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3"/>
  </p:notesMasterIdLst>
  <p:sldIdLst>
    <p:sldId id="256" r:id="rId2"/>
    <p:sldId id="257" r:id="rId3"/>
    <p:sldId id="277" r:id="rId4"/>
    <p:sldId id="278" r:id="rId5"/>
    <p:sldId id="279" r:id="rId6"/>
    <p:sldId id="280" r:id="rId7"/>
    <p:sldId id="281" r:id="rId8"/>
    <p:sldId id="282" r:id="rId9"/>
    <p:sldId id="283" r:id="rId10"/>
    <p:sldId id="284" r:id="rId11"/>
    <p:sldId id="285" r:id="rId12"/>
    <p:sldId id="276" r:id="rId13"/>
    <p:sldId id="275" r:id="rId14"/>
    <p:sldId id="274" r:id="rId15"/>
    <p:sldId id="273" r:id="rId16"/>
    <p:sldId id="272" r:id="rId17"/>
    <p:sldId id="271" r:id="rId18"/>
    <p:sldId id="270" r:id="rId19"/>
    <p:sldId id="269" r:id="rId20"/>
    <p:sldId id="268" r:id="rId21"/>
    <p:sldId id="267" r:id="rId22"/>
    <p:sldId id="266" r:id="rId23"/>
    <p:sldId id="265" r:id="rId24"/>
    <p:sldId id="264" r:id="rId25"/>
    <p:sldId id="263" r:id="rId26"/>
    <p:sldId id="262" r:id="rId27"/>
    <p:sldId id="261" r:id="rId28"/>
    <p:sldId id="260" r:id="rId29"/>
    <p:sldId id="289" r:id="rId30"/>
    <p:sldId id="259" r:id="rId31"/>
    <p:sldId id="288" r:id="rId32"/>
    <p:sldId id="287" r:id="rId33"/>
    <p:sldId id="286" r:id="rId34"/>
    <p:sldId id="294" r:id="rId35"/>
    <p:sldId id="258" r:id="rId36"/>
    <p:sldId id="291" r:id="rId37"/>
    <p:sldId id="290" r:id="rId38"/>
    <p:sldId id="295" r:id="rId39"/>
    <p:sldId id="292" r:id="rId40"/>
    <p:sldId id="296" r:id="rId41"/>
    <p:sldId id="29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75" autoAdjust="0"/>
  </p:normalViewPr>
  <p:slideViewPr>
    <p:cSldViewPr snapToGrid="0">
      <p:cViewPr varScale="1">
        <p:scale>
          <a:sx n="70" d="100"/>
          <a:sy n="70" d="100"/>
        </p:scale>
        <p:origin x="5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656B5-BB10-46E1-B417-8945680A2016}" type="datetimeFigureOut">
              <a:rPr lang="en-IN" smtClean="0"/>
              <a:t>19-09-2022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A532B3-393E-46C0-94FA-B2847494EAED}" type="slidenum">
              <a:rPr lang="en-IN" smtClean="0"/>
              <a:t>‹#›</a:t>
            </a:fld>
            <a:endParaRPr lang="en-IN"/>
          </a:p>
        </p:txBody>
      </p:sp>
    </p:spTree>
    <p:extLst>
      <p:ext uri="{BB962C8B-B14F-4D97-AF65-F5344CB8AC3E}">
        <p14:creationId xmlns:p14="http://schemas.microsoft.com/office/powerpoint/2010/main" val="3240824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A532B3-393E-46C0-94FA-B2847494EAED}" type="slidenum">
              <a:rPr lang="en-IN" smtClean="0"/>
              <a:t>29</a:t>
            </a:fld>
            <a:endParaRPr lang="en-IN"/>
          </a:p>
        </p:txBody>
      </p:sp>
    </p:spTree>
    <p:extLst>
      <p:ext uri="{BB962C8B-B14F-4D97-AF65-F5344CB8AC3E}">
        <p14:creationId xmlns:p14="http://schemas.microsoft.com/office/powerpoint/2010/main" val="4181002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0FF0FD-323C-4341-9F3C-8A0C4E11D2D7}"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427781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0FF0FD-323C-4341-9F3C-8A0C4E11D2D7}"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687926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D0FF0FD-323C-4341-9F3C-8A0C4E11D2D7}"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4028552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D0FF0FD-323C-4341-9F3C-8A0C4E11D2D7}"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2156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0FF0FD-323C-4341-9F3C-8A0C4E11D2D7}"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3766699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D0FF0FD-323C-4341-9F3C-8A0C4E11D2D7}" type="datetimeFigureOut">
              <a:rPr lang="en-IN" smtClean="0"/>
              <a:t>19-09-2022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258928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D0FF0FD-323C-4341-9F3C-8A0C4E11D2D7}" type="datetimeFigureOut">
              <a:rPr lang="en-IN" smtClean="0"/>
              <a:t>19-09-2022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2469095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0FF0FD-323C-4341-9F3C-8A0C4E11D2D7}"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1050239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0FF0FD-323C-4341-9F3C-8A0C4E11D2D7}"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1451051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D0FF0FD-323C-4341-9F3C-8A0C4E11D2D7}"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164748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0FF0FD-323C-4341-9F3C-8A0C4E11D2D7}"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443252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0FF0FD-323C-4341-9F3C-8A0C4E11D2D7}"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3780904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0FF0FD-323C-4341-9F3C-8A0C4E11D2D7}" type="datetimeFigureOut">
              <a:rPr lang="en-IN" smtClean="0"/>
              <a:t>19-09-2022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3413294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D0FF0FD-323C-4341-9F3C-8A0C4E11D2D7}" type="datetimeFigureOut">
              <a:rPr lang="en-IN" smtClean="0"/>
              <a:t>19-09-2022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1518228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D0FF0FD-323C-4341-9F3C-8A0C4E11D2D7}" type="datetimeFigureOut">
              <a:rPr lang="en-IN" smtClean="0"/>
              <a:t>19-09-2022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314026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D0FF0FD-323C-4341-9F3C-8A0C4E11D2D7}" type="datetimeFigureOut">
              <a:rPr lang="en-IN" smtClean="0"/>
              <a:t>19-09-2022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195820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0FF0FD-323C-4341-9F3C-8A0C4E11D2D7}"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2175415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D0FF0FD-323C-4341-9F3C-8A0C4E11D2D7}" type="datetimeFigureOut">
              <a:rPr lang="en-IN" smtClean="0"/>
              <a:t>19-09-2022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530F42-FA9D-41C7-9080-CD033012988D}" type="slidenum">
              <a:rPr lang="en-IN" smtClean="0"/>
              <a:t>‹#›</a:t>
            </a:fld>
            <a:endParaRPr lang="en-IN"/>
          </a:p>
        </p:txBody>
      </p:sp>
    </p:spTree>
    <p:extLst>
      <p:ext uri="{BB962C8B-B14F-4D97-AF65-F5344CB8AC3E}">
        <p14:creationId xmlns:p14="http://schemas.microsoft.com/office/powerpoint/2010/main" val="278641434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AB37EC-7F28-0742-5118-EF0765794A06}"/>
              </a:ext>
            </a:extLst>
          </p:cNvPr>
          <p:cNvSpPr txBox="1"/>
          <p:nvPr/>
        </p:nvSpPr>
        <p:spPr>
          <a:xfrm>
            <a:off x="1332785" y="295185"/>
            <a:ext cx="9221821" cy="1723549"/>
          </a:xfrm>
          <a:prstGeom prst="rect">
            <a:avLst/>
          </a:prstGeom>
          <a:noFill/>
        </p:spPr>
        <p:txBody>
          <a:bodyPr wrap="square" rtlCol="0">
            <a:spAutoFit/>
          </a:bodyPr>
          <a:lstStyle/>
          <a:p>
            <a:pPr algn="ctr"/>
            <a:r>
              <a:rPr lang="en-US" sz="4400" b="1" spc="50" dirty="0">
                <a:ln w="0"/>
                <a:effectLst>
                  <a:innerShdw blurRad="63500" dist="50800" dir="13500000">
                    <a:srgbClr val="000000">
                      <a:alpha val="50000"/>
                    </a:srgbClr>
                  </a:innerShdw>
                </a:effectLst>
              </a:rPr>
              <a:t>Presentation on </a:t>
            </a:r>
          </a:p>
          <a:p>
            <a:pPr algn="ctr"/>
            <a:r>
              <a:rPr lang="en-US" sz="4400" b="1" spc="50" dirty="0">
                <a:ln w="0"/>
                <a:effectLst>
                  <a:innerShdw blurRad="63500" dist="50800" dir="13500000">
                    <a:srgbClr val="000000">
                      <a:alpha val="50000"/>
                    </a:srgbClr>
                  </a:innerShdw>
                </a:effectLst>
              </a:rPr>
              <a:t>Car Price Prediction</a:t>
            </a:r>
            <a:endParaRPr lang="en-IN" sz="4400" b="1" spc="50" dirty="0">
              <a:ln w="0"/>
              <a:effectLst>
                <a:innerShdw blurRad="63500" dist="50800" dir="13500000">
                  <a:srgbClr val="000000">
                    <a:alpha val="50000"/>
                  </a:srgbClr>
                </a:innerShdw>
              </a:effectLst>
            </a:endParaRPr>
          </a:p>
          <a:p>
            <a:endParaRPr lang="en-IN" dirty="0"/>
          </a:p>
        </p:txBody>
      </p:sp>
      <p:pic>
        <p:nvPicPr>
          <p:cNvPr id="6" name="Picture 5">
            <a:extLst>
              <a:ext uri="{FF2B5EF4-FFF2-40B4-BE49-F238E27FC236}">
                <a16:creationId xmlns:a16="http://schemas.microsoft.com/office/drawing/2014/main" id="{0E42B5CC-4548-9ACE-4CE2-7E760E60F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261" y="1794494"/>
            <a:ext cx="6306338" cy="3369754"/>
          </a:xfrm>
          <a:prstGeom prst="rect">
            <a:avLst/>
          </a:prstGeom>
        </p:spPr>
      </p:pic>
      <p:sp>
        <p:nvSpPr>
          <p:cNvPr id="7" name="TextBox 6">
            <a:extLst>
              <a:ext uri="{FF2B5EF4-FFF2-40B4-BE49-F238E27FC236}">
                <a16:creationId xmlns:a16="http://schemas.microsoft.com/office/drawing/2014/main" id="{1BCC1436-5212-5ABD-A8B3-7CB9AB59AE30}"/>
              </a:ext>
            </a:extLst>
          </p:cNvPr>
          <p:cNvSpPr txBox="1"/>
          <p:nvPr/>
        </p:nvSpPr>
        <p:spPr>
          <a:xfrm>
            <a:off x="4270342" y="5458120"/>
            <a:ext cx="7327771" cy="646331"/>
          </a:xfrm>
          <a:prstGeom prst="rect">
            <a:avLst/>
          </a:prstGeom>
          <a:noFill/>
        </p:spPr>
        <p:txBody>
          <a:bodyPr wrap="square" rtlCol="0">
            <a:spAutoFit/>
          </a:bodyPr>
          <a:lstStyle/>
          <a:p>
            <a:r>
              <a:rPr lang="en-US" sz="3600" b="1" spc="50" dirty="0">
                <a:ln w="0"/>
                <a:effectLst>
                  <a:innerShdw blurRad="63500" dist="50800" dir="13500000">
                    <a:srgbClr val="000000">
                      <a:alpha val="50000"/>
                    </a:srgbClr>
                  </a:innerShdw>
                </a:effectLst>
                <a:latin typeface="Arial" panose="020B0604020202020204" pitchFamily="34" charset="0"/>
                <a:cs typeface="Arial" panose="020B0604020202020204" pitchFamily="34" charset="0"/>
              </a:rPr>
              <a:t>Presentation by: </a:t>
            </a:r>
            <a:r>
              <a:rPr lang="en-US" sz="3600" b="1" spc="50" dirty="0" smtClean="0">
                <a:ln w="0"/>
                <a:effectLst>
                  <a:innerShdw blurRad="63500" dist="50800" dir="13500000">
                    <a:srgbClr val="000000">
                      <a:alpha val="50000"/>
                    </a:srgbClr>
                  </a:innerShdw>
                </a:effectLst>
                <a:latin typeface="Arial" panose="020B0604020202020204" pitchFamily="34" charset="0"/>
                <a:cs typeface="Arial" panose="020B0604020202020204" pitchFamily="34" charset="0"/>
              </a:rPr>
              <a:t>Poonam Yadav</a:t>
            </a:r>
            <a:endParaRPr lang="en-IN" sz="3600" b="1" spc="50" dirty="0">
              <a:ln w="0"/>
              <a:effectLst>
                <a:innerShdw blurRad="63500" dist="50800" dir="13500000">
                  <a:srgbClr val="000000">
                    <a:alpha val="50000"/>
                  </a:srgbClr>
                </a:inn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FE65D2-AFF8-4CBA-ED17-CB604CF7BC52}"/>
              </a:ext>
            </a:extLst>
          </p:cNvPr>
          <p:cNvSpPr txBox="1"/>
          <p:nvPr/>
        </p:nvSpPr>
        <p:spPr>
          <a:xfrm>
            <a:off x="606490" y="83976"/>
            <a:ext cx="11066106" cy="553998"/>
          </a:xfrm>
          <a:prstGeom prst="rect">
            <a:avLst/>
          </a:prstGeom>
          <a:noFill/>
        </p:spPr>
        <p:txBody>
          <a:bodyPr wrap="square" rtlCol="0">
            <a:spAutoFit/>
          </a:bodyPr>
          <a:lstStyle/>
          <a:p>
            <a:pPr algn="ctr"/>
            <a:r>
              <a:rPr lang="en-US" sz="3000" u="sng" dirty="0">
                <a:latin typeface="Bookman Old Style" panose="02050604050505020204" pitchFamily="18" charset="0"/>
              </a:rPr>
              <a:t>Exploratory Data Analysis (EDA) Steps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535EEB89-FE73-B838-F0DF-3B98D55C7FA1}"/>
              </a:ext>
            </a:extLst>
          </p:cNvPr>
          <p:cNvSpPr txBox="1"/>
          <p:nvPr/>
        </p:nvSpPr>
        <p:spPr>
          <a:xfrm>
            <a:off x="363894" y="668751"/>
            <a:ext cx="11411339" cy="674800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dataset I found some numerical features having “-” sign and string value like “null” so I replaced them with NAN values and dropped the columns having more than 50% of “-” sign and null values as they were of no use for prediction.</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appropriate values.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Extracted the features Brand, Model and </a:t>
            </a:r>
            <a:r>
              <a:rPr lang="en-IN" sz="1800" dirty="0" err="1">
                <a:effectLst/>
                <a:latin typeface="Century" panose="02040604050505020304" pitchFamily="18" charset="0"/>
                <a:ea typeface="Calibri" panose="020F0502020204030204" pitchFamily="34" charset="0"/>
              </a:rPr>
              <a:t>Manufacturing_year</a:t>
            </a:r>
            <a:r>
              <a:rPr lang="en-IN" sz="1800" dirty="0">
                <a:effectLst/>
                <a:latin typeface="Century" panose="02040604050505020304" pitchFamily="18" charset="0"/>
                <a:ea typeface="Calibri" panose="020F0502020204030204" pitchFamily="34" charset="0"/>
              </a:rPr>
              <a:t> from the column </a:t>
            </a:r>
            <a:r>
              <a:rPr lang="en-IN" sz="1800" dirty="0" err="1">
                <a:effectLst/>
                <a:latin typeface="Century" panose="02040604050505020304" pitchFamily="18" charset="0"/>
                <a:ea typeface="Calibri" panose="020F0502020204030204" pitchFamily="34" charset="0"/>
              </a:rPr>
              <a:t>Car_Name</a:t>
            </a:r>
            <a:r>
              <a:rPr lang="en-IN" sz="1800" dirty="0">
                <a:effectLst/>
                <a:latin typeface="Century" panose="02040604050505020304" pitchFamily="18" charset="0"/>
                <a:ea typeface="Calibri" panose="020F0502020204030204" pitchFamily="34" charset="0"/>
              </a:rPr>
              <a:t> and created </a:t>
            </a:r>
            <a:r>
              <a:rPr lang="en-IN" sz="1800" dirty="0" err="1">
                <a:effectLst/>
                <a:latin typeface="Century" panose="02040604050505020304" pitchFamily="18" charset="0"/>
                <a:ea typeface="Calibri" panose="020F0502020204030204" pitchFamily="34" charset="0"/>
              </a:rPr>
              <a:t>Car_age</a:t>
            </a:r>
            <a:r>
              <a:rPr lang="en-IN" sz="1800" dirty="0">
                <a:effectLst/>
                <a:latin typeface="Century" panose="02040604050505020304" pitchFamily="18" charset="0"/>
                <a:ea typeface="Calibri" panose="020F0502020204030204" pitchFamily="34" charset="0"/>
              </a:rPr>
              <a:t> by subtracting the Manufacturing year of car from the year 2022.</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Converted all the numerical continuous columns from object data type into float data type after cleaning the data.</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treated them using imputation techniques like mean, median and mode methods.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rPr>
              <a:t>Checked the statistical summary of the dataset using describe () method.</a:t>
            </a:r>
            <a:endParaRPr lang="en-IN" dirty="0">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 </a:t>
            </a:r>
            <a:r>
              <a:rPr lang="en-IN" dirty="0">
                <a:latin typeface="Century" panose="02040604050505020304" pitchFamily="18" charset="0"/>
                <a:cs typeface="Times New Roman" panose="02020603050405020304" pitchFamily="18" charset="0"/>
              </a:rPr>
              <a:t>Visualizing the features using univariate, bivariate and multivariate analysis. </a:t>
            </a: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several categorical and numerical plots like pie plot, count plot, bar plot, reg plot, strip plot, line plot, violin plot, distribution plot, box plots and pair plot.</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Identified outliers using box plots and removed outliers in continuous numerical columns using </a:t>
            </a:r>
            <a:r>
              <a:rPr lang="en-IN" sz="1800" dirty="0" err="1">
                <a:effectLst/>
                <a:latin typeface="Century" panose="02040604050505020304" pitchFamily="18" charset="0"/>
                <a:ea typeface="Times New Roman" panose="02020603050405020304" pitchFamily="18" charset="0"/>
              </a:rPr>
              <a:t>Zscore</a:t>
            </a:r>
            <a:r>
              <a:rPr lang="en-IN" sz="1800" dirty="0">
                <a:effectLst/>
                <a:latin typeface="Century" panose="02040604050505020304" pitchFamily="18" charset="0"/>
                <a:ea typeface="Times New Roman" panose="02020603050405020304" pitchFamily="18" charset="0"/>
              </a:rPr>
              <a:t>.</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cs typeface="Calibri" panose="020F0502020204030204" pitchFamily="34" charset="0"/>
              </a:rPr>
              <a:t>Checked for skewness and removed skewness in numerical columns using power transformation method (yeo-</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johnson</a:t>
            </a:r>
            <a:r>
              <a:rPr lang="en-IN" sz="1800" dirty="0">
                <a:effectLst/>
                <a:latin typeface="Century" panose="02040604050505020304" pitchFamily="18" charset="0"/>
                <a:ea typeface="Times New Roman" panose="02020603050405020304" pitchFamily="18" charset="0"/>
                <a:cs typeface="Calibri" panose="020F0502020204030204" pitchFamily="34" charset="0"/>
              </a:rPr>
              <a:t>). </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1057884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A6A586-4957-E803-602E-950599CDE240}"/>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latin typeface="Bookman Old Style" panose="02050604050505020204" pitchFamily="18" charset="0"/>
              </a:rPr>
              <a:t>Visualization :Univariate Analysis</a:t>
            </a:r>
            <a:endParaRPr lang="en-IN" sz="3200" u="sng" dirty="0">
              <a:latin typeface="Bookman Old Style" panose="02050604050505020204" pitchFamily="18" charset="0"/>
            </a:endParaRPr>
          </a:p>
        </p:txBody>
      </p:sp>
      <p:sp>
        <p:nvSpPr>
          <p:cNvPr id="4" name="TextBox 3">
            <a:extLst>
              <a:ext uri="{FF2B5EF4-FFF2-40B4-BE49-F238E27FC236}">
                <a16:creationId xmlns:a16="http://schemas.microsoft.com/office/drawing/2014/main" id="{C0757151-89A8-C885-DC3F-72E55E9CC798}"/>
              </a:ext>
            </a:extLst>
          </p:cNvPr>
          <p:cNvSpPr txBox="1"/>
          <p:nvPr/>
        </p:nvSpPr>
        <p:spPr>
          <a:xfrm>
            <a:off x="625151" y="1063690"/>
            <a:ext cx="4926564" cy="4809843"/>
          </a:xfrm>
          <a:prstGeom prst="rect">
            <a:avLst/>
          </a:prstGeom>
          <a:noFill/>
        </p:spPr>
        <p:txBody>
          <a:bodyPr wrap="square">
            <a:spAutoFit/>
          </a:bodyPr>
          <a:lstStyle/>
          <a:p>
            <a:pPr lvl="0">
              <a:lnSpc>
                <a:spcPct val="107000"/>
              </a:lnSpc>
            </a:pPr>
            <a:r>
              <a:rPr lang="en-IN" dirty="0">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Ø"/>
            </a:pPr>
            <a:r>
              <a:rPr lang="en-US" dirty="0">
                <a:effectLst/>
                <a:latin typeface="Century" panose="02040604050505020304" pitchFamily="18" charset="0"/>
                <a:ea typeface="Times New Roman" panose="02020603050405020304" pitchFamily="18" charset="0"/>
                <a:cs typeface="Calibri" panose="020F0502020204030204" pitchFamily="34" charset="0"/>
              </a:rPr>
              <a:t>From the distribution plots we can observe most of the columns are not normally distributed, only the columns "</a:t>
            </a:r>
            <a:r>
              <a:rPr lang="en-US" dirty="0" err="1">
                <a:effectLst/>
                <a:latin typeface="Century" panose="02040604050505020304" pitchFamily="18" charset="0"/>
                <a:ea typeface="Times New Roman" panose="02020603050405020304" pitchFamily="18" charset="0"/>
                <a:cs typeface="Calibri" panose="020F0502020204030204" pitchFamily="34" charset="0"/>
              </a:rPr>
              <a:t>Milage_in_km</a:t>
            </a:r>
            <a:r>
              <a:rPr lang="en-US" dirty="0">
                <a:effectLst/>
                <a:latin typeface="Century" panose="02040604050505020304" pitchFamily="18" charset="0"/>
                <a:ea typeface="Times New Roman" panose="02020603050405020304" pitchFamily="18" charset="0"/>
                <a:cs typeface="Calibri" panose="020F0502020204030204" pitchFamily="34" charset="0"/>
              </a:rPr>
              <a:t>/</a:t>
            </a:r>
            <a:r>
              <a:rPr lang="en-US" dirty="0" err="1">
                <a:effectLst/>
                <a:latin typeface="Century" panose="02040604050505020304" pitchFamily="18" charset="0"/>
                <a:ea typeface="Times New Roman" panose="02020603050405020304" pitchFamily="18" charset="0"/>
                <a:cs typeface="Calibri" panose="020F0502020204030204" pitchFamily="34" charset="0"/>
              </a:rPr>
              <a:t>ltr</a:t>
            </a:r>
            <a:r>
              <a:rPr lang="en-US" dirty="0">
                <a:effectLst/>
                <a:latin typeface="Century" panose="02040604050505020304" pitchFamily="18" charset="0"/>
                <a:ea typeface="Times New Roman" panose="02020603050405020304" pitchFamily="18" charset="0"/>
                <a:cs typeface="Calibri" panose="020F0502020204030204" pitchFamily="34" charset="0"/>
              </a:rPr>
              <a:t>" looks somewhat normal.</a:t>
            </a:r>
          </a:p>
          <a:p>
            <a:pPr marL="342900" lvl="0" indent="-342900" algn="just">
              <a:lnSpc>
                <a:spcPct val="107000"/>
              </a:lnSpc>
              <a:buFont typeface="Wingdings" panose="05000000000000000000" pitchFamily="2" charset="2"/>
              <a:buChar char="Ø"/>
            </a:pPr>
            <a:r>
              <a:rPr lang="en-US" dirty="0">
                <a:effectLst/>
                <a:latin typeface="Century" panose="02040604050505020304" pitchFamily="18" charset="0"/>
                <a:ea typeface="Times New Roman" panose="02020603050405020304" pitchFamily="18" charset="0"/>
                <a:cs typeface="Calibri" panose="020F0502020204030204" pitchFamily="34" charset="0"/>
              </a:rPr>
              <a:t>Also, we can notice the columns like "</a:t>
            </a:r>
            <a:r>
              <a:rPr lang="en-US" dirty="0" err="1">
                <a:effectLst/>
                <a:latin typeface="Century" panose="02040604050505020304" pitchFamily="18" charset="0"/>
                <a:ea typeface="Times New Roman" panose="02020603050405020304" pitchFamily="18" charset="0"/>
                <a:cs typeface="Calibri" panose="020F0502020204030204" pitchFamily="34" charset="0"/>
              </a:rPr>
              <a:t>Running_in_kms</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Engine_disp</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Milage_in_km</a:t>
            </a:r>
            <a:r>
              <a:rPr lang="en-US" dirty="0">
                <a:effectLst/>
                <a:latin typeface="Century" panose="02040604050505020304" pitchFamily="18" charset="0"/>
                <a:ea typeface="Times New Roman" panose="02020603050405020304" pitchFamily="18" charset="0"/>
                <a:cs typeface="Calibri" panose="020F0502020204030204" pitchFamily="34" charset="0"/>
              </a:rPr>
              <a:t>/</a:t>
            </a:r>
            <a:r>
              <a:rPr lang="en-US" dirty="0" err="1">
                <a:effectLst/>
                <a:latin typeface="Century" panose="02040604050505020304" pitchFamily="18" charset="0"/>
                <a:ea typeface="Times New Roman" panose="02020603050405020304" pitchFamily="18" charset="0"/>
                <a:cs typeface="Calibri" panose="020F0502020204030204" pitchFamily="34" charset="0"/>
              </a:rPr>
              <a:t>ltr</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Seating_cap</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Max_power</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cargo_volume</a:t>
            </a:r>
            <a:r>
              <a:rPr lang="en-US" dirty="0">
                <a:effectLst/>
                <a:latin typeface="Century" panose="02040604050505020304" pitchFamily="18" charset="0"/>
                <a:ea typeface="Times New Roman" panose="02020603050405020304" pitchFamily="18" charset="0"/>
                <a:cs typeface="Calibri" panose="020F0502020204030204" pitchFamily="34" charset="0"/>
              </a:rPr>
              <a:t>", "height", "width", "length", "</a:t>
            </a:r>
            <a:r>
              <a:rPr lang="en-US" dirty="0" err="1">
                <a:effectLst/>
                <a:latin typeface="Century" panose="02040604050505020304" pitchFamily="18" charset="0"/>
                <a:ea typeface="Times New Roman" panose="02020603050405020304" pitchFamily="18" charset="0"/>
                <a:cs typeface="Calibri" panose="020F0502020204030204" pitchFamily="34" charset="0"/>
              </a:rPr>
              <a:t>top_speed</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Car_Price</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Car_age</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etc</a:t>
            </a:r>
            <a:r>
              <a:rPr lang="en-US" dirty="0">
                <a:effectLst/>
                <a:latin typeface="Century" panose="02040604050505020304" pitchFamily="18" charset="0"/>
                <a:ea typeface="Times New Roman" panose="02020603050405020304" pitchFamily="18" charset="0"/>
                <a:cs typeface="Calibri" panose="020F0502020204030204" pitchFamily="34" charset="0"/>
              </a:rPr>
              <a:t> are skewed to right as the mean value in these columns are much greater than the median(50%).</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F8B2294-7C59-A064-4D5C-5A53B95EC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894" y="954781"/>
            <a:ext cx="6059038" cy="5530859"/>
          </a:xfrm>
          <a:prstGeom prst="rect">
            <a:avLst/>
          </a:prstGeom>
        </p:spPr>
      </p:pic>
    </p:spTree>
    <p:extLst>
      <p:ext uri="{BB962C8B-B14F-4D97-AF65-F5344CB8AC3E}">
        <p14:creationId xmlns:p14="http://schemas.microsoft.com/office/powerpoint/2010/main" val="615786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1D5004-1D66-9330-1663-1B3BDFE2AC96}"/>
              </a:ext>
            </a:extLst>
          </p:cNvPr>
          <p:cNvSpPr txBox="1"/>
          <p:nvPr/>
        </p:nvSpPr>
        <p:spPr>
          <a:xfrm>
            <a:off x="0" y="65314"/>
            <a:ext cx="12154784" cy="553998"/>
          </a:xfrm>
          <a:prstGeom prst="rect">
            <a:avLst/>
          </a:prstGeom>
          <a:noFill/>
        </p:spPr>
        <p:txBody>
          <a:bodyPr wrap="square" rtlCol="0">
            <a:spAutoFit/>
          </a:bodyPr>
          <a:lstStyle/>
          <a:p>
            <a:pPr algn="ctr"/>
            <a:r>
              <a:rPr lang="en-US" sz="3000" u="sng" dirty="0">
                <a:latin typeface="Bookman Old Style" panose="02050604050505020204" pitchFamily="18" charset="0"/>
              </a:rPr>
              <a:t>Univariate Analysis: Visualizing Counts of Categorical Variables</a:t>
            </a:r>
            <a:endParaRPr lang="en-IN" sz="3000" u="sng" dirty="0">
              <a:latin typeface="Bookman Old Style" panose="02050604050505020204" pitchFamily="18" charset="0"/>
            </a:endParaRPr>
          </a:p>
        </p:txBody>
      </p:sp>
      <p:sp>
        <p:nvSpPr>
          <p:cNvPr id="4" name="TextBox 3">
            <a:extLst>
              <a:ext uri="{FF2B5EF4-FFF2-40B4-BE49-F238E27FC236}">
                <a16:creationId xmlns:a16="http://schemas.microsoft.com/office/drawing/2014/main" id="{100FCF3C-F123-3609-6E0C-24E8CDA6A5BE}"/>
              </a:ext>
            </a:extLst>
          </p:cNvPr>
          <p:cNvSpPr txBox="1"/>
          <p:nvPr/>
        </p:nvSpPr>
        <p:spPr>
          <a:xfrm>
            <a:off x="7567127" y="4247234"/>
            <a:ext cx="4106713"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The above plot gives the count of fuel types used by the cars. More number of cars are using petrol followed by diesel as fuel. And very few cars uses CNG, LPG and Electricity as fuel type</a:t>
            </a:r>
            <a:endParaRPr lang="en-IN" dirty="0"/>
          </a:p>
        </p:txBody>
      </p:sp>
      <p:sp>
        <p:nvSpPr>
          <p:cNvPr id="5" name="TextBox 4">
            <a:extLst>
              <a:ext uri="{FF2B5EF4-FFF2-40B4-BE49-F238E27FC236}">
                <a16:creationId xmlns:a16="http://schemas.microsoft.com/office/drawing/2014/main" id="{89329104-835D-9C5D-B9C9-230E0FFBC875}"/>
              </a:ext>
            </a:extLst>
          </p:cNvPr>
          <p:cNvSpPr txBox="1"/>
          <p:nvPr/>
        </p:nvSpPr>
        <p:spPr>
          <a:xfrm>
            <a:off x="207154" y="3965025"/>
            <a:ext cx="3238500" cy="2862322"/>
          </a:xfrm>
          <a:prstGeom prst="rect">
            <a:avLst/>
          </a:prstGeom>
          <a:noFill/>
        </p:spPr>
        <p:txBody>
          <a:bodyPr wrap="square">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The above plot gives the count of transmission, from this graph we can notice that around 70.23% of the cars are with Manual gear transmission system and only 29.77% of the cars are with Automatic gear transmission system.</a:t>
            </a:r>
          </a:p>
        </p:txBody>
      </p:sp>
      <p:sp>
        <p:nvSpPr>
          <p:cNvPr id="6" name="TextBox 5">
            <a:extLst>
              <a:ext uri="{FF2B5EF4-FFF2-40B4-BE49-F238E27FC236}">
                <a16:creationId xmlns:a16="http://schemas.microsoft.com/office/drawing/2014/main" id="{4BED4E90-DCB0-F103-67E1-BB359315CE17}"/>
              </a:ext>
            </a:extLst>
          </p:cNvPr>
          <p:cNvSpPr txBox="1"/>
          <p:nvPr/>
        </p:nvSpPr>
        <p:spPr>
          <a:xfrm>
            <a:off x="3480318" y="4199608"/>
            <a:ext cx="3890865" cy="2031325"/>
          </a:xfrm>
          <a:prstGeom prst="rect">
            <a:avLst/>
          </a:prstGeom>
          <a:noFill/>
        </p:spPr>
        <p:txBody>
          <a:bodyPr wrap="square">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By looking at the above count plot we can get to know that the cars from the city </a:t>
            </a:r>
            <a:r>
              <a:rPr lang="en-US" b="0" i="0" dirty="0" err="1">
                <a:effectLst/>
                <a:latin typeface="Century" panose="02040604050505020304" pitchFamily="18" charset="0"/>
              </a:rPr>
              <a:t>Delhi_NCR</a:t>
            </a:r>
            <a:r>
              <a:rPr lang="en-US" b="0" i="0" dirty="0">
                <a:effectLst/>
                <a:latin typeface="Century" panose="02040604050505020304" pitchFamily="18" charset="0"/>
              </a:rPr>
              <a:t> and Mumbai have high counts which are almost similar. And the other locations have varying counts.</a:t>
            </a:r>
          </a:p>
        </p:txBody>
      </p:sp>
      <p:pic>
        <p:nvPicPr>
          <p:cNvPr id="10" name="Picture 9">
            <a:extLst>
              <a:ext uri="{FF2B5EF4-FFF2-40B4-BE49-F238E27FC236}">
                <a16:creationId xmlns:a16="http://schemas.microsoft.com/office/drawing/2014/main" id="{57CCF5FF-61EC-EBB8-3482-DCDAA0E5E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247" y="1015830"/>
            <a:ext cx="2819644" cy="2834886"/>
          </a:xfrm>
          <a:prstGeom prst="rect">
            <a:avLst/>
          </a:prstGeom>
        </p:spPr>
      </p:pic>
      <p:pic>
        <p:nvPicPr>
          <p:cNvPr id="12" name="Picture 11">
            <a:extLst>
              <a:ext uri="{FF2B5EF4-FFF2-40B4-BE49-F238E27FC236}">
                <a16:creationId xmlns:a16="http://schemas.microsoft.com/office/drawing/2014/main" id="{C887AA05-3179-F9F2-66BD-779B781B2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498" y="901520"/>
            <a:ext cx="3726503" cy="3063505"/>
          </a:xfrm>
          <a:prstGeom prst="rect">
            <a:avLst/>
          </a:prstGeom>
        </p:spPr>
      </p:pic>
      <p:pic>
        <p:nvPicPr>
          <p:cNvPr id="14" name="Picture 13">
            <a:extLst>
              <a:ext uri="{FF2B5EF4-FFF2-40B4-BE49-F238E27FC236}">
                <a16:creationId xmlns:a16="http://schemas.microsoft.com/office/drawing/2014/main" id="{09A222C0-D04C-7F8E-CCF6-9916C2E272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5794" y="865851"/>
            <a:ext cx="4519052" cy="3147333"/>
          </a:xfrm>
          <a:prstGeom prst="rect">
            <a:avLst/>
          </a:prstGeom>
        </p:spPr>
      </p:pic>
    </p:spTree>
    <p:extLst>
      <p:ext uri="{BB962C8B-B14F-4D97-AF65-F5344CB8AC3E}">
        <p14:creationId xmlns:p14="http://schemas.microsoft.com/office/powerpoint/2010/main" val="2848033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A1281E-E966-40E0-B5BC-39D779FC68C4}"/>
              </a:ext>
            </a:extLst>
          </p:cNvPr>
          <p:cNvSpPr txBox="1"/>
          <p:nvPr/>
        </p:nvSpPr>
        <p:spPr>
          <a:xfrm>
            <a:off x="0" y="233265"/>
            <a:ext cx="12191999" cy="553998"/>
          </a:xfrm>
          <a:prstGeom prst="rect">
            <a:avLst/>
          </a:prstGeom>
          <a:noFill/>
        </p:spPr>
        <p:txBody>
          <a:bodyPr wrap="square" rtlCol="0">
            <a:spAutoFit/>
          </a:bodyPr>
          <a:lstStyle/>
          <a:p>
            <a:pPr algn="ctr"/>
            <a:r>
              <a:rPr lang="en-US" sz="3000" u="sng" dirty="0">
                <a:latin typeface="Bookman Old Style" panose="02050604050505020204" pitchFamily="18" charset="0"/>
              </a:rPr>
              <a:t>Univariate Analysis: Visualizing Counts of Categorical Variables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234EC69F-72ED-9EE1-E696-52BD59C97EF7}"/>
              </a:ext>
            </a:extLst>
          </p:cNvPr>
          <p:cNvSpPr txBox="1"/>
          <p:nvPr/>
        </p:nvSpPr>
        <p:spPr>
          <a:xfrm>
            <a:off x="457200" y="4945224"/>
            <a:ext cx="5514394" cy="1477328"/>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By visualizing the above count plot we can conclude that the cars with Disc and Ventilated Disc type of brake system used for front-side wheels are having high count compared to other brake types.</a:t>
            </a:r>
          </a:p>
        </p:txBody>
      </p:sp>
      <p:sp>
        <p:nvSpPr>
          <p:cNvPr id="4" name="TextBox 3">
            <a:extLst>
              <a:ext uri="{FF2B5EF4-FFF2-40B4-BE49-F238E27FC236}">
                <a16:creationId xmlns:a16="http://schemas.microsoft.com/office/drawing/2014/main" id="{2FC83D34-F11D-FE78-2F25-242A0FA1EC4D}"/>
              </a:ext>
            </a:extLst>
          </p:cNvPr>
          <p:cNvSpPr txBox="1"/>
          <p:nvPr/>
        </p:nvSpPr>
        <p:spPr>
          <a:xfrm>
            <a:off x="6158204" y="4945224"/>
            <a:ext cx="5645019" cy="1754326"/>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above graph represents the count of </a:t>
            </a:r>
            <a:r>
              <a:rPr lang="en-US" b="0" i="0" dirty="0" err="1">
                <a:effectLst/>
                <a:latin typeface="Century" panose="02040604050505020304" pitchFamily="18" charset="0"/>
              </a:rPr>
              <a:t>rear_brake_type</a:t>
            </a:r>
            <a:r>
              <a:rPr lang="en-US" b="0" i="0" dirty="0">
                <a:effectLst/>
                <a:latin typeface="Century" panose="02040604050505020304" pitchFamily="18" charset="0"/>
              </a:rPr>
              <a:t> of the cars which shows that the cars having Drum type of brake system used for back-side wheels are having high count of around 8000 compared to other type of rear brakes.</a:t>
            </a:r>
          </a:p>
        </p:txBody>
      </p:sp>
      <p:pic>
        <p:nvPicPr>
          <p:cNvPr id="8" name="Picture 7">
            <a:extLst>
              <a:ext uri="{FF2B5EF4-FFF2-40B4-BE49-F238E27FC236}">
                <a16:creationId xmlns:a16="http://schemas.microsoft.com/office/drawing/2014/main" id="{D6BB2185-AF98-1010-7864-CD5A0CCD0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44" y="1008668"/>
            <a:ext cx="5820107" cy="3387572"/>
          </a:xfrm>
          <a:prstGeom prst="rect">
            <a:avLst/>
          </a:prstGeom>
        </p:spPr>
      </p:pic>
      <p:pic>
        <p:nvPicPr>
          <p:cNvPr id="10" name="Picture 9">
            <a:extLst>
              <a:ext uri="{FF2B5EF4-FFF2-40B4-BE49-F238E27FC236}">
                <a16:creationId xmlns:a16="http://schemas.microsoft.com/office/drawing/2014/main" id="{C4087D88-78AC-6236-3FD3-320EA0181E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718" y="1008668"/>
            <a:ext cx="5710638" cy="3387572"/>
          </a:xfrm>
          <a:prstGeom prst="rect">
            <a:avLst/>
          </a:prstGeom>
        </p:spPr>
      </p:pic>
    </p:spTree>
    <p:extLst>
      <p:ext uri="{BB962C8B-B14F-4D97-AF65-F5344CB8AC3E}">
        <p14:creationId xmlns:p14="http://schemas.microsoft.com/office/powerpoint/2010/main" val="1089512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DC4996-F784-9E46-07E3-7373D1123CAF}"/>
              </a:ext>
            </a:extLst>
          </p:cNvPr>
          <p:cNvSpPr txBox="1"/>
          <p:nvPr/>
        </p:nvSpPr>
        <p:spPr>
          <a:xfrm>
            <a:off x="0" y="242595"/>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a16="http://schemas.microsoft.com/office/drawing/2014/main" id="{6AC9A7A6-B727-E622-8E48-06A5237695BB}"/>
              </a:ext>
            </a:extLst>
          </p:cNvPr>
          <p:cNvSpPr txBox="1"/>
          <p:nvPr/>
        </p:nvSpPr>
        <p:spPr>
          <a:xfrm>
            <a:off x="690465" y="4189445"/>
            <a:ext cx="10776857" cy="2585323"/>
          </a:xfrm>
          <a:prstGeom prst="rect">
            <a:avLst/>
          </a:prstGeom>
          <a:noFill/>
        </p:spPr>
        <p:txBody>
          <a:bodyPr wrap="square">
            <a:spAutoFit/>
          </a:bodyPr>
          <a:lstStyle/>
          <a:p>
            <a:pPr algn="just"/>
            <a:r>
              <a:rPr lang="en-US" b="1" i="0" dirty="0">
                <a:effectLst/>
                <a:latin typeface="Century" panose="02040604050505020304" pitchFamily="18" charset="0"/>
              </a:rPr>
              <a:t>Observations:</a:t>
            </a:r>
          </a:p>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a:t>
            </a:r>
            <a:r>
              <a:rPr lang="en-US" b="1" i="0" dirty="0" err="1">
                <a:effectLst/>
                <a:latin typeface="Century" panose="02040604050505020304" pitchFamily="18" charset="0"/>
              </a:rPr>
              <a:t>Gear_transmission</a:t>
            </a:r>
            <a:r>
              <a:rPr lang="en-US" b="1" i="0" dirty="0">
                <a:effectLst/>
                <a:latin typeface="Century" panose="02040604050505020304" pitchFamily="18" charset="0"/>
              </a:rPr>
              <a:t>: From the bar plot we can observe that the cars which have Automatic gear transmission system are having high price compared to the cars which have Manual gear transmission system.</a:t>
            </a:r>
          </a:p>
          <a:p>
            <a:pPr marL="285750" indent="-285750" algn="just">
              <a:buFont typeface="Wingdings" panose="05000000000000000000" pitchFamily="2" charset="2"/>
              <a:buChar char="Ø"/>
            </a:pPr>
            <a:endParaRPr lang="en-US" b="1"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Location: From the second plot we came to know that the old cars from the city Gurgaon have higher price followed by </a:t>
            </a:r>
            <a:r>
              <a:rPr lang="en-US" b="1" i="0" dirty="0" err="1">
                <a:effectLst/>
                <a:latin typeface="Century" panose="02040604050505020304" pitchFamily="18" charset="0"/>
              </a:rPr>
              <a:t>Delhi_NCR</a:t>
            </a:r>
            <a:r>
              <a:rPr lang="en-US" b="1" i="0" dirty="0">
                <a:effectLst/>
                <a:latin typeface="Century" panose="02040604050505020304" pitchFamily="18" charset="0"/>
              </a:rPr>
              <a:t> and Bangalore. And the cars from the cities Agra, Jaipur, Lucknow </a:t>
            </a:r>
            <a:r>
              <a:rPr lang="en-US" b="1" i="0" dirty="0" err="1">
                <a:effectLst/>
                <a:latin typeface="Century" panose="02040604050505020304" pitchFamily="18" charset="0"/>
              </a:rPr>
              <a:t>etc</a:t>
            </a:r>
            <a:r>
              <a:rPr lang="en-US" b="1" i="0" dirty="0">
                <a:effectLst/>
                <a:latin typeface="Century" panose="02040604050505020304" pitchFamily="18" charset="0"/>
              </a:rPr>
              <a:t> have very less price.</a:t>
            </a:r>
            <a:endParaRPr lang="en-US" b="0" i="0" dirty="0">
              <a:effectLst/>
              <a:latin typeface="Century" panose="02040604050505020304" pitchFamily="18" charset="0"/>
            </a:endParaRPr>
          </a:p>
        </p:txBody>
      </p:sp>
      <p:pic>
        <p:nvPicPr>
          <p:cNvPr id="6" name="Picture 5">
            <a:extLst>
              <a:ext uri="{FF2B5EF4-FFF2-40B4-BE49-F238E27FC236}">
                <a16:creationId xmlns:a16="http://schemas.microsoft.com/office/drawing/2014/main" id="{871DF6F2-ECC5-D219-F6F3-EEA747100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632" y="923163"/>
            <a:ext cx="7704488" cy="3139712"/>
          </a:xfrm>
          <a:prstGeom prst="rect">
            <a:avLst/>
          </a:prstGeom>
        </p:spPr>
      </p:pic>
    </p:spTree>
    <p:extLst>
      <p:ext uri="{BB962C8B-B14F-4D97-AF65-F5344CB8AC3E}">
        <p14:creationId xmlns:p14="http://schemas.microsoft.com/office/powerpoint/2010/main" val="262735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CF7F9E-6131-8632-BC0E-0EF4989BD49F}"/>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a16="http://schemas.microsoft.com/office/drawing/2014/main" id="{6667B54E-3FED-2F97-B7A7-0776D807A24C}"/>
              </a:ext>
            </a:extLst>
          </p:cNvPr>
          <p:cNvSpPr txBox="1"/>
          <p:nvPr/>
        </p:nvSpPr>
        <p:spPr>
          <a:xfrm>
            <a:off x="410546" y="4236098"/>
            <a:ext cx="5685453" cy="1477328"/>
          </a:xfrm>
          <a:prstGeom prst="rect">
            <a:avLst/>
          </a:prstGeom>
          <a:noFill/>
        </p:spPr>
        <p:txBody>
          <a:bodyPr wrap="square">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Times New Roman" panose="02020603050405020304" pitchFamily="18" charset="0"/>
              </a:rPr>
              <a:t>Car_Price</a:t>
            </a:r>
            <a:r>
              <a:rPr lang="en-US" sz="1800" b="1" dirty="0">
                <a:effectLst/>
                <a:latin typeface="Century" panose="02040604050505020304" pitchFamily="18" charset="0"/>
                <a:ea typeface="Times New Roman" panose="02020603050405020304" pitchFamily="18" charset="0"/>
              </a:rPr>
              <a:t> vs Brand: The above strip plot shows how the used car prices changes depending on Brands. Here the cars from </a:t>
            </a:r>
            <a:r>
              <a:rPr lang="en-US" sz="1800" b="1" dirty="0" err="1">
                <a:effectLst/>
                <a:latin typeface="Century" panose="02040604050505020304" pitchFamily="18" charset="0"/>
                <a:ea typeface="Times New Roman" panose="02020603050405020304" pitchFamily="18" charset="0"/>
              </a:rPr>
              <a:t>Mercedes_Benz</a:t>
            </a:r>
            <a:r>
              <a:rPr lang="en-US" sz="1800" b="1" dirty="0">
                <a:effectLst/>
                <a:latin typeface="Century" panose="02040604050505020304" pitchFamily="18" charset="0"/>
                <a:ea typeface="Times New Roman" panose="02020603050405020304" pitchFamily="18" charset="0"/>
              </a:rPr>
              <a:t> and BMW brand have high price compared to other brands.</a:t>
            </a:r>
            <a:endParaRPr lang="en-IN" dirty="0">
              <a:latin typeface="Century" panose="02040604050505020304" pitchFamily="18" charset="0"/>
            </a:endParaRPr>
          </a:p>
        </p:txBody>
      </p:sp>
      <p:sp>
        <p:nvSpPr>
          <p:cNvPr id="6" name="TextBox 5">
            <a:extLst>
              <a:ext uri="{FF2B5EF4-FFF2-40B4-BE49-F238E27FC236}">
                <a16:creationId xmlns:a16="http://schemas.microsoft.com/office/drawing/2014/main" id="{0B3D78C0-AD33-3BCF-FFEF-66CCD6952A5D}"/>
              </a:ext>
            </a:extLst>
          </p:cNvPr>
          <p:cNvSpPr txBox="1"/>
          <p:nvPr/>
        </p:nvSpPr>
        <p:spPr>
          <a:xfrm>
            <a:off x="6281025" y="4236098"/>
            <a:ext cx="5682342" cy="2308324"/>
          </a:xfrm>
          <a:prstGeom prst="rect">
            <a:avLst/>
          </a:prstGeom>
          <a:noFill/>
        </p:spPr>
        <p:txBody>
          <a:bodyPr wrap="square">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rPr>
              <a:t>Car_Price</a:t>
            </a:r>
            <a:r>
              <a:rPr lang="en-US" sz="1800" b="1" dirty="0">
                <a:effectLst/>
                <a:latin typeface="Century" panose="02040604050505020304" pitchFamily="18" charset="0"/>
                <a:ea typeface="Calibri" panose="020F0502020204030204" pitchFamily="34" charset="0"/>
              </a:rPr>
              <a:t> vs </a:t>
            </a:r>
            <a:r>
              <a:rPr lang="en-US" sz="1800" b="1" dirty="0" err="1">
                <a:effectLst/>
                <a:latin typeface="Century" panose="02040604050505020304" pitchFamily="18" charset="0"/>
                <a:ea typeface="Calibri" panose="020F0502020204030204" pitchFamily="34" charset="0"/>
              </a:rPr>
              <a:t>Fuel_type</a:t>
            </a:r>
            <a:r>
              <a:rPr lang="en-US" sz="1800" b="1" dirty="0">
                <a:effectLst/>
                <a:latin typeface="Century" panose="02040604050505020304" pitchFamily="18" charset="0"/>
                <a:ea typeface="Calibri" panose="020F0502020204030204" pitchFamily="34" charset="0"/>
              </a:rPr>
              <a:t>: From the graph we can conclude that more number of cars are using Petrol and Diesel fuels and these cars have wide range of price from minimum to maximum. And very few of the cars uses CNG, LPG, and Electricity as fuel type which are not much expensive when compared to that of the diesel and petrol cars.</a:t>
            </a:r>
            <a:endParaRPr lang="en-IN" dirty="0">
              <a:latin typeface="Century" panose="02040604050505020304" pitchFamily="18" charset="0"/>
            </a:endParaRPr>
          </a:p>
        </p:txBody>
      </p:sp>
      <p:pic>
        <p:nvPicPr>
          <p:cNvPr id="8" name="Picture 7">
            <a:extLst>
              <a:ext uri="{FF2B5EF4-FFF2-40B4-BE49-F238E27FC236}">
                <a16:creationId xmlns:a16="http://schemas.microsoft.com/office/drawing/2014/main" id="{652D926B-EF6E-A543-BEBA-03734D7BB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33" y="1144574"/>
            <a:ext cx="6049278" cy="2730783"/>
          </a:xfrm>
          <a:prstGeom prst="rect">
            <a:avLst/>
          </a:prstGeom>
        </p:spPr>
      </p:pic>
      <p:pic>
        <p:nvPicPr>
          <p:cNvPr id="10" name="Picture 9">
            <a:extLst>
              <a:ext uri="{FF2B5EF4-FFF2-40B4-BE49-F238E27FC236}">
                <a16:creationId xmlns:a16="http://schemas.microsoft.com/office/drawing/2014/main" id="{8AB8DF66-1AC8-C88A-71B8-37764D3B7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1515" y="1144574"/>
            <a:ext cx="5521852" cy="2730783"/>
          </a:xfrm>
          <a:prstGeom prst="rect">
            <a:avLst/>
          </a:prstGeom>
        </p:spPr>
      </p:pic>
    </p:spTree>
    <p:extLst>
      <p:ext uri="{BB962C8B-B14F-4D97-AF65-F5344CB8AC3E}">
        <p14:creationId xmlns:p14="http://schemas.microsoft.com/office/powerpoint/2010/main" val="3749867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7BADCE-8401-94C9-7C7C-BBBF15E0DF44}"/>
              </a:ext>
            </a:extLst>
          </p:cNvPr>
          <p:cNvSpPr txBox="1"/>
          <p:nvPr/>
        </p:nvSpPr>
        <p:spPr>
          <a:xfrm>
            <a:off x="0" y="167951"/>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a16="http://schemas.microsoft.com/office/drawing/2014/main" id="{5DDDAE48-1CD0-D145-57F0-06B6C2BA867E}"/>
              </a:ext>
            </a:extLst>
          </p:cNvPr>
          <p:cNvSpPr txBox="1"/>
          <p:nvPr/>
        </p:nvSpPr>
        <p:spPr>
          <a:xfrm>
            <a:off x="606490" y="4441371"/>
            <a:ext cx="5310971"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front_brake_type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Looking at the above bar plot for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front_brake_type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we can say that the cars with Disc and Ventilated Disc system for front wheels are having higher prices than other type of braking systems.</a:t>
            </a:r>
            <a:endParaRPr lang="en-IN" dirty="0"/>
          </a:p>
        </p:txBody>
      </p:sp>
      <p:sp>
        <p:nvSpPr>
          <p:cNvPr id="6" name="TextBox 5">
            <a:extLst>
              <a:ext uri="{FF2B5EF4-FFF2-40B4-BE49-F238E27FC236}">
                <a16:creationId xmlns:a16="http://schemas.microsoft.com/office/drawing/2014/main" id="{FE3917F6-872B-D38F-5935-43F7A34D9BBE}"/>
              </a:ext>
            </a:extLst>
          </p:cNvPr>
          <p:cNvSpPr txBox="1"/>
          <p:nvPr/>
        </p:nvSpPr>
        <p:spPr>
          <a:xfrm>
            <a:off x="6274541" y="4441371"/>
            <a:ext cx="5006169"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Calibri" panose="020F0502020204030204" pitchFamily="34" charset="0"/>
              </a:rPr>
              <a:t>Car_Price</a:t>
            </a:r>
            <a:r>
              <a:rPr lang="en-US" sz="1800" b="1" dirty="0">
                <a:effectLst/>
                <a:latin typeface="Century" panose="02040604050505020304" pitchFamily="18" charset="0"/>
                <a:ea typeface="Calibri" panose="020F0502020204030204" pitchFamily="34" charset="0"/>
                <a:cs typeface="Calibri" panose="020F0502020204030204" pitchFamily="34" charset="0"/>
              </a:rPr>
              <a:t> vs </a:t>
            </a:r>
            <a:r>
              <a:rPr lang="en-US" sz="1800" b="1" dirty="0" err="1">
                <a:effectLst/>
                <a:latin typeface="Century" panose="02040604050505020304" pitchFamily="18" charset="0"/>
                <a:ea typeface="Calibri" panose="020F0502020204030204" pitchFamily="34" charset="0"/>
                <a:cs typeface="Calibri" panose="020F0502020204030204" pitchFamily="34" charset="0"/>
              </a:rPr>
              <a:t>rear_brake_type</a:t>
            </a:r>
            <a:r>
              <a:rPr lang="en-US" sz="1800" b="1" dirty="0">
                <a:effectLst/>
                <a:latin typeface="Century" panose="02040604050505020304" pitchFamily="18" charset="0"/>
                <a:ea typeface="Calibri" panose="020F0502020204030204" pitchFamily="34" charset="0"/>
                <a:cs typeface="Calibri" panose="020F0502020204030204" pitchFamily="34" charset="0"/>
              </a:rPr>
              <a:t>: The above graph is representing a </a:t>
            </a:r>
            <a:r>
              <a:rPr lang="en-US" sz="1800" b="1" dirty="0" err="1">
                <a:effectLst/>
                <a:latin typeface="Century" panose="02040604050505020304" pitchFamily="18" charset="0"/>
                <a:ea typeface="Calibri" panose="020F0502020204030204" pitchFamily="34" charset="0"/>
                <a:cs typeface="Calibri" panose="020F0502020204030204" pitchFamily="34" charset="0"/>
              </a:rPr>
              <a:t>barplot</a:t>
            </a:r>
            <a:r>
              <a:rPr lang="en-US" sz="1800" b="1" dirty="0">
                <a:effectLst/>
                <a:latin typeface="Century" panose="02040604050505020304" pitchFamily="18" charset="0"/>
                <a:ea typeface="Calibri" panose="020F0502020204030204" pitchFamily="34" charset="0"/>
                <a:cs typeface="Calibri" panose="020F0502020204030204" pitchFamily="34" charset="0"/>
              </a:rPr>
              <a:t> for </a:t>
            </a:r>
            <a:r>
              <a:rPr lang="en-US" sz="1800" b="1" dirty="0" err="1">
                <a:effectLst/>
                <a:latin typeface="Century" panose="02040604050505020304" pitchFamily="18" charset="0"/>
                <a:ea typeface="Calibri" panose="020F0502020204030204" pitchFamily="34" charset="0"/>
                <a:cs typeface="Calibri" panose="020F0502020204030204" pitchFamily="34" charset="0"/>
              </a:rPr>
              <a:t>rear_brake_type</a:t>
            </a:r>
            <a:r>
              <a:rPr lang="en-US" sz="1800" b="1" dirty="0">
                <a:effectLst/>
                <a:latin typeface="Century" panose="02040604050505020304" pitchFamily="18" charset="0"/>
                <a:ea typeface="Calibri" panose="020F0502020204030204" pitchFamily="34" charset="0"/>
                <a:cs typeface="Calibri" panose="020F0502020204030204" pitchFamily="34" charset="0"/>
              </a:rPr>
              <a:t> vs </a:t>
            </a:r>
            <a:r>
              <a:rPr lang="en-US" sz="1800" b="1" dirty="0" err="1">
                <a:effectLst/>
                <a:latin typeface="Century" panose="02040604050505020304" pitchFamily="18" charset="0"/>
                <a:ea typeface="Calibri" panose="020F0502020204030204" pitchFamily="34" charset="0"/>
                <a:cs typeface="Calibri" panose="020F0502020204030204" pitchFamily="34" charset="0"/>
              </a:rPr>
              <a:t>Car_Price</a:t>
            </a:r>
            <a:r>
              <a:rPr lang="en-US" sz="1800" b="1" dirty="0">
                <a:effectLst/>
                <a:latin typeface="Century" panose="02040604050505020304" pitchFamily="18" charset="0"/>
                <a:ea typeface="Calibri" panose="020F0502020204030204" pitchFamily="34" charset="0"/>
                <a:cs typeface="Calibri" panose="020F0502020204030204" pitchFamily="34" charset="0"/>
              </a:rPr>
              <a:t> which tells us that the cars having Ventilated Disc, Disc and Drum brake system are having higher prices than the cars with other type of braking system at rear side.</a:t>
            </a:r>
            <a:endParaRPr lang="en-IN" dirty="0"/>
          </a:p>
        </p:txBody>
      </p:sp>
      <p:pic>
        <p:nvPicPr>
          <p:cNvPr id="8" name="Picture 7">
            <a:extLst>
              <a:ext uri="{FF2B5EF4-FFF2-40B4-BE49-F238E27FC236}">
                <a16:creationId xmlns:a16="http://schemas.microsoft.com/office/drawing/2014/main" id="{E5C8B457-665B-5DAB-A8CB-32F488436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25" y="895545"/>
            <a:ext cx="5947252" cy="3495981"/>
          </a:xfrm>
          <a:prstGeom prst="rect">
            <a:avLst/>
          </a:prstGeom>
        </p:spPr>
      </p:pic>
      <p:pic>
        <p:nvPicPr>
          <p:cNvPr id="10" name="Picture 9">
            <a:extLst>
              <a:ext uri="{FF2B5EF4-FFF2-40B4-BE49-F238E27FC236}">
                <a16:creationId xmlns:a16="http://schemas.microsoft.com/office/drawing/2014/main" id="{7E9A0540-30A3-26ED-C695-FC822879F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666" y="894311"/>
            <a:ext cx="5738668" cy="3495981"/>
          </a:xfrm>
          <a:prstGeom prst="rect">
            <a:avLst/>
          </a:prstGeom>
        </p:spPr>
      </p:pic>
    </p:spTree>
    <p:extLst>
      <p:ext uri="{BB962C8B-B14F-4D97-AF65-F5344CB8AC3E}">
        <p14:creationId xmlns:p14="http://schemas.microsoft.com/office/powerpoint/2010/main" val="3671280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078CD4-01FB-3F6F-43CC-50244729DBB7}"/>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a16="http://schemas.microsoft.com/office/drawing/2014/main" id="{B4B33F23-D718-0133-946B-DFFF0D851160}"/>
              </a:ext>
            </a:extLst>
          </p:cNvPr>
          <p:cNvSpPr txBox="1"/>
          <p:nvPr/>
        </p:nvSpPr>
        <p:spPr>
          <a:xfrm>
            <a:off x="307910" y="3732245"/>
            <a:ext cx="5423600" cy="3040448"/>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color: The first count plot is for the car color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Car_Prices</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more than 1 Cr. The plot shows the colors of expensive cars. The Black color cars are more expensive compared to the cars with other colors.</a:t>
            </a:r>
          </a:p>
          <a:p>
            <a:pPr marL="342900" lvl="0" indent="-342900" algn="just">
              <a:lnSpc>
                <a:spcPct val="107000"/>
              </a:lnSpc>
              <a:buFont typeface="Wingdings" panose="05000000000000000000" pitchFamily="2" charset="2"/>
              <a:buChar char="Ø"/>
            </a:pPr>
            <a:r>
              <a:rPr lang="en-US" sz="1800" b="1" dirty="0">
                <a:effectLst/>
                <a:latin typeface="Century" panose="02040604050505020304" pitchFamily="18" charset="0"/>
                <a:ea typeface="Calibri" panose="020F0502020204030204" pitchFamily="34" charset="0"/>
                <a:cs typeface="Times New Roman" panose="02020603050405020304" pitchFamily="18" charset="0"/>
              </a:rPr>
              <a:t>The second graph is for the car color vs car prices below 1 Lakh and it shows the colors of cars which are cheap. From the plot we can say the cars with Silver color and white color have less price.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254B5B8-90FC-D596-8D50-4D5EC379B5F5}"/>
              </a:ext>
            </a:extLst>
          </p:cNvPr>
          <p:cNvSpPr txBox="1"/>
          <p:nvPr/>
        </p:nvSpPr>
        <p:spPr>
          <a:xfrm>
            <a:off x="6460492" y="3732245"/>
            <a:ext cx="5221435" cy="1477328"/>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Calibri" panose="020F0502020204030204" pitchFamily="34" charset="0"/>
              </a:rPr>
              <a:t>Car_Price</a:t>
            </a:r>
            <a:r>
              <a:rPr lang="en-US" sz="1800" b="1" dirty="0">
                <a:effectLst/>
                <a:latin typeface="Century" panose="02040604050505020304" pitchFamily="18" charset="0"/>
                <a:ea typeface="Calibri" panose="020F0502020204030204" pitchFamily="34" charset="0"/>
                <a:cs typeface="Calibri" panose="020F0502020204030204" pitchFamily="34" charset="0"/>
              </a:rPr>
              <a:t> vs </a:t>
            </a:r>
            <a:r>
              <a:rPr lang="en-US" sz="1800" b="1" dirty="0" err="1">
                <a:effectLst/>
                <a:latin typeface="Century" panose="02040604050505020304" pitchFamily="18" charset="0"/>
                <a:ea typeface="Calibri" panose="020F0502020204030204" pitchFamily="34" charset="0"/>
                <a:cs typeface="Calibri" panose="020F0502020204030204" pitchFamily="34" charset="0"/>
              </a:rPr>
              <a:t>Seating_cap</a:t>
            </a:r>
            <a:r>
              <a:rPr lang="en-US" sz="1800" b="1" dirty="0">
                <a:effectLst/>
                <a:latin typeface="Century" panose="02040604050505020304" pitchFamily="18" charset="0"/>
                <a:ea typeface="Calibri" panose="020F0502020204030204" pitchFamily="34" charset="0"/>
                <a:cs typeface="Calibri" panose="020F0502020204030204" pitchFamily="34" charset="0"/>
              </a:rPr>
              <a:t>: Most of the cars have seating capacity of 5, 7 and 4 and these cars having higher prices than other cars. And only few cars are observed with the seating capacity of 10.</a:t>
            </a:r>
            <a:endParaRPr lang="en-IN" dirty="0"/>
          </a:p>
        </p:txBody>
      </p:sp>
      <p:pic>
        <p:nvPicPr>
          <p:cNvPr id="8" name="Picture 7">
            <a:extLst>
              <a:ext uri="{FF2B5EF4-FFF2-40B4-BE49-F238E27FC236}">
                <a16:creationId xmlns:a16="http://schemas.microsoft.com/office/drawing/2014/main" id="{CD1E9C35-187B-CDEB-3DCE-2842D57B9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63" y="734610"/>
            <a:ext cx="6045756" cy="2858750"/>
          </a:xfrm>
          <a:prstGeom prst="rect">
            <a:avLst/>
          </a:prstGeom>
        </p:spPr>
      </p:pic>
      <p:pic>
        <p:nvPicPr>
          <p:cNvPr id="10" name="Picture 9">
            <a:extLst>
              <a:ext uri="{FF2B5EF4-FFF2-40B4-BE49-F238E27FC236}">
                <a16:creationId xmlns:a16="http://schemas.microsoft.com/office/drawing/2014/main" id="{6A954B21-C3C4-5255-CBBF-804BD3CE9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120" y="734610"/>
            <a:ext cx="5775518" cy="2858750"/>
          </a:xfrm>
          <a:prstGeom prst="rect">
            <a:avLst/>
          </a:prstGeom>
        </p:spPr>
      </p:pic>
    </p:spTree>
    <p:extLst>
      <p:ext uri="{BB962C8B-B14F-4D97-AF65-F5344CB8AC3E}">
        <p14:creationId xmlns:p14="http://schemas.microsoft.com/office/powerpoint/2010/main" val="2335928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383383-5DAA-BAFE-D45F-89F78991FF7D}"/>
              </a:ext>
            </a:extLst>
          </p:cNvPr>
          <p:cNvSpPr txBox="1"/>
          <p:nvPr/>
        </p:nvSpPr>
        <p:spPr>
          <a:xfrm>
            <a:off x="0" y="1"/>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TextBox 2">
            <a:extLst>
              <a:ext uri="{FF2B5EF4-FFF2-40B4-BE49-F238E27FC236}">
                <a16:creationId xmlns:a16="http://schemas.microsoft.com/office/drawing/2014/main" id="{6274F957-B217-143E-ADA8-F70263813C62}"/>
              </a:ext>
            </a:extLst>
          </p:cNvPr>
          <p:cNvSpPr txBox="1"/>
          <p:nvPr/>
        </p:nvSpPr>
        <p:spPr>
          <a:xfrm>
            <a:off x="0" y="680936"/>
            <a:ext cx="5923175" cy="5698932"/>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Running_in_kms</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From the plot we can say that the prices of cars are higher for the cars which have less running in kms. We can also notice there is negative linear relation between the price and running of cars.</a:t>
            </a:r>
          </a:p>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Engine_disp</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There is a positive correlation between car price and engine displacement. So, we can say as the engine </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disp</a:t>
            </a:r>
            <a:r>
              <a:rPr lang="en-US" sz="1800" dirty="0">
                <a:effectLst/>
                <a:latin typeface="Century" panose="02040604050505020304" pitchFamily="18" charset="0"/>
                <a:ea typeface="Calibri" panose="020F0502020204030204" pitchFamily="34" charset="0"/>
                <a:cs typeface="Times New Roman" panose="02020603050405020304" pitchFamily="18" charset="0"/>
              </a:rPr>
              <a:t> or engine cc increases, the price of car also increases.</a:t>
            </a:r>
          </a:p>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Milage_in_km</a:t>
            </a:r>
            <a:r>
              <a:rPr lang="en-US" sz="1800" b="1" dirty="0">
                <a:effectLst/>
                <a:latin typeface="Century" panose="02040604050505020304" pitchFamily="18" charset="0"/>
                <a:ea typeface="Calibri" panose="020F0502020204030204" pitchFamily="34" charset="0"/>
                <a:cs typeface="Times New Roman" panose="02020603050405020304" pitchFamily="18" charset="0"/>
              </a:rPr>
              <a:t>/</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ltr</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The cars having the milage in the range of 10 to 20 km/</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ltr</a:t>
            </a:r>
            <a:r>
              <a:rPr lang="en-US" sz="1800" dirty="0">
                <a:effectLst/>
                <a:latin typeface="Century" panose="02040604050505020304" pitchFamily="18" charset="0"/>
                <a:ea typeface="Calibri" panose="020F0502020204030204" pitchFamily="34" charset="0"/>
                <a:cs typeface="Times New Roman" panose="02020603050405020304" pitchFamily="18" charset="0"/>
              </a:rPr>
              <a:t> are having high sale price. From the graph we can also notice there is negative linear/correlation between the price and milage.</a:t>
            </a:r>
          </a:p>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Max_power</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Looking at the graph we can say there is positive correlation between car price and maximum engine power so, we can say as maximum power engine increases, the car prices also go on increasing.</a:t>
            </a:r>
            <a:endParaRPr lang="en-IN" dirty="0">
              <a:latin typeface="Century" panose="02040604050505020304" pitchFamily="18" charset="0"/>
            </a:endParaRPr>
          </a:p>
        </p:txBody>
      </p:sp>
      <p:pic>
        <p:nvPicPr>
          <p:cNvPr id="6" name="Picture 5">
            <a:extLst>
              <a:ext uri="{FF2B5EF4-FFF2-40B4-BE49-F238E27FC236}">
                <a16:creationId xmlns:a16="http://schemas.microsoft.com/office/drawing/2014/main" id="{86B726D8-11F5-28D5-53C7-87786EE99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824899"/>
            <a:ext cx="5923175" cy="5519339"/>
          </a:xfrm>
          <a:prstGeom prst="rect">
            <a:avLst/>
          </a:prstGeom>
        </p:spPr>
      </p:pic>
    </p:spTree>
    <p:extLst>
      <p:ext uri="{BB962C8B-B14F-4D97-AF65-F5344CB8AC3E}">
        <p14:creationId xmlns:p14="http://schemas.microsoft.com/office/powerpoint/2010/main" val="3146648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A9BF13-D9B5-DA73-6A48-3E3214FD9D3C}"/>
              </a:ext>
            </a:extLst>
          </p:cNvPr>
          <p:cNvSpPr txBox="1"/>
          <p:nvPr/>
        </p:nvSpPr>
        <p:spPr>
          <a:xfrm>
            <a:off x="0" y="93306"/>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a16="http://schemas.microsoft.com/office/drawing/2014/main" id="{D129161A-D78D-0998-8A14-C56396E769BD}"/>
              </a:ext>
            </a:extLst>
          </p:cNvPr>
          <p:cNvSpPr txBox="1"/>
          <p:nvPr/>
        </p:nvSpPr>
        <p:spPr>
          <a:xfrm>
            <a:off x="0" y="811763"/>
            <a:ext cx="6024467" cy="5632311"/>
          </a:xfrm>
          <a:prstGeom prst="rect">
            <a:avLst/>
          </a:prstGeom>
          <a:noFill/>
        </p:spPr>
        <p:txBody>
          <a:bodyPr wrap="square" rtlCol="0">
            <a:spAutoFit/>
          </a:bodyPr>
          <a:lstStyle/>
          <a:p>
            <a:pPr marL="285750" indent="-285750" algn="l">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height: </a:t>
            </a:r>
            <a:r>
              <a:rPr lang="en-US" b="0" i="0" dirty="0">
                <a:effectLst/>
                <a:latin typeface="Century" panose="02040604050505020304" pitchFamily="18" charset="0"/>
              </a:rPr>
              <a:t>From the graph it is clear that the car price is not strongly related with the height of the car, we can say the cars having height in the range of 1400 mm to 1850 mm have somewhat high price.</a:t>
            </a:r>
          </a:p>
          <a:p>
            <a:pPr marL="285750" indent="-285750" algn="l">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width: </a:t>
            </a:r>
            <a:r>
              <a:rPr lang="en-US" b="0" i="0" dirty="0">
                <a:effectLst/>
                <a:latin typeface="Century" panose="02040604050505020304" pitchFamily="18" charset="0"/>
              </a:rPr>
              <a:t>The graph shows there is some positive linear relation between car price and width of the car, so the cars having width in the range of 1750mm to 2200mm have high price. So we can conclude as the width of the car increases, the price of the car also goes on increasing.</a:t>
            </a:r>
          </a:p>
          <a:p>
            <a:pPr marL="285750" indent="-285750" algn="l">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length: </a:t>
            </a:r>
            <a:r>
              <a:rPr lang="en-US" b="0" i="0" dirty="0">
                <a:effectLst/>
                <a:latin typeface="Century" panose="02040604050505020304" pitchFamily="18" charset="0"/>
              </a:rPr>
              <a:t>There is some positive linear relation between car price and length of the cars. As the length of the cars increases, the price of the cars also increases. The cars that are having the length above 4250mm have high price.</a:t>
            </a:r>
          </a:p>
          <a:p>
            <a:pPr marL="285750" indent="-285750" algn="l">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a:t>
            </a:r>
            <a:r>
              <a:rPr lang="en-US" b="1" i="0" dirty="0" err="1">
                <a:effectLst/>
                <a:latin typeface="Century" panose="02040604050505020304" pitchFamily="18" charset="0"/>
              </a:rPr>
              <a:t>cargo_volume</a:t>
            </a:r>
            <a:r>
              <a:rPr lang="en-US" b="1" i="0" dirty="0">
                <a:effectLst/>
                <a:latin typeface="Century" panose="02040604050505020304" pitchFamily="18" charset="0"/>
              </a:rPr>
              <a:t>: </a:t>
            </a:r>
            <a:r>
              <a:rPr lang="en-US" b="0" i="0" dirty="0">
                <a:effectLst/>
                <a:latin typeface="Century" panose="02040604050505020304" pitchFamily="18" charset="0"/>
              </a:rPr>
              <a:t>There is some positive linear relation between price of the car and </a:t>
            </a:r>
            <a:r>
              <a:rPr lang="en-US" b="0" i="0" dirty="0" err="1">
                <a:effectLst/>
                <a:latin typeface="Century" panose="02040604050505020304" pitchFamily="18" charset="0"/>
              </a:rPr>
              <a:t>cargo_volume</a:t>
            </a:r>
            <a:r>
              <a:rPr lang="en-US" b="0" i="0" dirty="0">
                <a:effectLst/>
                <a:latin typeface="Century" panose="02040604050505020304" pitchFamily="18" charset="0"/>
              </a:rPr>
              <a:t>.</a:t>
            </a:r>
          </a:p>
          <a:p>
            <a:endParaRPr lang="en-IN" dirty="0"/>
          </a:p>
        </p:txBody>
      </p:sp>
      <p:pic>
        <p:nvPicPr>
          <p:cNvPr id="6" name="Picture 5">
            <a:extLst>
              <a:ext uri="{FF2B5EF4-FFF2-40B4-BE49-F238E27FC236}">
                <a16:creationId xmlns:a16="http://schemas.microsoft.com/office/drawing/2014/main" id="{DACE00A9-E1BA-5F46-4D57-18C1CF656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00072"/>
            <a:ext cx="5904322" cy="5670410"/>
          </a:xfrm>
          <a:prstGeom prst="rect">
            <a:avLst/>
          </a:prstGeom>
        </p:spPr>
      </p:pic>
    </p:spTree>
    <p:extLst>
      <p:ext uri="{BB962C8B-B14F-4D97-AF65-F5344CB8AC3E}">
        <p14:creationId xmlns:p14="http://schemas.microsoft.com/office/powerpoint/2010/main" val="1757217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982411-EDA0-734C-722E-7F96140663A4}"/>
              </a:ext>
            </a:extLst>
          </p:cNvPr>
          <p:cNvSpPr txBox="1"/>
          <p:nvPr/>
        </p:nvSpPr>
        <p:spPr>
          <a:xfrm>
            <a:off x="1040319" y="561202"/>
            <a:ext cx="7471503" cy="769441"/>
          </a:xfrm>
          <a:prstGeom prst="rect">
            <a:avLst/>
          </a:prstGeom>
          <a:noFill/>
        </p:spPr>
        <p:txBody>
          <a:bodyPr wrap="square" rtlCol="0">
            <a:spAutoFit/>
          </a:bodyPr>
          <a:lstStyle/>
          <a:p>
            <a:pPr algn="ctr"/>
            <a:r>
              <a:rPr lang="en-US" sz="4400" dirty="0">
                <a:ln w="0"/>
                <a:effectLst>
                  <a:reflection blurRad="6350" stA="53000" endA="300" endPos="35500" dir="5400000" sy="-90000" algn="bl" rotWithShape="0"/>
                </a:effectLst>
                <a:latin typeface="Bookman Old Style" panose="02050604050505020204" pitchFamily="18" charset="0"/>
              </a:rPr>
              <a:t>Agenda</a:t>
            </a:r>
            <a:endParaRPr lang="en-IN" sz="4400" dirty="0">
              <a:ln w="0"/>
              <a:effectLst>
                <a:reflection blurRad="6350" stA="53000" endA="300" endPos="35500" dir="5400000" sy="-90000" algn="bl" rotWithShape="0"/>
              </a:effectLst>
              <a:latin typeface="Bookman Old Style" panose="02050604050505020204" pitchFamily="18" charset="0"/>
            </a:endParaRPr>
          </a:p>
        </p:txBody>
      </p:sp>
      <p:sp>
        <p:nvSpPr>
          <p:cNvPr id="3" name="TextBox 2">
            <a:extLst>
              <a:ext uri="{FF2B5EF4-FFF2-40B4-BE49-F238E27FC236}">
                <a16:creationId xmlns:a16="http://schemas.microsoft.com/office/drawing/2014/main" id="{53DE3043-DDE3-7F46-6BE1-62425040C5AB}"/>
              </a:ext>
            </a:extLst>
          </p:cNvPr>
          <p:cNvSpPr txBox="1"/>
          <p:nvPr/>
        </p:nvSpPr>
        <p:spPr>
          <a:xfrm>
            <a:off x="961053" y="1373436"/>
            <a:ext cx="8185279" cy="4708981"/>
          </a:xfrm>
          <a:prstGeom prst="rect">
            <a:avLst/>
          </a:prstGeom>
          <a:noFill/>
        </p:spPr>
        <p:txBody>
          <a:bodyPr wrap="square">
            <a:spAutoFit/>
          </a:bodyPr>
          <a:lstStyle/>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What Is Used Car Price?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Buying Used Car</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of Used Cars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Creating Final Model</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2587563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FFE0BA-B50D-F6C9-E3CD-71F663154755}"/>
              </a:ext>
            </a:extLst>
          </p:cNvPr>
          <p:cNvSpPr txBox="1"/>
          <p:nvPr/>
        </p:nvSpPr>
        <p:spPr>
          <a:xfrm>
            <a:off x="0" y="158621"/>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a16="http://schemas.microsoft.com/office/drawing/2014/main" id="{16386ED4-4793-3AC4-E15B-7970B5CB1CC6}"/>
              </a:ext>
            </a:extLst>
          </p:cNvPr>
          <p:cNvSpPr txBox="1"/>
          <p:nvPr/>
        </p:nvSpPr>
        <p:spPr>
          <a:xfrm>
            <a:off x="0" y="4040157"/>
            <a:ext cx="5253135"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top_speed</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From the graph we can notice there is positive linear relation between car price and maximum speed limit of the car. The cars having top speed in the range of 170 km/</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hr</a:t>
            </a:r>
            <a:r>
              <a:rPr lang="en-US" sz="1800" dirty="0">
                <a:effectLst/>
                <a:latin typeface="Century" panose="02040604050505020304" pitchFamily="18" charset="0"/>
                <a:ea typeface="Calibri" panose="020F0502020204030204" pitchFamily="34" charset="0"/>
                <a:cs typeface="Times New Roman" panose="02020603050405020304" pitchFamily="18" charset="0"/>
              </a:rPr>
              <a:t> to 250 km/</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hr</a:t>
            </a:r>
            <a:r>
              <a:rPr lang="en-US" sz="1800" dirty="0">
                <a:effectLst/>
                <a:latin typeface="Century" panose="02040604050505020304" pitchFamily="18" charset="0"/>
                <a:ea typeface="Calibri" panose="020F0502020204030204" pitchFamily="34" charset="0"/>
                <a:cs typeface="Times New Roman" panose="02020603050405020304" pitchFamily="18" charset="0"/>
              </a:rPr>
              <a:t> having higher price and there are very less number of cars which have top speed below 100km/hr. So, we can conclude that as the maximum speed limit of the car (</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top_speed</a:t>
            </a:r>
            <a:r>
              <a:rPr lang="en-US" sz="1800" dirty="0">
                <a:effectLst/>
                <a:latin typeface="Century" panose="02040604050505020304" pitchFamily="18" charset="0"/>
                <a:ea typeface="Calibri" panose="020F0502020204030204" pitchFamily="34" charset="0"/>
                <a:cs typeface="Times New Roman" panose="02020603050405020304" pitchFamily="18" charset="0"/>
              </a:rPr>
              <a:t>) increases, the car price also increases.</a:t>
            </a:r>
            <a:endParaRPr lang="en-IN" dirty="0"/>
          </a:p>
        </p:txBody>
      </p:sp>
      <p:sp>
        <p:nvSpPr>
          <p:cNvPr id="6" name="TextBox 5">
            <a:extLst>
              <a:ext uri="{FF2B5EF4-FFF2-40B4-BE49-F238E27FC236}">
                <a16:creationId xmlns:a16="http://schemas.microsoft.com/office/drawing/2014/main" id="{39D53AF5-9017-C9B4-16BE-1FD467DD007C}"/>
              </a:ext>
            </a:extLst>
          </p:cNvPr>
          <p:cNvSpPr txBox="1"/>
          <p:nvPr/>
        </p:nvSpPr>
        <p:spPr>
          <a:xfrm>
            <a:off x="5822303" y="4040156"/>
            <a:ext cx="5943600"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rPr>
              <a:t>Car_Price</a:t>
            </a:r>
            <a:r>
              <a:rPr lang="en-US" sz="1800" b="1" dirty="0">
                <a:effectLst/>
                <a:latin typeface="Century" panose="02040604050505020304" pitchFamily="18" charset="0"/>
                <a:ea typeface="Calibri" panose="020F0502020204030204" pitchFamily="34" charset="0"/>
              </a:rPr>
              <a:t> vs </a:t>
            </a:r>
            <a:r>
              <a:rPr lang="en-US" sz="1800" b="1" dirty="0" err="1">
                <a:effectLst/>
                <a:latin typeface="Century" panose="02040604050505020304" pitchFamily="18" charset="0"/>
                <a:ea typeface="Calibri" panose="020F0502020204030204" pitchFamily="34" charset="0"/>
              </a:rPr>
              <a:t>Car_age</a:t>
            </a:r>
            <a:r>
              <a:rPr lang="en-US" sz="1800" b="1" dirty="0">
                <a:effectLst/>
                <a:latin typeface="Century" panose="02040604050505020304" pitchFamily="18" charset="0"/>
                <a:ea typeface="Calibri" panose="020F0502020204030204" pitchFamily="34" charset="0"/>
              </a:rPr>
              <a:t>: </a:t>
            </a:r>
            <a:r>
              <a:rPr lang="en-US" sz="1800" dirty="0">
                <a:effectLst/>
                <a:latin typeface="Century" panose="02040604050505020304" pitchFamily="18" charset="0"/>
                <a:ea typeface="Calibri" panose="020F0502020204030204" pitchFamily="34" charset="0"/>
              </a:rPr>
              <a:t>From the above strip plot we can say that the older cars are having very lower prices when compared to the new cars that is the cars having very less age. So, there is negative relation between car price and age of the cars and we can conclude as the age decreases, the car prices increases.</a:t>
            </a:r>
            <a:endParaRPr lang="en-IN" dirty="0">
              <a:latin typeface="Century" panose="02040604050505020304" pitchFamily="18" charset="0"/>
            </a:endParaRPr>
          </a:p>
        </p:txBody>
      </p:sp>
      <p:pic>
        <p:nvPicPr>
          <p:cNvPr id="8" name="Picture 7">
            <a:extLst>
              <a:ext uri="{FF2B5EF4-FFF2-40B4-BE49-F238E27FC236}">
                <a16:creationId xmlns:a16="http://schemas.microsoft.com/office/drawing/2014/main" id="{C28DF509-2D0B-169E-6A8A-C24A24C43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16" y="712619"/>
            <a:ext cx="5146209" cy="3288057"/>
          </a:xfrm>
          <a:prstGeom prst="rect">
            <a:avLst/>
          </a:prstGeom>
        </p:spPr>
      </p:pic>
      <p:pic>
        <p:nvPicPr>
          <p:cNvPr id="10" name="Picture 9">
            <a:extLst>
              <a:ext uri="{FF2B5EF4-FFF2-40B4-BE49-F238E27FC236}">
                <a16:creationId xmlns:a16="http://schemas.microsoft.com/office/drawing/2014/main" id="{36596F71-EA51-D7CB-BC18-991C46460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1430" y="712618"/>
            <a:ext cx="6691880" cy="3288057"/>
          </a:xfrm>
          <a:prstGeom prst="rect">
            <a:avLst/>
          </a:prstGeom>
        </p:spPr>
      </p:pic>
    </p:spTree>
    <p:extLst>
      <p:ext uri="{BB962C8B-B14F-4D97-AF65-F5344CB8AC3E}">
        <p14:creationId xmlns:p14="http://schemas.microsoft.com/office/powerpoint/2010/main" val="3152588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4B3B3B-BF3A-4FF3-2081-5E34C99FE846}"/>
              </a:ext>
            </a:extLst>
          </p:cNvPr>
          <p:cNvSpPr txBox="1"/>
          <p:nvPr/>
        </p:nvSpPr>
        <p:spPr>
          <a:xfrm>
            <a:off x="410547" y="307910"/>
            <a:ext cx="11383347" cy="553998"/>
          </a:xfrm>
          <a:prstGeom prst="rect">
            <a:avLst/>
          </a:prstGeom>
          <a:noFill/>
        </p:spPr>
        <p:txBody>
          <a:bodyPr wrap="square" rtlCol="0">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Two Independent Variables</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6" name="TextBox 5">
            <a:extLst>
              <a:ext uri="{FF2B5EF4-FFF2-40B4-BE49-F238E27FC236}">
                <a16:creationId xmlns:a16="http://schemas.microsoft.com/office/drawing/2014/main" id="{24B408A1-AF26-60B5-BFE4-3716080ECC4A}"/>
              </a:ext>
            </a:extLst>
          </p:cNvPr>
          <p:cNvSpPr txBox="1"/>
          <p:nvPr/>
        </p:nvSpPr>
        <p:spPr>
          <a:xfrm>
            <a:off x="0" y="3778672"/>
            <a:ext cx="12192000"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b="1" dirty="0" err="1">
                <a:effectLst/>
                <a:latin typeface="Century" panose="02040604050505020304" pitchFamily="18" charset="0"/>
                <a:ea typeface="Times New Roman" panose="02020603050405020304" pitchFamily="18" charset="0"/>
                <a:cs typeface="Calibri" panose="020F0502020204030204" pitchFamily="34" charset="0"/>
              </a:rPr>
              <a:t>Fuel_type</a:t>
            </a:r>
            <a:r>
              <a:rPr lang="en-IN" sz="1800" b="1" dirty="0">
                <a:effectLst/>
                <a:latin typeface="Century" panose="02040604050505020304" pitchFamily="18" charset="0"/>
                <a:ea typeface="Times New Roman" panose="02020603050405020304" pitchFamily="18" charset="0"/>
                <a:cs typeface="Calibri" panose="020F0502020204030204" pitchFamily="34" charset="0"/>
              </a:rPr>
              <a:t> vs </a:t>
            </a:r>
            <a:r>
              <a:rPr lang="en-IN" sz="1800" b="1" dirty="0" err="1">
                <a:effectLst/>
                <a:latin typeface="Century" panose="02040604050505020304" pitchFamily="18" charset="0"/>
                <a:ea typeface="Times New Roman" panose="02020603050405020304" pitchFamily="18" charset="0"/>
                <a:cs typeface="Calibri" panose="020F0502020204030204" pitchFamily="34" charset="0"/>
              </a:rPr>
              <a:t>Milage_in_km</a:t>
            </a:r>
            <a:r>
              <a:rPr lang="en-IN" sz="1800" b="1" dirty="0">
                <a:effectLst/>
                <a:latin typeface="Century" panose="02040604050505020304" pitchFamily="18" charset="0"/>
                <a:ea typeface="Times New Roman" panose="02020603050405020304" pitchFamily="18" charset="0"/>
                <a:cs typeface="Calibri" panose="020F0502020204030204" pitchFamily="34" charset="0"/>
              </a:rPr>
              <a:t>/</a:t>
            </a:r>
            <a:r>
              <a:rPr lang="en-IN" sz="1800" b="1" dirty="0" err="1">
                <a:effectLst/>
                <a:latin typeface="Century" panose="02040604050505020304" pitchFamily="18" charset="0"/>
                <a:ea typeface="Times New Roman" panose="02020603050405020304" pitchFamily="18" charset="0"/>
                <a:cs typeface="Calibri" panose="020F0502020204030204" pitchFamily="34" charset="0"/>
              </a:rPr>
              <a:t>ltr</a:t>
            </a:r>
            <a:r>
              <a:rPr lang="en-IN" sz="1800" b="1" dirty="0">
                <a:effectLst/>
                <a:latin typeface="Century" panose="02040604050505020304" pitchFamily="18" charset="0"/>
                <a:ea typeface="Times New Roman" panose="02020603050405020304" pitchFamily="18" charset="0"/>
                <a:cs typeface="Calibri" panose="020F0502020204030204" pitchFamily="34" charset="0"/>
              </a:rPr>
              <a:t>:</a:t>
            </a:r>
            <a:r>
              <a:rPr lang="en-IN" sz="1800" dirty="0">
                <a:effectLst/>
                <a:latin typeface="Century" panose="02040604050505020304" pitchFamily="18" charset="0"/>
                <a:ea typeface="Times New Roman" panose="02020603050405020304" pitchFamily="18" charset="0"/>
                <a:cs typeface="Calibri" panose="020F0502020204030204" pitchFamily="34" charset="0"/>
              </a:rPr>
              <a:t> </a:t>
            </a:r>
            <a:r>
              <a:rPr lang="en-US" sz="1800" dirty="0">
                <a:effectLst/>
                <a:latin typeface="Century" panose="02040604050505020304" pitchFamily="18" charset="0"/>
                <a:ea typeface="Times New Roman" panose="02020603050405020304" pitchFamily="18" charset="0"/>
                <a:cs typeface="Calibri" panose="020F0502020204030204" pitchFamily="34" charset="0"/>
              </a:rPr>
              <a:t>The above violin plot gives the relation between Milage in km/</a:t>
            </a:r>
            <a:r>
              <a:rPr lang="en-US" sz="1800" dirty="0" err="1">
                <a:effectLst/>
                <a:latin typeface="Century" panose="02040604050505020304" pitchFamily="18" charset="0"/>
                <a:ea typeface="Times New Roman" panose="02020603050405020304" pitchFamily="18" charset="0"/>
                <a:cs typeface="Calibri" panose="020F0502020204030204" pitchFamily="34" charset="0"/>
              </a:rPr>
              <a:t>ltr</a:t>
            </a:r>
            <a:r>
              <a:rPr lang="en-US" sz="1800" dirty="0">
                <a:effectLst/>
                <a:latin typeface="Century" panose="02040604050505020304" pitchFamily="18" charset="0"/>
                <a:ea typeface="Times New Roman" panose="02020603050405020304" pitchFamily="18" charset="0"/>
                <a:cs typeface="Calibri" panose="020F0502020204030204" pitchFamily="34" charset="0"/>
              </a:rPr>
              <a:t> and Fuel type on the basis of gear transmission. As we can observe the cars with Manual gear transmission which are using CNG as a fuel are having good milage compared to other fuel types.</a:t>
            </a:r>
          </a:p>
          <a:p>
            <a:pPr marL="285750" indent="-285750" algn="just">
              <a:buFont typeface="Wingdings" panose="05000000000000000000" pitchFamily="2" charset="2"/>
              <a:buChar char="Ø"/>
            </a:pPr>
            <a:r>
              <a:rPr lang="en-US" sz="1800" b="1" dirty="0" err="1">
                <a:effectLst/>
                <a:latin typeface="Century" panose="02040604050505020304" pitchFamily="18" charset="0"/>
                <a:ea typeface="Times New Roman" panose="02020603050405020304" pitchFamily="18" charset="0"/>
              </a:rPr>
              <a:t>Car_age</a:t>
            </a:r>
            <a:r>
              <a:rPr lang="en-US" sz="1800" b="1" dirty="0">
                <a:effectLst/>
                <a:latin typeface="Century" panose="02040604050505020304" pitchFamily="18" charset="0"/>
                <a:ea typeface="Times New Roman" panose="02020603050405020304" pitchFamily="18" charset="0"/>
              </a:rPr>
              <a:t> vs </a:t>
            </a:r>
            <a:r>
              <a:rPr lang="en-US" sz="1800" b="1" dirty="0" err="1">
                <a:effectLst/>
                <a:latin typeface="Century" panose="02040604050505020304" pitchFamily="18" charset="0"/>
                <a:ea typeface="Times New Roman" panose="02020603050405020304" pitchFamily="18" charset="0"/>
              </a:rPr>
              <a:t>Running_in_kms</a:t>
            </a:r>
            <a:r>
              <a:rPr lang="en-US" sz="1800" b="1" dirty="0">
                <a:effectLst/>
                <a:latin typeface="Century" panose="02040604050505020304" pitchFamily="18" charset="0"/>
                <a:ea typeface="Times New Roman" panose="02020603050405020304" pitchFamily="18" charset="0"/>
              </a:rPr>
              <a:t>: </a:t>
            </a:r>
            <a:r>
              <a:rPr lang="en-US" sz="1800" dirty="0">
                <a:effectLst/>
                <a:latin typeface="Century" panose="02040604050505020304" pitchFamily="18" charset="0"/>
                <a:ea typeface="Times New Roman" panose="02020603050405020304" pitchFamily="18" charset="0"/>
              </a:rPr>
              <a:t>The above two graphs represents </a:t>
            </a:r>
            <a:r>
              <a:rPr lang="en-US" sz="1800" dirty="0" err="1">
                <a:effectLst/>
                <a:latin typeface="Century" panose="02040604050505020304" pitchFamily="18" charset="0"/>
                <a:ea typeface="Times New Roman" panose="02020603050405020304" pitchFamily="18" charset="0"/>
              </a:rPr>
              <a:t>car_age</a:t>
            </a:r>
            <a:r>
              <a:rPr lang="en-US" sz="1800" dirty="0">
                <a:effectLst/>
                <a:latin typeface="Century" panose="02040604050505020304" pitchFamily="18" charset="0"/>
                <a:ea typeface="Times New Roman" panose="02020603050405020304" pitchFamily="18" charset="0"/>
              </a:rPr>
              <a:t> vs Running in kms. The cars which have their age from 10 years to 20 years are highly used. That is the running kms for these cars are around 1 lakh kms.</a:t>
            </a:r>
          </a:p>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Seating_cap</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Max_power</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The cars with seating capacity 5 have high maximum power of engine used in cars and the cars with 10 seating capacity have very less maximum engine power.</a:t>
            </a:r>
          </a:p>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Fuel_type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Car_age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The cars which are using Petrol and Diesel as fuel they have high age and the cars with low age are using electricity as the fuel.</a:t>
            </a:r>
            <a:endParaRPr lang="en-IN" dirty="0"/>
          </a:p>
        </p:txBody>
      </p:sp>
      <p:pic>
        <p:nvPicPr>
          <p:cNvPr id="8" name="Picture 7">
            <a:extLst>
              <a:ext uri="{FF2B5EF4-FFF2-40B4-BE49-F238E27FC236}">
                <a16:creationId xmlns:a16="http://schemas.microsoft.com/office/drawing/2014/main" id="{2A19636B-8365-F4CA-31D3-7DA8050DE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20" y="871386"/>
            <a:ext cx="2903492" cy="2897807"/>
          </a:xfrm>
          <a:prstGeom prst="rect">
            <a:avLst/>
          </a:prstGeom>
        </p:spPr>
      </p:pic>
      <p:pic>
        <p:nvPicPr>
          <p:cNvPr id="10" name="Picture 9">
            <a:extLst>
              <a:ext uri="{FF2B5EF4-FFF2-40B4-BE49-F238E27FC236}">
                <a16:creationId xmlns:a16="http://schemas.microsoft.com/office/drawing/2014/main" id="{D7BE7573-30BF-08ED-E0C3-6AF67D2FF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0931" y="871386"/>
            <a:ext cx="4810849" cy="2907285"/>
          </a:xfrm>
          <a:prstGeom prst="rect">
            <a:avLst/>
          </a:prstGeom>
        </p:spPr>
      </p:pic>
      <p:pic>
        <p:nvPicPr>
          <p:cNvPr id="12" name="Picture 11">
            <a:extLst>
              <a:ext uri="{FF2B5EF4-FFF2-40B4-BE49-F238E27FC236}">
                <a16:creationId xmlns:a16="http://schemas.microsoft.com/office/drawing/2014/main" id="{CE7C75DB-E959-4B9C-4E2C-417C692532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3712" y="871386"/>
            <a:ext cx="4157219" cy="2897807"/>
          </a:xfrm>
          <a:prstGeom prst="rect">
            <a:avLst/>
          </a:prstGeom>
        </p:spPr>
      </p:pic>
    </p:spTree>
    <p:extLst>
      <p:ext uri="{BB962C8B-B14F-4D97-AF65-F5344CB8AC3E}">
        <p14:creationId xmlns:p14="http://schemas.microsoft.com/office/powerpoint/2010/main" val="1909679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91E67C-548B-9C5E-9DE9-D896B09E96B1}"/>
              </a:ext>
            </a:extLst>
          </p:cNvPr>
          <p:cNvSpPr txBox="1"/>
          <p:nvPr/>
        </p:nvSpPr>
        <p:spPr>
          <a:xfrm>
            <a:off x="240979" y="147337"/>
            <a:ext cx="11221374" cy="553998"/>
          </a:xfrm>
          <a:prstGeom prst="rect">
            <a:avLst/>
          </a:prstGeom>
          <a:noFill/>
        </p:spPr>
        <p:txBody>
          <a:bodyPr wrap="square">
            <a:spAutoFit/>
          </a:bodyPr>
          <a:lstStyle/>
          <a:p>
            <a:pPr algn="ctr"/>
            <a:r>
              <a:rPr lang="en-US" sz="3000" u="sng" dirty="0">
                <a:latin typeface="Bookman Old Style" panose="02050604050505020204" pitchFamily="18" charset="0"/>
              </a:rPr>
              <a:t>Identifying the outliers using box plot</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51DE7EF9-1858-0B6F-9637-9DE8EDF0604B}"/>
              </a:ext>
            </a:extLst>
          </p:cNvPr>
          <p:cNvSpPr txBox="1"/>
          <p:nvPr/>
        </p:nvSpPr>
        <p:spPr>
          <a:xfrm>
            <a:off x="6096000" y="1145218"/>
            <a:ext cx="5790136" cy="5078313"/>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pPr marL="285750" indent="-285750">
              <a:buFont typeface="Wingdings" panose="05000000000000000000" pitchFamily="2" charset="2"/>
              <a:buChar char="Ø"/>
            </a:pPr>
            <a:endParaRPr lang="en-US" dirty="0">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the outliers present in all the features except length column. </a:t>
            </a:r>
            <a:r>
              <a:rPr lang="en-US" dirty="0">
                <a:latin typeface="Century" panose="02040604050505020304" pitchFamily="18" charset="0"/>
              </a:rPr>
              <a:t>I have r</a:t>
            </a:r>
            <a:r>
              <a:rPr lang="en-US" b="0" i="0" dirty="0">
                <a:effectLst/>
                <a:latin typeface="Century" panose="02040604050505020304" pitchFamily="18" charset="0"/>
              </a:rPr>
              <a:t>emoved the outliers using </a:t>
            </a:r>
            <a:r>
              <a:rPr lang="en-US" b="0" i="0" dirty="0" err="1">
                <a:effectLst/>
                <a:latin typeface="Century" panose="02040604050505020304" pitchFamily="18" charset="0"/>
              </a:rPr>
              <a:t>Zscore</a:t>
            </a:r>
            <a:r>
              <a:rPr lang="en-US" b="0" i="0" dirty="0">
                <a:effectLst/>
                <a:latin typeface="Century" panose="02040604050505020304" pitchFamily="18" charset="0"/>
              </a:rPr>
              <a:t> method except length and </a:t>
            </a:r>
            <a:r>
              <a:rPr lang="en-US" b="0" i="0" dirty="0" err="1">
                <a:effectLst/>
                <a:latin typeface="Century" panose="02040604050505020304" pitchFamily="18" charset="0"/>
              </a:rPr>
              <a:t>Car_Price</a:t>
            </a:r>
            <a:r>
              <a:rPr lang="en-US" b="0" i="0" dirty="0">
                <a:effectLst/>
                <a:latin typeface="Century" panose="02040604050505020304" pitchFamily="18" charset="0"/>
              </a:rPr>
              <a:t>. Since </a:t>
            </a:r>
            <a:r>
              <a:rPr lang="en-US" b="0" i="0" dirty="0" err="1">
                <a:effectLst/>
                <a:latin typeface="Century" panose="02040604050505020304" pitchFamily="18" charset="0"/>
              </a:rPr>
              <a:t>Car_Price</a:t>
            </a:r>
            <a:r>
              <a:rPr lang="en-US" b="0" i="0" dirty="0">
                <a:effectLst/>
                <a:latin typeface="Century" panose="02040604050505020304" pitchFamily="18" charset="0"/>
              </a:rPr>
              <a:t> is our target column we should not loose any data by removing outliers in this column.</a:t>
            </a:r>
            <a:endParaRPr lang="en-IN" dirty="0">
              <a:latin typeface="Century" panose="02040604050505020304" pitchFamily="18" charset="0"/>
            </a:endParaRPr>
          </a:p>
        </p:txBody>
      </p:sp>
      <p:pic>
        <p:nvPicPr>
          <p:cNvPr id="6" name="Picture 5">
            <a:extLst>
              <a:ext uri="{FF2B5EF4-FFF2-40B4-BE49-F238E27FC236}">
                <a16:creationId xmlns:a16="http://schemas.microsoft.com/office/drawing/2014/main" id="{4CAFC2A5-CAA5-4AF6-173C-1872CEE79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297" y="843813"/>
            <a:ext cx="5494496" cy="5509737"/>
          </a:xfrm>
          <a:prstGeom prst="rect">
            <a:avLst/>
          </a:prstGeom>
        </p:spPr>
      </p:pic>
    </p:spTree>
    <p:extLst>
      <p:ext uri="{BB962C8B-B14F-4D97-AF65-F5344CB8AC3E}">
        <p14:creationId xmlns:p14="http://schemas.microsoft.com/office/powerpoint/2010/main" val="1539484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F1553F-4A72-56E4-5F96-D315647E8B9C}"/>
              </a:ext>
            </a:extLst>
          </p:cNvPr>
          <p:cNvSpPr txBox="1"/>
          <p:nvPr/>
        </p:nvSpPr>
        <p:spPr>
          <a:xfrm>
            <a:off x="793100" y="-38462"/>
            <a:ext cx="10935479" cy="553998"/>
          </a:xfrm>
          <a:prstGeom prst="rect">
            <a:avLst/>
          </a:prstGeom>
          <a:noFill/>
        </p:spPr>
        <p:txBody>
          <a:bodyPr wrap="square">
            <a:spAutoFit/>
          </a:bodyPr>
          <a:lstStyle/>
          <a:p>
            <a:pPr algn="ctr"/>
            <a:r>
              <a:rPr lang="en-US" sz="3000" u="sng" dirty="0">
                <a:latin typeface="Bookman Old Style" panose="02050604050505020204" pitchFamily="18" charset="0"/>
              </a:rPr>
              <a:t>Correlation Between Features and Label</a:t>
            </a:r>
            <a:endParaRPr lang="en-IN" sz="3000" u="sng" dirty="0">
              <a:latin typeface="Bookman Old Style" panose="02050604050505020204" pitchFamily="18" charset="0"/>
            </a:endParaRPr>
          </a:p>
        </p:txBody>
      </p:sp>
      <p:sp>
        <p:nvSpPr>
          <p:cNvPr id="4" name="TextBox 3">
            <a:extLst>
              <a:ext uri="{FF2B5EF4-FFF2-40B4-BE49-F238E27FC236}">
                <a16:creationId xmlns:a16="http://schemas.microsoft.com/office/drawing/2014/main" id="{629A025D-C758-1F18-BC39-74748193967B}"/>
              </a:ext>
            </a:extLst>
          </p:cNvPr>
          <p:cNvSpPr txBox="1"/>
          <p:nvPr/>
        </p:nvSpPr>
        <p:spPr>
          <a:xfrm>
            <a:off x="438539" y="5043196"/>
            <a:ext cx="11206066" cy="1754326"/>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dark shades are highly positively correlated and light shades are highly negatively correlated with the target variable.</a:t>
            </a:r>
          </a:p>
          <a:p>
            <a:pPr marL="285750" indent="-285750" algn="just">
              <a:buFont typeface="Wingdings" panose="05000000000000000000" pitchFamily="2" charset="2"/>
              <a:buChar char="v"/>
            </a:pPr>
            <a:r>
              <a:rPr lang="en-US" dirty="0">
                <a:latin typeface="Century" panose="02040604050505020304" pitchFamily="18" charset="0"/>
              </a:rPr>
              <a:t>We can observe from the map that most of the columns are highly correlated with each other which leads to multicollinearity problem. So, I checked the VIF value and removed the columns having high VIF value to overcome with this multicollinearity problem.</a:t>
            </a:r>
            <a:endParaRPr lang="en-IN" dirty="0">
              <a:latin typeface="Century" panose="02040604050505020304" pitchFamily="18" charset="0"/>
            </a:endParaRPr>
          </a:p>
        </p:txBody>
      </p:sp>
      <p:pic>
        <p:nvPicPr>
          <p:cNvPr id="7" name="Picture 6">
            <a:extLst>
              <a:ext uri="{FF2B5EF4-FFF2-40B4-BE49-F238E27FC236}">
                <a16:creationId xmlns:a16="http://schemas.microsoft.com/office/drawing/2014/main" id="{D317FEB7-4699-355A-2500-71DEE74D6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91" y="515536"/>
            <a:ext cx="5881209" cy="4317119"/>
          </a:xfrm>
          <a:prstGeom prst="rect">
            <a:avLst/>
          </a:prstGeom>
        </p:spPr>
      </p:pic>
      <p:pic>
        <p:nvPicPr>
          <p:cNvPr id="9" name="Picture 8">
            <a:extLst>
              <a:ext uri="{FF2B5EF4-FFF2-40B4-BE49-F238E27FC236}">
                <a16:creationId xmlns:a16="http://schemas.microsoft.com/office/drawing/2014/main" id="{36D4A8A8-C0AD-66B5-BD37-5AEB6CBBB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515536"/>
            <a:ext cx="6038442" cy="4317119"/>
          </a:xfrm>
          <a:prstGeom prst="rect">
            <a:avLst/>
          </a:prstGeom>
        </p:spPr>
      </p:pic>
    </p:spTree>
    <p:extLst>
      <p:ext uri="{BB962C8B-B14F-4D97-AF65-F5344CB8AC3E}">
        <p14:creationId xmlns:p14="http://schemas.microsoft.com/office/powerpoint/2010/main" val="234174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06FE6B-9EED-EDB2-D7F6-9039998A8F40}"/>
              </a:ext>
            </a:extLst>
          </p:cNvPr>
          <p:cNvSpPr txBox="1"/>
          <p:nvPr/>
        </p:nvSpPr>
        <p:spPr>
          <a:xfrm>
            <a:off x="485192" y="139959"/>
            <a:ext cx="11224726" cy="553998"/>
          </a:xfrm>
          <a:prstGeom prst="rect">
            <a:avLst/>
          </a:prstGeom>
          <a:noFill/>
        </p:spPr>
        <p:txBody>
          <a:bodyPr wrap="square">
            <a:spAutoFit/>
          </a:bodyPr>
          <a:lstStyle/>
          <a:p>
            <a:pPr algn="ctr"/>
            <a:r>
              <a:rPr lang="en-US" sz="3000" u="sng" dirty="0">
                <a:latin typeface="Century" panose="02040604050505020304" pitchFamily="18" charset="0"/>
              </a:rPr>
              <a:t>Data Analysis Steps done</a:t>
            </a:r>
            <a:endParaRPr lang="en-IN" sz="3000" u="sng" dirty="0">
              <a:latin typeface="Century" panose="02040604050505020304" pitchFamily="18" charset="0"/>
            </a:endParaRPr>
          </a:p>
        </p:txBody>
      </p:sp>
      <p:sp>
        <p:nvSpPr>
          <p:cNvPr id="3" name="TextBox 2">
            <a:extLst>
              <a:ext uri="{FF2B5EF4-FFF2-40B4-BE49-F238E27FC236}">
                <a16:creationId xmlns:a16="http://schemas.microsoft.com/office/drawing/2014/main" id="{B6B50AE9-C95D-13F6-B5E6-822B7788AD37}"/>
              </a:ext>
            </a:extLst>
          </p:cNvPr>
          <p:cNvSpPr txBox="1"/>
          <p:nvPr/>
        </p:nvSpPr>
        <p:spPr>
          <a:xfrm>
            <a:off x="485192" y="1175657"/>
            <a:ext cx="11224726" cy="4801314"/>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a:t>
            </a:r>
            <a:r>
              <a:rPr lang="en-US" dirty="0" err="1">
                <a:latin typeface="Century" panose="02040604050505020304" pitchFamily="18" charset="0"/>
              </a:rPr>
              <a:t>Zscore</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Checked for VIF and solved multicollinearity problem.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the issue of data bias towards a particular feature</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38674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42BFC3-4822-C9D2-6287-1F38125DC54E}"/>
              </a:ext>
            </a:extLst>
          </p:cNvPr>
          <p:cNvSpPr txBox="1"/>
          <p:nvPr/>
        </p:nvSpPr>
        <p:spPr>
          <a:xfrm>
            <a:off x="727788" y="307910"/>
            <a:ext cx="10879494" cy="553998"/>
          </a:xfrm>
          <a:prstGeom prst="rect">
            <a:avLst/>
          </a:prstGeom>
          <a:noFill/>
        </p:spPr>
        <p:txBody>
          <a:bodyPr wrap="square" rtlCol="0">
            <a:spAutoFit/>
          </a:bodyPr>
          <a:lstStyle/>
          <a:p>
            <a:pPr algn="ctr"/>
            <a:r>
              <a:rPr lang="en-US" sz="3000" u="sng" dirty="0">
                <a:latin typeface="Bookman Old Style" panose="02050604050505020204" pitchFamily="18" charset="0"/>
              </a:rPr>
              <a:t>Assumptions: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77C75400-ADE8-7217-2BE7-F5C60ECD83D9}"/>
              </a:ext>
            </a:extLst>
          </p:cNvPr>
          <p:cNvSpPr txBox="1"/>
          <p:nvPr/>
        </p:nvSpPr>
        <p:spPr>
          <a:xfrm>
            <a:off x="727788" y="1418253"/>
            <a:ext cx="10879494" cy="3693319"/>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sale price of used cars by collecting the data from “</a:t>
            </a:r>
            <a:r>
              <a:rPr lang="en-US" dirty="0" err="1">
                <a:latin typeface="Century" panose="02040604050505020304" pitchFamily="18" charset="0"/>
              </a:rPr>
              <a:t>cardekho</a:t>
            </a:r>
            <a:r>
              <a:rPr lang="en-US" dirty="0">
                <a:latin typeface="Century" panose="02040604050505020304" pitchFamily="18" charset="0"/>
              </a:rPr>
              <a:t>”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sale price of the old cars. Also, this model helps the car selling dealers/companies and buyers understand the feature price of the cars.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dealers and buyers take this model into consideration the features that were deemed as most important as seen in this study might help them estimate the car price.</a:t>
            </a:r>
          </a:p>
          <a:p>
            <a:r>
              <a:rPr lang="en-US" dirty="0">
                <a:latin typeface="Century" panose="02040604050505020304" pitchFamily="18" charset="0"/>
              </a:rPr>
              <a:t> </a:t>
            </a:r>
            <a:endParaRPr lang="en-IN" dirty="0">
              <a:latin typeface="Century" panose="02040604050505020304" pitchFamily="18" charset="0"/>
            </a:endParaRPr>
          </a:p>
        </p:txBody>
      </p:sp>
    </p:spTree>
    <p:extLst>
      <p:ext uri="{BB962C8B-B14F-4D97-AF65-F5344CB8AC3E}">
        <p14:creationId xmlns:p14="http://schemas.microsoft.com/office/powerpoint/2010/main" val="3266107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6D0ACF-1AEF-28B6-46AD-DFC8768A1F3D}"/>
              </a:ext>
            </a:extLst>
          </p:cNvPr>
          <p:cNvSpPr txBox="1"/>
          <p:nvPr/>
        </p:nvSpPr>
        <p:spPr>
          <a:xfrm>
            <a:off x="569167" y="261257"/>
            <a:ext cx="11224727" cy="553998"/>
          </a:xfrm>
          <a:prstGeom prst="rect">
            <a:avLst/>
          </a:prstGeom>
          <a:noFill/>
        </p:spPr>
        <p:txBody>
          <a:bodyPr wrap="square">
            <a:spAutoFit/>
          </a:bodyPr>
          <a:lstStyle/>
          <a:p>
            <a:pPr algn="ctr"/>
            <a:r>
              <a:rPr lang="en-US" sz="3000" u="sng" dirty="0">
                <a:latin typeface="Bookman Old Style" panose="02050604050505020204" pitchFamily="18" charset="0"/>
              </a:rPr>
              <a:t>Model Building:</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2CA8E863-FFA4-9A6C-F461-7035F72E9AF2}"/>
              </a:ext>
            </a:extLst>
          </p:cNvPr>
          <p:cNvSpPr txBox="1"/>
          <p:nvPr/>
        </p:nvSpPr>
        <p:spPr>
          <a:xfrm>
            <a:off x="569167" y="1082351"/>
            <a:ext cx="11224727" cy="4979761"/>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err="1">
                <a:latin typeface="Georgia" panose="02040502050405020303" pitchFamily="18" charset="0"/>
                <a:ea typeface="Calibri" panose="020F0502020204030204" pitchFamily="34" charset="0"/>
              </a:rPr>
              <a:t>Car_Price</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continuous in nature where we  need to predic</a:t>
            </a:r>
            <a:r>
              <a:rPr lang="en-IN" dirty="0">
                <a:latin typeface="Georgia" panose="02040502050405020303" pitchFamily="18" charset="0"/>
                <a:ea typeface="Calibri" panose="020F0502020204030204" pitchFamily="34" charset="0"/>
              </a:rPr>
              <a:t>t the price of pre-owned cars</a:t>
            </a:r>
            <a:r>
              <a:rPr lang="en-IN" sz="1800" dirty="0">
                <a:effectLst/>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Regression</a:t>
            </a:r>
            <a:r>
              <a:rPr lang="en-IN" sz="1800" dirty="0">
                <a:effectLst/>
                <a:latin typeface="Georgia" panose="02040502050405020303"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was left with </a:t>
            </a:r>
            <a:r>
              <a:rPr lang="en-IN" dirty="0">
                <a:latin typeface="Century" panose="02040604050505020304" pitchFamily="18" charset="0"/>
                <a:ea typeface="Calibri" panose="020F0502020204030204" pitchFamily="34" charset="0"/>
                <a:cs typeface="Calibri" panose="020F0502020204030204" pitchFamily="34" charset="0"/>
              </a:rPr>
              <a:t>19</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marL="857250" lvl="1" indent="-400050" algn="just">
              <a:lnSpc>
                <a:spcPct val="107000"/>
              </a:lnSpc>
              <a:spcAft>
                <a:spcPts val="800"/>
              </a:spcAft>
              <a:buFont typeface="+mj-lt"/>
              <a:buAutoNum type="romanLcPeriod"/>
            </a:pPr>
            <a:r>
              <a:rPr lang="en-IN" dirty="0" err="1">
                <a:latin typeface="Century" panose="02040604050505020304" pitchFamily="18" charset="0"/>
                <a:ea typeface="Calibri" panose="020F0502020204030204" pitchFamily="34" charset="0"/>
                <a:cs typeface="Times New Roman" panose="02020603050405020304" pitchFamily="18" charset="0"/>
              </a:rPr>
              <a:t>Kneighbors</a:t>
            </a: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E2804465-27D4-4CA2-4F13-A0D16EB40E6F}"/>
              </a:ext>
            </a:extLst>
          </p:cNvPr>
          <p:cNvSpPr txBox="1"/>
          <p:nvPr/>
        </p:nvSpPr>
        <p:spPr>
          <a:xfrm>
            <a:off x="569167" y="563569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train test split to build the above models.</a:t>
            </a:r>
          </a:p>
          <a:p>
            <a:endParaRPr lang="en-IN" dirty="0"/>
          </a:p>
        </p:txBody>
      </p:sp>
    </p:spTree>
    <p:extLst>
      <p:ext uri="{BB962C8B-B14F-4D97-AF65-F5344CB8AC3E}">
        <p14:creationId xmlns:p14="http://schemas.microsoft.com/office/powerpoint/2010/main" val="3045337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E0C493-23C1-A7FC-71F1-FAB96C62C25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pic>
        <p:nvPicPr>
          <p:cNvPr id="7" name="Picture 6">
            <a:extLst>
              <a:ext uri="{FF2B5EF4-FFF2-40B4-BE49-F238E27FC236}">
                <a16:creationId xmlns:a16="http://schemas.microsoft.com/office/drawing/2014/main" id="{D274C4A2-D249-55C4-2489-0A1ED92B55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18" y="557589"/>
            <a:ext cx="6995418" cy="4747671"/>
          </a:xfrm>
          <a:prstGeom prst="rect">
            <a:avLst/>
          </a:prstGeom>
        </p:spPr>
      </p:pic>
      <p:pic>
        <p:nvPicPr>
          <p:cNvPr id="9" name="Picture 8">
            <a:extLst>
              <a:ext uri="{FF2B5EF4-FFF2-40B4-BE49-F238E27FC236}">
                <a16:creationId xmlns:a16="http://schemas.microsoft.com/office/drawing/2014/main" id="{B5BE8DC4-4F86-A592-89C1-C67F072D5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1407" y="1101373"/>
            <a:ext cx="3925833" cy="3757282"/>
          </a:xfrm>
          <a:prstGeom prst="rect">
            <a:avLst/>
          </a:prstGeom>
        </p:spPr>
      </p:pic>
      <p:sp>
        <p:nvSpPr>
          <p:cNvPr id="10" name="TextBox 9">
            <a:extLst>
              <a:ext uri="{FF2B5EF4-FFF2-40B4-BE49-F238E27FC236}">
                <a16:creationId xmlns:a16="http://schemas.microsoft.com/office/drawing/2014/main" id="{8F45D59C-A4D4-9AB5-CED5-9F79ADD9835F}"/>
              </a:ext>
            </a:extLst>
          </p:cNvPr>
          <p:cNvSpPr txBox="1"/>
          <p:nvPr/>
        </p:nvSpPr>
        <p:spPr>
          <a:xfrm>
            <a:off x="447868" y="5402439"/>
            <a:ext cx="11514745" cy="1200329"/>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Decision Tree Regressor model and checked for its evaluation metrics. The model is giving R2 score as 94.456%.</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dots are the predictions that the model has given.</a:t>
            </a:r>
          </a:p>
        </p:txBody>
      </p:sp>
    </p:spTree>
    <p:extLst>
      <p:ext uri="{BB962C8B-B14F-4D97-AF65-F5344CB8AC3E}">
        <p14:creationId xmlns:p14="http://schemas.microsoft.com/office/powerpoint/2010/main" val="4210287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B8A55C-EB24-48A8-DCAC-AC9DDF39477C}"/>
              </a:ext>
            </a:extLst>
          </p:cNvPr>
          <p:cNvSpPr txBox="1"/>
          <p:nvPr/>
        </p:nvSpPr>
        <p:spPr>
          <a:xfrm>
            <a:off x="709127" y="0"/>
            <a:ext cx="10982130" cy="584775"/>
          </a:xfrm>
          <a:prstGeom prst="rect">
            <a:avLst/>
          </a:prstGeom>
          <a:noFill/>
        </p:spPr>
        <p:txBody>
          <a:bodyPr wrap="square" rtlCol="0">
            <a:spAutoFit/>
          </a:bodyPr>
          <a:lstStyle/>
          <a:p>
            <a:pPr algn="ctr"/>
            <a:r>
              <a:rPr lang="en-US" sz="3200" dirty="0">
                <a:latin typeface="Century" panose="02040604050505020304" pitchFamily="18" charset="0"/>
              </a:rPr>
              <a:t> </a:t>
            </a:r>
            <a:r>
              <a:rPr lang="en-US" sz="3000" u="sng" dirty="0">
                <a:latin typeface="Century" panose="02040604050505020304" pitchFamily="18" charset="0"/>
              </a:rPr>
              <a:t>ii. Random Forest Regressor:</a:t>
            </a:r>
          </a:p>
        </p:txBody>
      </p:sp>
      <p:pic>
        <p:nvPicPr>
          <p:cNvPr id="7" name="Picture 6">
            <a:extLst>
              <a:ext uri="{FF2B5EF4-FFF2-40B4-BE49-F238E27FC236}">
                <a16:creationId xmlns:a16="http://schemas.microsoft.com/office/drawing/2014/main" id="{4B4A9094-5AB3-7BD8-2E62-2D5071437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307" y="659592"/>
            <a:ext cx="6814457" cy="4922947"/>
          </a:xfrm>
          <a:prstGeom prst="rect">
            <a:avLst/>
          </a:prstGeom>
        </p:spPr>
      </p:pic>
      <p:pic>
        <p:nvPicPr>
          <p:cNvPr id="9" name="Picture 8">
            <a:extLst>
              <a:ext uri="{FF2B5EF4-FFF2-40B4-BE49-F238E27FC236}">
                <a16:creationId xmlns:a16="http://schemas.microsoft.com/office/drawing/2014/main" id="{1AF78863-5432-8600-CD4B-7D39C9DAD5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3887" y="1305861"/>
            <a:ext cx="4299873" cy="3555591"/>
          </a:xfrm>
          <a:prstGeom prst="rect">
            <a:avLst/>
          </a:prstGeom>
        </p:spPr>
      </p:pic>
      <p:sp>
        <p:nvSpPr>
          <p:cNvPr id="11" name="TextBox 10">
            <a:extLst>
              <a:ext uri="{FF2B5EF4-FFF2-40B4-BE49-F238E27FC236}">
                <a16:creationId xmlns:a16="http://schemas.microsoft.com/office/drawing/2014/main" id="{5534211D-691F-5440-D87A-D023A5DD5D3A}"/>
              </a:ext>
            </a:extLst>
          </p:cNvPr>
          <p:cNvSpPr txBox="1"/>
          <p:nvPr/>
        </p:nvSpPr>
        <p:spPr>
          <a:xfrm>
            <a:off x="601728" y="5582538"/>
            <a:ext cx="11196927" cy="1200329"/>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Random Forest Regressor model and checked for it's evaluation metrics. The model is giving R2 score as 97.27%.</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dots are the predictions that our model has given.</a:t>
            </a:r>
          </a:p>
        </p:txBody>
      </p:sp>
    </p:spTree>
    <p:extLst>
      <p:ext uri="{BB962C8B-B14F-4D97-AF65-F5344CB8AC3E}">
        <p14:creationId xmlns:p14="http://schemas.microsoft.com/office/powerpoint/2010/main" val="2693325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C62026-1DB3-2288-F894-116B2776173B}"/>
              </a:ext>
            </a:extLst>
          </p:cNvPr>
          <p:cNvSpPr txBox="1"/>
          <p:nvPr/>
        </p:nvSpPr>
        <p:spPr>
          <a:xfrm>
            <a:off x="561976" y="0"/>
            <a:ext cx="11062578" cy="584775"/>
          </a:xfrm>
          <a:prstGeom prst="rect">
            <a:avLst/>
          </a:prstGeom>
          <a:noFill/>
        </p:spPr>
        <p:txBody>
          <a:bodyPr wrap="square" rtlCol="0">
            <a:spAutoFit/>
          </a:bodyPr>
          <a:lstStyle/>
          <a:p>
            <a:pPr algn="ctr"/>
            <a:r>
              <a:rPr lang="en-US" sz="3200" dirty="0">
                <a:latin typeface="Bookman Old Style" panose="02050604050505020204" pitchFamily="18" charset="0"/>
              </a:rPr>
              <a:t> </a:t>
            </a:r>
            <a:r>
              <a:rPr lang="en-US" sz="3000" u="sng" dirty="0">
                <a:latin typeface="Bookman Old Style" panose="02050604050505020204" pitchFamily="18" charset="0"/>
              </a:rPr>
              <a:t>iii. Extra Trees Regressor: </a:t>
            </a:r>
            <a:endParaRPr lang="en-IN" sz="3000" u="sng" dirty="0">
              <a:latin typeface="Bookman Old Style" panose="02050604050505020204" pitchFamily="18" charset="0"/>
            </a:endParaRPr>
          </a:p>
        </p:txBody>
      </p:sp>
      <p:pic>
        <p:nvPicPr>
          <p:cNvPr id="7" name="Picture 6">
            <a:extLst>
              <a:ext uri="{FF2B5EF4-FFF2-40B4-BE49-F238E27FC236}">
                <a16:creationId xmlns:a16="http://schemas.microsoft.com/office/drawing/2014/main" id="{2971AB3C-4252-FFD6-EC18-61713B6B4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76" y="584776"/>
            <a:ext cx="6866347" cy="4703662"/>
          </a:xfrm>
          <a:prstGeom prst="rect">
            <a:avLst/>
          </a:prstGeom>
        </p:spPr>
      </p:pic>
      <p:pic>
        <p:nvPicPr>
          <p:cNvPr id="9" name="Picture 8">
            <a:extLst>
              <a:ext uri="{FF2B5EF4-FFF2-40B4-BE49-F238E27FC236}">
                <a16:creationId xmlns:a16="http://schemas.microsoft.com/office/drawing/2014/main" id="{9407EF76-8556-D5A3-9550-08A0459ED2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6394" y="1140643"/>
            <a:ext cx="4279085" cy="3544479"/>
          </a:xfrm>
          <a:prstGeom prst="rect">
            <a:avLst/>
          </a:prstGeom>
        </p:spPr>
      </p:pic>
      <p:sp>
        <p:nvSpPr>
          <p:cNvPr id="10" name="TextBox 9">
            <a:extLst>
              <a:ext uri="{FF2B5EF4-FFF2-40B4-BE49-F238E27FC236}">
                <a16:creationId xmlns:a16="http://schemas.microsoft.com/office/drawing/2014/main" id="{5244568F-30F5-547B-DF3E-E7952DB093A4}"/>
              </a:ext>
            </a:extLst>
          </p:cNvPr>
          <p:cNvSpPr txBox="1"/>
          <p:nvPr/>
        </p:nvSpPr>
        <p:spPr>
          <a:xfrm>
            <a:off x="561976" y="5476973"/>
            <a:ext cx="11230029" cy="1200329"/>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Extra Trees Regressor model and checked for its evaluation metrics. The model is giving R2 score as 97.28%.</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dots are the predictions that our model has given.</a:t>
            </a:r>
          </a:p>
        </p:txBody>
      </p:sp>
    </p:spTree>
    <p:extLst>
      <p:ext uri="{BB962C8B-B14F-4D97-AF65-F5344CB8AC3E}">
        <p14:creationId xmlns:p14="http://schemas.microsoft.com/office/powerpoint/2010/main" val="373632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60B816-9482-56DC-D745-DB0EB7D1F58B}"/>
              </a:ext>
            </a:extLst>
          </p:cNvPr>
          <p:cNvSpPr txBox="1"/>
          <p:nvPr/>
        </p:nvSpPr>
        <p:spPr>
          <a:xfrm>
            <a:off x="535021" y="38910"/>
            <a:ext cx="11118715" cy="707886"/>
          </a:xfrm>
          <a:prstGeom prst="rect">
            <a:avLst/>
          </a:prstGeom>
          <a:noFill/>
        </p:spPr>
        <p:txBody>
          <a:bodyPr wrap="square" rtlCol="0">
            <a:spAutoFit/>
          </a:bodyPr>
          <a:lstStyle/>
          <a:p>
            <a:pPr algn="ctr"/>
            <a:r>
              <a:rPr lang="en-US" sz="4000" u="sng" dirty="0">
                <a:latin typeface="Bookman Old Style" panose="02050604050505020204" pitchFamily="18" charset="0"/>
              </a:rPr>
              <a:t>Introduction</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678B8609-4140-EE65-F431-DBBF448443E0}"/>
              </a:ext>
            </a:extLst>
          </p:cNvPr>
          <p:cNvSpPr txBox="1"/>
          <p:nvPr/>
        </p:nvSpPr>
        <p:spPr>
          <a:xfrm>
            <a:off x="535021" y="864041"/>
            <a:ext cx="11118715" cy="571034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rPr>
              <a:t>Predicting the price of used cars is an important and interesting problem. </a:t>
            </a:r>
            <a:r>
              <a:rPr lang="en-IN" sz="1800" dirty="0">
                <a:effectLst/>
                <a:latin typeface="Century" panose="02040604050505020304" pitchFamily="18" charset="0"/>
                <a:ea typeface="Calibri" panose="020F0502020204030204" pitchFamily="34" charset="0"/>
                <a:cs typeface="Times New Roman" panose="02020603050405020304" pitchFamily="18" charset="0"/>
              </a:rPr>
              <a:t>Predicting the resale value of a car is not a simple task. It is common knowledge that the value of used cars depends on a number of factors.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most important factors are usually the age of the car, its make (model), the origin of the car (the original location of the manufacturer), its mileage (the number of kilometres it has run) and its horsepower (amount of power that an engine produces).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Due to rising fuel prices, fuel economy is also of prime importance. Unfortunately, in practice, most people do not know exactly how much fuel their car consumes for each km driven. Other factors such as the type of fuel it uses, the interior style, the braking system, engine displacement, its size, number of doors, paint colour, weight of the car, consumer reviews, its physical state, whether it is automatic or manual transmission, whether it belonged to an individual or a company and other options such as air conditioner, sound system, power steering all may influence the price as well.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Some special factors which buyers attach importance is the local of previous owners, whether the car had been involved in serious accidents. The look and feel of the car certainly contribute a lot to the price. As we can see, the price depends on a large number of factors. Unfortunately, information about all these factors are not always available and the buyer must make the decision to purchase at a certain price based on few factors only. In this work, we have considered only a small subset of the factors which are more important.</a:t>
            </a:r>
            <a:endParaRPr lang="en-IN" dirty="0">
              <a:latin typeface="Century" panose="02040604050505020304" pitchFamily="18" charset="0"/>
            </a:endParaRPr>
          </a:p>
        </p:txBody>
      </p:sp>
    </p:spTree>
    <p:extLst>
      <p:ext uri="{BB962C8B-B14F-4D97-AF65-F5344CB8AC3E}">
        <p14:creationId xmlns:p14="http://schemas.microsoft.com/office/powerpoint/2010/main" val="3151683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26D9FA-9067-1286-7FEA-6684313E8116}"/>
              </a:ext>
            </a:extLst>
          </p:cNvPr>
          <p:cNvSpPr txBox="1"/>
          <p:nvPr/>
        </p:nvSpPr>
        <p:spPr>
          <a:xfrm>
            <a:off x="933450" y="0"/>
            <a:ext cx="10496550" cy="553998"/>
          </a:xfrm>
          <a:prstGeom prst="rect">
            <a:avLst/>
          </a:prstGeom>
          <a:noFill/>
        </p:spPr>
        <p:txBody>
          <a:bodyPr wrap="square" rtlCol="0">
            <a:spAutoFit/>
          </a:bodyPr>
          <a:lstStyle/>
          <a:p>
            <a:pPr algn="ctr"/>
            <a:r>
              <a:rPr lang="en-US" sz="3000" u="sng" dirty="0">
                <a:latin typeface="Bookman Old Style" panose="02050604050505020204" pitchFamily="18" charset="0"/>
              </a:rPr>
              <a:t>iv. Gradient Boosting Regressor:</a:t>
            </a:r>
            <a:endParaRPr lang="en-IN" sz="3000" u="sng" dirty="0">
              <a:latin typeface="Bookman Old Style" panose="02050604050505020204" pitchFamily="18" charset="0"/>
            </a:endParaRPr>
          </a:p>
        </p:txBody>
      </p:sp>
      <p:pic>
        <p:nvPicPr>
          <p:cNvPr id="7" name="Picture 6">
            <a:extLst>
              <a:ext uri="{FF2B5EF4-FFF2-40B4-BE49-F238E27FC236}">
                <a16:creationId xmlns:a16="http://schemas.microsoft.com/office/drawing/2014/main" id="{09A19505-FB83-C480-F34C-79608E532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180" y="642388"/>
            <a:ext cx="6964690" cy="4724809"/>
          </a:xfrm>
          <a:prstGeom prst="rect">
            <a:avLst/>
          </a:prstGeom>
        </p:spPr>
      </p:pic>
      <p:pic>
        <p:nvPicPr>
          <p:cNvPr id="9" name="Picture 8">
            <a:extLst>
              <a:ext uri="{FF2B5EF4-FFF2-40B4-BE49-F238E27FC236}">
                <a16:creationId xmlns:a16="http://schemas.microsoft.com/office/drawing/2014/main" id="{C6D571AB-4030-4A49-EFB3-CE92B033A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3217" y="1301882"/>
            <a:ext cx="4154261" cy="3405819"/>
          </a:xfrm>
          <a:prstGeom prst="rect">
            <a:avLst/>
          </a:prstGeom>
        </p:spPr>
      </p:pic>
      <p:sp>
        <p:nvSpPr>
          <p:cNvPr id="10" name="TextBox 9">
            <a:extLst>
              <a:ext uri="{FF2B5EF4-FFF2-40B4-BE49-F238E27FC236}">
                <a16:creationId xmlns:a16="http://schemas.microsoft.com/office/drawing/2014/main" id="{1271B9E2-C545-807E-8CFE-5981E65E0BA7}"/>
              </a:ext>
            </a:extLst>
          </p:cNvPr>
          <p:cNvSpPr txBox="1"/>
          <p:nvPr/>
        </p:nvSpPr>
        <p:spPr>
          <a:xfrm>
            <a:off x="512190" y="5476948"/>
            <a:ext cx="11535266"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a:t>
            </a:r>
            <a:r>
              <a:rPr lang="en-US" b="0" i="0" dirty="0" err="1">
                <a:effectLst/>
                <a:latin typeface="Century" panose="02040604050505020304" pitchFamily="18" charset="0"/>
              </a:rPr>
              <a:t>GradientBoosting</a:t>
            </a:r>
            <a:r>
              <a:rPr lang="en-US" b="0" i="0" dirty="0">
                <a:effectLst/>
                <a:latin typeface="Century" panose="02040604050505020304" pitchFamily="18" charset="0"/>
              </a:rPr>
              <a:t> Regressor model and checked for its evaluation metrics. The model is giving R2 score as 95.187%.</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the dots are the predictions that our model has given.</a:t>
            </a:r>
          </a:p>
          <a:p>
            <a:endParaRPr lang="en-IN" dirty="0">
              <a:latin typeface="Century" panose="02040604050505020304" pitchFamily="18" charset="0"/>
            </a:endParaRPr>
          </a:p>
        </p:txBody>
      </p:sp>
    </p:spTree>
    <p:extLst>
      <p:ext uri="{BB962C8B-B14F-4D97-AF65-F5344CB8AC3E}">
        <p14:creationId xmlns:p14="http://schemas.microsoft.com/office/powerpoint/2010/main" val="1697586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61A711-2EBC-226D-074F-839907A93D30}"/>
              </a:ext>
            </a:extLst>
          </p:cNvPr>
          <p:cNvSpPr txBox="1"/>
          <p:nvPr/>
        </p:nvSpPr>
        <p:spPr>
          <a:xfrm>
            <a:off x="800100" y="0"/>
            <a:ext cx="10561808" cy="553998"/>
          </a:xfrm>
          <a:prstGeom prst="rect">
            <a:avLst/>
          </a:prstGeom>
          <a:noFill/>
        </p:spPr>
        <p:txBody>
          <a:bodyPr wrap="square" rtlCol="0">
            <a:spAutoFit/>
          </a:bodyPr>
          <a:lstStyle/>
          <a:p>
            <a:pPr algn="ctr"/>
            <a:r>
              <a:rPr lang="en-US" sz="3000" u="sng" dirty="0">
                <a:latin typeface="Bookman Old Style" panose="02050604050505020204" pitchFamily="18" charset="0"/>
              </a:rPr>
              <a:t>v. Extreme Gradient Boosting Regressor (XGB):</a:t>
            </a:r>
            <a:endParaRPr lang="en-IN" sz="3000" u="sng" dirty="0">
              <a:latin typeface="Bookman Old Style" panose="02050604050505020204" pitchFamily="18" charset="0"/>
            </a:endParaRPr>
          </a:p>
        </p:txBody>
      </p:sp>
      <p:pic>
        <p:nvPicPr>
          <p:cNvPr id="7" name="Picture 6">
            <a:extLst>
              <a:ext uri="{FF2B5EF4-FFF2-40B4-BE49-F238E27FC236}">
                <a16:creationId xmlns:a16="http://schemas.microsoft.com/office/drawing/2014/main" id="{EA7E9665-9E64-7F7B-28C4-F3A6380EC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35" y="642413"/>
            <a:ext cx="7429873" cy="4608317"/>
          </a:xfrm>
          <a:prstGeom prst="rect">
            <a:avLst/>
          </a:prstGeom>
        </p:spPr>
      </p:pic>
      <p:pic>
        <p:nvPicPr>
          <p:cNvPr id="9" name="Picture 8">
            <a:extLst>
              <a:ext uri="{FF2B5EF4-FFF2-40B4-BE49-F238E27FC236}">
                <a16:creationId xmlns:a16="http://schemas.microsoft.com/office/drawing/2014/main" id="{391AEBC8-CBC7-05AE-AD13-8BEEF09F3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262" y="1259173"/>
            <a:ext cx="3914767" cy="3374795"/>
          </a:xfrm>
          <a:prstGeom prst="rect">
            <a:avLst/>
          </a:prstGeom>
        </p:spPr>
      </p:pic>
      <p:sp>
        <p:nvSpPr>
          <p:cNvPr id="10" name="TextBox 9">
            <a:extLst>
              <a:ext uri="{FF2B5EF4-FFF2-40B4-BE49-F238E27FC236}">
                <a16:creationId xmlns:a16="http://schemas.microsoft.com/office/drawing/2014/main" id="{B9571E81-D540-7E04-114C-647A1A46CC78}"/>
              </a:ext>
            </a:extLst>
          </p:cNvPr>
          <p:cNvSpPr txBox="1"/>
          <p:nvPr/>
        </p:nvSpPr>
        <p:spPr>
          <a:xfrm>
            <a:off x="351935" y="5380672"/>
            <a:ext cx="11587094"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Helvetica Neue"/>
              </a:rPr>
              <a:t>Created XGB Regressor model and checked for its evaluation metrics. The model is giving R2 score as 97.526%.</a:t>
            </a:r>
          </a:p>
          <a:p>
            <a:pPr algn="l">
              <a:buFont typeface="Arial" panose="020B0604020202020204" pitchFamily="34" charset="0"/>
              <a:buChar char="•"/>
            </a:pPr>
            <a:r>
              <a:rPr lang="en-US" b="0" i="0" dirty="0">
                <a:effectLst/>
                <a:latin typeface="Helvetica Neue"/>
              </a:rPr>
              <a:t>From the graph we can observe how our model is mapping. In the graph we can observe the straight line which is our actual dataset and the dots are the predictions that our model has given.</a:t>
            </a:r>
          </a:p>
          <a:p>
            <a:endParaRPr lang="en-IN" dirty="0"/>
          </a:p>
        </p:txBody>
      </p:sp>
    </p:spTree>
    <p:extLst>
      <p:ext uri="{BB962C8B-B14F-4D97-AF65-F5344CB8AC3E}">
        <p14:creationId xmlns:p14="http://schemas.microsoft.com/office/powerpoint/2010/main" val="1277782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79815B-9D1D-A2E1-50C7-A29BF5B7A06C}"/>
              </a:ext>
            </a:extLst>
          </p:cNvPr>
          <p:cNvSpPr txBox="1"/>
          <p:nvPr/>
        </p:nvSpPr>
        <p:spPr>
          <a:xfrm>
            <a:off x="904672" y="47848"/>
            <a:ext cx="10457234" cy="553998"/>
          </a:xfrm>
          <a:prstGeom prst="rect">
            <a:avLst/>
          </a:prstGeom>
          <a:noFill/>
        </p:spPr>
        <p:txBody>
          <a:bodyPr wrap="square" rtlCol="0">
            <a:spAutoFit/>
          </a:bodyPr>
          <a:lstStyle/>
          <a:p>
            <a:pPr algn="ctr"/>
            <a:r>
              <a:rPr lang="en-US" sz="3000" u="sng" dirty="0">
                <a:latin typeface="Bookman Old Style" panose="02050604050505020204" pitchFamily="18" charset="0"/>
              </a:rPr>
              <a:t>vi. Bagging Regressor:</a:t>
            </a:r>
            <a:endParaRPr lang="en-IN" sz="3000" u="sng" dirty="0">
              <a:latin typeface="Bookman Old Style" panose="02050604050505020204" pitchFamily="18" charset="0"/>
            </a:endParaRPr>
          </a:p>
        </p:txBody>
      </p:sp>
      <p:sp>
        <p:nvSpPr>
          <p:cNvPr id="6" name="TextBox 5">
            <a:extLst>
              <a:ext uri="{FF2B5EF4-FFF2-40B4-BE49-F238E27FC236}">
                <a16:creationId xmlns:a16="http://schemas.microsoft.com/office/drawing/2014/main" id="{4A438800-FD49-5AB2-EDCA-978D04F25EDD}"/>
              </a:ext>
            </a:extLst>
          </p:cNvPr>
          <p:cNvSpPr txBox="1"/>
          <p:nvPr/>
        </p:nvSpPr>
        <p:spPr>
          <a:xfrm>
            <a:off x="510200" y="5380672"/>
            <a:ext cx="11471268"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Bagging Regressor model and checked for its evaluation metrics. The model is giving R2 score as 96.688%.</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the dots are the predictions that our model has given.</a:t>
            </a:r>
          </a:p>
          <a:p>
            <a:endParaRPr lang="en-IN" dirty="0">
              <a:latin typeface="Century" panose="02040604050505020304" pitchFamily="18" charset="0"/>
            </a:endParaRPr>
          </a:p>
        </p:txBody>
      </p:sp>
      <p:pic>
        <p:nvPicPr>
          <p:cNvPr id="8" name="Picture 7">
            <a:extLst>
              <a:ext uri="{FF2B5EF4-FFF2-40B4-BE49-F238E27FC236}">
                <a16:creationId xmlns:a16="http://schemas.microsoft.com/office/drawing/2014/main" id="{D4F64190-21F8-B794-8437-1DF5FBCCC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199" y="601846"/>
            <a:ext cx="7304622" cy="4755292"/>
          </a:xfrm>
          <a:prstGeom prst="rect">
            <a:avLst/>
          </a:prstGeom>
        </p:spPr>
      </p:pic>
      <p:pic>
        <p:nvPicPr>
          <p:cNvPr id="10" name="Picture 9">
            <a:extLst>
              <a:ext uri="{FF2B5EF4-FFF2-40B4-BE49-F238E27FC236}">
                <a16:creationId xmlns:a16="http://schemas.microsoft.com/office/drawing/2014/main" id="{2FAD7319-BF4E-759E-5B10-0587604E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1199" y="1338705"/>
            <a:ext cx="3897992" cy="3281573"/>
          </a:xfrm>
          <a:prstGeom prst="rect">
            <a:avLst/>
          </a:prstGeom>
        </p:spPr>
      </p:pic>
    </p:spTree>
    <p:extLst>
      <p:ext uri="{BB962C8B-B14F-4D97-AF65-F5344CB8AC3E}">
        <p14:creationId xmlns:p14="http://schemas.microsoft.com/office/powerpoint/2010/main" val="298621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570234-57DA-5E1E-E5BA-0E6E4D4B08A0}"/>
              </a:ext>
            </a:extLst>
          </p:cNvPr>
          <p:cNvSpPr txBox="1"/>
          <p:nvPr/>
        </p:nvSpPr>
        <p:spPr>
          <a:xfrm>
            <a:off x="1638301" y="0"/>
            <a:ext cx="9315450" cy="553998"/>
          </a:xfrm>
          <a:prstGeom prst="rect">
            <a:avLst/>
          </a:prstGeom>
          <a:noFill/>
        </p:spPr>
        <p:txBody>
          <a:bodyPr wrap="square" rtlCol="0">
            <a:spAutoFit/>
          </a:bodyPr>
          <a:lstStyle/>
          <a:p>
            <a:pPr algn="ctr"/>
            <a:r>
              <a:rPr lang="en-US" sz="3000" u="sng" dirty="0">
                <a:latin typeface="Bookman Old Style" panose="02050604050505020204" pitchFamily="18" charset="0"/>
              </a:rPr>
              <a:t>vii. </a:t>
            </a:r>
            <a:r>
              <a:rPr lang="en-US" sz="3000" u="sng" dirty="0" err="1">
                <a:latin typeface="Bookman Old Style" panose="02050604050505020204" pitchFamily="18" charset="0"/>
              </a:rPr>
              <a:t>KNeighbors</a:t>
            </a:r>
            <a:r>
              <a:rPr lang="en-US" sz="3000" u="sng" dirty="0">
                <a:latin typeface="Bookman Old Style" panose="02050604050505020204" pitchFamily="18" charset="0"/>
              </a:rPr>
              <a:t> Regressor</a:t>
            </a:r>
            <a:endParaRPr lang="en-IN" sz="3000" u="sng" dirty="0">
              <a:latin typeface="Bookman Old Style" panose="02050604050505020204" pitchFamily="18" charset="0"/>
            </a:endParaRPr>
          </a:p>
        </p:txBody>
      </p:sp>
      <p:pic>
        <p:nvPicPr>
          <p:cNvPr id="7" name="Picture 6">
            <a:extLst>
              <a:ext uri="{FF2B5EF4-FFF2-40B4-BE49-F238E27FC236}">
                <a16:creationId xmlns:a16="http://schemas.microsoft.com/office/drawing/2014/main" id="{355CF2DA-B141-0C49-5E60-0C55642FE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43" y="657692"/>
            <a:ext cx="7144824" cy="4833409"/>
          </a:xfrm>
          <a:prstGeom prst="rect">
            <a:avLst/>
          </a:prstGeom>
        </p:spPr>
      </p:pic>
      <p:pic>
        <p:nvPicPr>
          <p:cNvPr id="9" name="Picture 8">
            <a:extLst>
              <a:ext uri="{FF2B5EF4-FFF2-40B4-BE49-F238E27FC236}">
                <a16:creationId xmlns:a16="http://schemas.microsoft.com/office/drawing/2014/main" id="{44CE4315-703E-E0CC-CB45-36F31B6DD6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041" y="1527140"/>
            <a:ext cx="3910428" cy="3233395"/>
          </a:xfrm>
          <a:prstGeom prst="rect">
            <a:avLst/>
          </a:prstGeom>
        </p:spPr>
      </p:pic>
      <p:sp>
        <p:nvSpPr>
          <p:cNvPr id="10" name="TextBox 9">
            <a:extLst>
              <a:ext uri="{FF2B5EF4-FFF2-40B4-BE49-F238E27FC236}">
                <a16:creationId xmlns:a16="http://schemas.microsoft.com/office/drawing/2014/main" id="{CE249F48-7102-97B9-E08F-3A55A87A4D03}"/>
              </a:ext>
            </a:extLst>
          </p:cNvPr>
          <p:cNvSpPr txBox="1"/>
          <p:nvPr/>
        </p:nvSpPr>
        <p:spPr>
          <a:xfrm>
            <a:off x="481462" y="5594795"/>
            <a:ext cx="11312165"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KNN Regressor model and checked for its evaluation metrics. The model is giving R2 score as 92.11%.</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the dots are the predictions that our model has given.</a:t>
            </a:r>
          </a:p>
          <a:p>
            <a:endParaRPr lang="en-IN" dirty="0"/>
          </a:p>
        </p:txBody>
      </p:sp>
    </p:spTree>
    <p:extLst>
      <p:ext uri="{BB962C8B-B14F-4D97-AF65-F5344CB8AC3E}">
        <p14:creationId xmlns:p14="http://schemas.microsoft.com/office/powerpoint/2010/main" val="3994149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ED58-9FDE-7164-179F-3AD3A7FE80B1}"/>
              </a:ext>
            </a:extLst>
          </p:cNvPr>
          <p:cNvSpPr>
            <a:spLocks noGrp="1"/>
          </p:cNvSpPr>
          <p:nvPr>
            <p:ph type="title"/>
          </p:nvPr>
        </p:nvSpPr>
        <p:spPr>
          <a:xfrm>
            <a:off x="3243591" y="604888"/>
            <a:ext cx="5165119" cy="347220"/>
          </a:xfrm>
        </p:spPr>
        <p:txBody>
          <a:bodyPr>
            <a:normAutofit fontScale="90000"/>
          </a:bodyPr>
          <a:lstStyle/>
          <a:p>
            <a:pPr algn="ctr"/>
            <a:r>
              <a:rPr lang="en-IN" b="1" i="0" dirty="0">
                <a:solidFill>
                  <a:schemeClr val="tx1"/>
                </a:solidFill>
                <a:effectLst/>
                <a:latin typeface="Helvetica Neue"/>
              </a:rPr>
              <a:t>Model Selection</a:t>
            </a:r>
            <a:r>
              <a:rPr lang="en-IN" b="1" i="0" dirty="0">
                <a:solidFill>
                  <a:srgbClr val="000000"/>
                </a:solidFill>
                <a:effectLst/>
                <a:latin typeface="Helvetica Neue"/>
              </a:rPr>
              <a:t/>
            </a:r>
            <a:br>
              <a:rPr lang="en-IN" b="1" i="0" dirty="0">
                <a:solidFill>
                  <a:srgbClr val="000000"/>
                </a:solidFill>
                <a:effectLst/>
                <a:latin typeface="Helvetica Neue"/>
              </a:rPr>
            </a:br>
            <a:endParaRPr lang="en-IN" dirty="0"/>
          </a:p>
        </p:txBody>
      </p:sp>
      <p:pic>
        <p:nvPicPr>
          <p:cNvPr id="5" name="Picture 4">
            <a:extLst>
              <a:ext uri="{FF2B5EF4-FFF2-40B4-BE49-F238E27FC236}">
                <a16:creationId xmlns:a16="http://schemas.microsoft.com/office/drawing/2014/main" id="{04C8FF15-B1E3-835C-3461-4AE2DF2FC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224" y="979861"/>
            <a:ext cx="7191081" cy="3057720"/>
          </a:xfrm>
          <a:prstGeom prst="rect">
            <a:avLst/>
          </a:prstGeom>
        </p:spPr>
      </p:pic>
      <p:sp>
        <p:nvSpPr>
          <p:cNvPr id="6" name="TextBox 5">
            <a:extLst>
              <a:ext uri="{FF2B5EF4-FFF2-40B4-BE49-F238E27FC236}">
                <a16:creationId xmlns:a16="http://schemas.microsoft.com/office/drawing/2014/main" id="{FA62E093-3FD2-6062-6835-418606AC6AFC}"/>
              </a:ext>
            </a:extLst>
          </p:cNvPr>
          <p:cNvSpPr txBox="1"/>
          <p:nvPr/>
        </p:nvSpPr>
        <p:spPr>
          <a:xfrm>
            <a:off x="472911" y="4550599"/>
            <a:ext cx="11246177" cy="1253485"/>
          </a:xfrm>
          <a:prstGeom prst="rect">
            <a:avLst/>
          </a:prstGeom>
          <a:noFill/>
        </p:spPr>
        <p:txBody>
          <a:bodyPr wrap="square">
            <a:spAutoFit/>
          </a:bodyPr>
          <a:lstStyle/>
          <a:p>
            <a:pPr algn="just">
              <a:lnSpc>
                <a:spcPct val="107000"/>
              </a:lnSpc>
              <a:spcAft>
                <a:spcPts val="800"/>
              </a:spcAft>
            </a:pPr>
            <a:r>
              <a:rPr lang="en-IN" sz="1800" b="1" dirty="0">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“Extreme Gradient Boosting Regressor” (XGB) having least difference compared to other models. So, we  concluded that “Extreme Gradient Boosting </a:t>
            </a:r>
            <a:r>
              <a:rPr lang="en-IN" b="1" dirty="0">
                <a:latin typeface="Century" panose="02040604050505020304" pitchFamily="18" charset="0"/>
                <a:ea typeface="Calibri" panose="020F0502020204030204" pitchFamily="34" charset="0"/>
                <a:cs typeface="Calibri" panose="020F0502020204030204" pitchFamily="34" charset="0"/>
              </a:rPr>
              <a:t>Regressor”</a:t>
            </a:r>
            <a:r>
              <a:rPr lang="en-IN" sz="1800" b="1" dirty="0">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8136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165814-5CF6-89E9-49B5-A4981DDC8D29}"/>
              </a:ext>
            </a:extLst>
          </p:cNvPr>
          <p:cNvSpPr txBox="1"/>
          <p:nvPr/>
        </p:nvSpPr>
        <p:spPr>
          <a:xfrm>
            <a:off x="535022" y="1"/>
            <a:ext cx="11031166" cy="553998"/>
          </a:xfrm>
          <a:prstGeom prst="rect">
            <a:avLst/>
          </a:prstGeom>
          <a:noFill/>
        </p:spPr>
        <p:txBody>
          <a:bodyPr wrap="square" rtlCol="0">
            <a:spAutoFit/>
          </a:bodyPr>
          <a:lstStyle/>
          <a:p>
            <a:pPr algn="ctr"/>
            <a:r>
              <a:rPr lang="en-US" sz="3000" u="sng" dirty="0">
                <a:latin typeface="Bookman Old Style" panose="02050604050505020204" pitchFamily="18" charset="0"/>
              </a:rPr>
              <a:t>Hyperparameter Tuning and Creating Final Model:</a:t>
            </a:r>
          </a:p>
        </p:txBody>
      </p:sp>
      <p:pic>
        <p:nvPicPr>
          <p:cNvPr id="9" name="Picture 8">
            <a:extLst>
              <a:ext uri="{FF2B5EF4-FFF2-40B4-BE49-F238E27FC236}">
                <a16:creationId xmlns:a16="http://schemas.microsoft.com/office/drawing/2014/main" id="{8E4E19E3-BB41-FA6F-D360-7836EBDBD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124" y="621808"/>
            <a:ext cx="8686035" cy="2093112"/>
          </a:xfrm>
          <a:prstGeom prst="rect">
            <a:avLst/>
          </a:prstGeom>
        </p:spPr>
      </p:pic>
      <p:pic>
        <p:nvPicPr>
          <p:cNvPr id="11" name="Picture 10">
            <a:extLst>
              <a:ext uri="{FF2B5EF4-FFF2-40B4-BE49-F238E27FC236}">
                <a16:creationId xmlns:a16="http://schemas.microsoft.com/office/drawing/2014/main" id="{42045A1E-F413-2E2F-A09C-480D15943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30" y="2714919"/>
            <a:ext cx="6830549" cy="3833121"/>
          </a:xfrm>
          <a:prstGeom prst="rect">
            <a:avLst/>
          </a:prstGeom>
        </p:spPr>
      </p:pic>
      <p:pic>
        <p:nvPicPr>
          <p:cNvPr id="13" name="Picture 12">
            <a:extLst>
              <a:ext uri="{FF2B5EF4-FFF2-40B4-BE49-F238E27FC236}">
                <a16:creationId xmlns:a16="http://schemas.microsoft.com/office/drawing/2014/main" id="{1CCA29B4-53FA-7F59-86E3-5F496E147A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3610" y="2937776"/>
            <a:ext cx="4367538" cy="3387408"/>
          </a:xfrm>
          <a:prstGeom prst="rect">
            <a:avLst/>
          </a:prstGeom>
        </p:spPr>
      </p:pic>
    </p:spTree>
    <p:extLst>
      <p:ext uri="{BB962C8B-B14F-4D97-AF65-F5344CB8AC3E}">
        <p14:creationId xmlns:p14="http://schemas.microsoft.com/office/powerpoint/2010/main" val="1914246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C0E36-56CD-99BB-6C06-24C75DD2432C}"/>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latin typeface="Bookman Old Style" panose="02050604050505020204" pitchFamily="18" charset="0"/>
              </a:rPr>
              <a:t>Saving The Final Model And Predictions From Saved Model</a:t>
            </a:r>
            <a:endParaRPr lang="en-IN" sz="3000" u="sng" dirty="0">
              <a:latin typeface="Bookman Old Style" panose="02050604050505020204" pitchFamily="18" charset="0"/>
            </a:endParaRPr>
          </a:p>
        </p:txBody>
      </p:sp>
      <p:pic>
        <p:nvPicPr>
          <p:cNvPr id="8" name="Picture 7">
            <a:extLst>
              <a:ext uri="{FF2B5EF4-FFF2-40B4-BE49-F238E27FC236}">
                <a16:creationId xmlns:a16="http://schemas.microsoft.com/office/drawing/2014/main" id="{AB48E813-988A-B0B3-1BD5-D11E46826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910" y="748552"/>
            <a:ext cx="9337370" cy="4900528"/>
          </a:xfrm>
          <a:prstGeom prst="rect">
            <a:avLst/>
          </a:prstGeom>
        </p:spPr>
      </p:pic>
      <p:pic>
        <p:nvPicPr>
          <p:cNvPr id="10" name="Picture 9">
            <a:extLst>
              <a:ext uri="{FF2B5EF4-FFF2-40B4-BE49-F238E27FC236}">
                <a16:creationId xmlns:a16="http://schemas.microsoft.com/office/drawing/2014/main" id="{6EDED79E-FED9-BE1D-8F79-6ADCDCCF4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09" y="5664319"/>
            <a:ext cx="7226055" cy="553997"/>
          </a:xfrm>
          <a:prstGeom prst="rect">
            <a:avLst/>
          </a:prstGeom>
        </p:spPr>
      </p:pic>
    </p:spTree>
    <p:extLst>
      <p:ext uri="{BB962C8B-B14F-4D97-AF65-F5344CB8AC3E}">
        <p14:creationId xmlns:p14="http://schemas.microsoft.com/office/powerpoint/2010/main" val="2452155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36DC88-512B-4D2A-A713-8C679F58A718}"/>
              </a:ext>
            </a:extLst>
          </p:cNvPr>
          <p:cNvSpPr txBox="1"/>
          <p:nvPr/>
        </p:nvSpPr>
        <p:spPr>
          <a:xfrm>
            <a:off x="501649" y="404022"/>
            <a:ext cx="10822427" cy="553998"/>
          </a:xfrm>
          <a:prstGeom prst="rect">
            <a:avLst/>
          </a:prstGeom>
          <a:noFill/>
        </p:spPr>
        <p:txBody>
          <a:bodyPr wrap="square" rtlCol="0">
            <a:spAutoFit/>
          </a:bodyPr>
          <a:lstStyle/>
          <a:p>
            <a:pPr algn="ctr"/>
            <a:r>
              <a:rPr lang="en-US" sz="3000" u="sng" dirty="0">
                <a:latin typeface="Bookman Old Style" panose="02050604050505020204" pitchFamily="18" charset="0"/>
              </a:rPr>
              <a:t>Final Model plotting After Tuning:</a:t>
            </a:r>
            <a:endParaRPr lang="en-IN" sz="3000" u="sng" dirty="0">
              <a:latin typeface="Bookman Old Style" panose="02050604050505020204" pitchFamily="18" charset="0"/>
            </a:endParaRPr>
          </a:p>
        </p:txBody>
      </p:sp>
      <p:pic>
        <p:nvPicPr>
          <p:cNvPr id="7" name="Picture 6">
            <a:extLst>
              <a:ext uri="{FF2B5EF4-FFF2-40B4-BE49-F238E27FC236}">
                <a16:creationId xmlns:a16="http://schemas.microsoft.com/office/drawing/2014/main" id="{3110501E-9F9C-493D-3AFC-1E69E933B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89" y="1112483"/>
            <a:ext cx="6135591" cy="894592"/>
          </a:xfrm>
          <a:prstGeom prst="rect">
            <a:avLst/>
          </a:prstGeom>
        </p:spPr>
      </p:pic>
      <p:pic>
        <p:nvPicPr>
          <p:cNvPr id="9" name="Picture 8">
            <a:extLst>
              <a:ext uri="{FF2B5EF4-FFF2-40B4-BE49-F238E27FC236}">
                <a16:creationId xmlns:a16="http://schemas.microsoft.com/office/drawing/2014/main" id="{A5AE214E-7175-83B2-BB11-8F697A742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89" y="2007075"/>
            <a:ext cx="6135591" cy="4737939"/>
          </a:xfrm>
          <a:prstGeom prst="rect">
            <a:avLst/>
          </a:prstGeom>
        </p:spPr>
      </p:pic>
      <p:sp>
        <p:nvSpPr>
          <p:cNvPr id="10" name="TextBox 9">
            <a:extLst>
              <a:ext uri="{FF2B5EF4-FFF2-40B4-BE49-F238E27FC236}">
                <a16:creationId xmlns:a16="http://schemas.microsoft.com/office/drawing/2014/main" id="{8903F6A3-4047-72A0-5D71-2D32001F9D47}"/>
              </a:ext>
            </a:extLst>
          </p:cNvPr>
          <p:cNvSpPr txBox="1"/>
          <p:nvPr/>
        </p:nvSpPr>
        <p:spPr>
          <a:xfrm>
            <a:off x="7030721" y="1724403"/>
            <a:ext cx="4785359" cy="4247317"/>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Wingdings" panose="05000000000000000000" pitchFamily="2" charset="2"/>
              <a:buChar char="Ø"/>
            </a:pPr>
            <a:r>
              <a:rPr lang="en-US" sz="1800" dirty="0">
                <a:effectLst/>
                <a:latin typeface="Century" panose="02040604050505020304" pitchFamily="18" charset="0"/>
                <a:ea typeface="Calibri" panose="020F0502020204030204" pitchFamily="34" charset="0"/>
              </a:rPr>
              <a:t>Using regression model, we have got the predicted </a:t>
            </a:r>
            <a:r>
              <a:rPr lang="en-US" dirty="0">
                <a:latin typeface="Century" panose="02040604050505020304" pitchFamily="18" charset="0"/>
                <a:ea typeface="Calibri" panose="020F0502020204030204" pitchFamily="34" charset="0"/>
              </a:rPr>
              <a:t>sale price of the cars</a:t>
            </a:r>
            <a:r>
              <a:rPr lang="en-US" sz="1800" dirty="0">
                <a:effectLst/>
                <a:latin typeface="Century" panose="02040604050505020304" pitchFamily="18" charset="0"/>
                <a:ea typeface="Calibri" panose="020F0502020204030204" pitchFamily="34" charset="0"/>
              </a:rPr>
              <a:t>. From the predictions we can notice both actual values and predicted values are almost same.</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p>
        </p:txBody>
      </p:sp>
    </p:spTree>
    <p:extLst>
      <p:ext uri="{BB962C8B-B14F-4D97-AF65-F5344CB8AC3E}">
        <p14:creationId xmlns:p14="http://schemas.microsoft.com/office/powerpoint/2010/main" val="2859838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198FE8-07EA-34F4-AB7D-2A78F42291A2}"/>
              </a:ext>
            </a:extLst>
          </p:cNvPr>
          <p:cNvSpPr txBox="1"/>
          <p:nvPr/>
        </p:nvSpPr>
        <p:spPr>
          <a:xfrm>
            <a:off x="568960" y="1788161"/>
            <a:ext cx="10901679" cy="2031325"/>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Wingdings" panose="05000000000000000000" pitchFamily="2" charset="2"/>
              <a:buChar char="Ø"/>
            </a:pPr>
            <a:r>
              <a:rPr lang="en-US" sz="1800" dirty="0">
                <a:effectLst/>
                <a:latin typeface="Century" panose="02040604050505020304" pitchFamily="18" charset="0"/>
                <a:ea typeface="Calibri" panose="020F0502020204030204" pitchFamily="34" charset="0"/>
              </a:rPr>
              <a:t>Using regression model, we have got the predicted </a:t>
            </a:r>
            <a:r>
              <a:rPr lang="en-US" dirty="0">
                <a:latin typeface="Century" panose="02040604050505020304" pitchFamily="18" charset="0"/>
                <a:ea typeface="Calibri" panose="020F0502020204030204" pitchFamily="34" charset="0"/>
              </a:rPr>
              <a:t>sale price of the cars</a:t>
            </a:r>
            <a:r>
              <a:rPr lang="en-US" sz="1800" dirty="0">
                <a:effectLst/>
                <a:latin typeface="Century" panose="02040604050505020304" pitchFamily="18" charset="0"/>
                <a:ea typeface="Calibri" panose="020F0502020204030204" pitchFamily="34" charset="0"/>
              </a:rPr>
              <a:t>. From the predictions we can notice both actual values and predicted values are almost same.</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p>
        </p:txBody>
      </p:sp>
    </p:spTree>
    <p:extLst>
      <p:ext uri="{BB962C8B-B14F-4D97-AF65-F5344CB8AC3E}">
        <p14:creationId xmlns:p14="http://schemas.microsoft.com/office/powerpoint/2010/main" val="653788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503BBD-BE05-B636-34D9-220358DAD0F6}"/>
              </a:ext>
            </a:extLst>
          </p:cNvPr>
          <p:cNvSpPr txBox="1"/>
          <p:nvPr/>
        </p:nvSpPr>
        <p:spPr>
          <a:xfrm>
            <a:off x="3495040" y="-128996"/>
            <a:ext cx="4820811" cy="646331"/>
          </a:xfrm>
          <a:prstGeom prst="rect">
            <a:avLst/>
          </a:prstGeom>
          <a:noFill/>
        </p:spPr>
        <p:txBody>
          <a:bodyPr wrap="square" rtlCol="0">
            <a:spAutoFit/>
          </a:bodyPr>
          <a:lstStyle/>
          <a:p>
            <a:pPr algn="ctr"/>
            <a:r>
              <a:rPr lang="en-US" sz="3600" u="sng" dirty="0">
                <a:latin typeface="Bookman Old Style" panose="02050604050505020204" pitchFamily="18" charset="0"/>
              </a:rPr>
              <a:t>Conclusion:</a:t>
            </a:r>
            <a:endParaRPr lang="en-IN" sz="36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716FCE1A-588D-71F1-911D-119365C32F86}"/>
              </a:ext>
            </a:extLst>
          </p:cNvPr>
          <p:cNvSpPr txBox="1"/>
          <p:nvPr/>
        </p:nvSpPr>
        <p:spPr>
          <a:xfrm>
            <a:off x="0" y="477521"/>
            <a:ext cx="11927840" cy="6186309"/>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sale price of the used cars.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used cars data from website www.cardekho.com and it was done by using Web scraping. The framework used for web scraping was Selenium, which has an advantage of automating our process of collecting data. We collected almost 10748 of data which contained the selling price of the used cars and other related features. Then, the scrapped data was saved in a excel file so that we can use further and </a:t>
            </a:r>
            <a:r>
              <a:rPr lang="en-US" b="0" i="0" dirty="0" err="1">
                <a:effectLst/>
                <a:latin typeface="Century" panose="02040604050505020304" pitchFamily="18" charset="0"/>
              </a:rPr>
              <a:t>analyse</a:t>
            </a:r>
            <a:r>
              <a:rPr lang="en-US" b="0" i="0" dirty="0">
                <a:effectLst/>
                <a:latin typeface="Century" panose="02040604050505020304" pitchFamily="18" charset="0"/>
              </a:rPr>
              <a:t> the data.</a:t>
            </a:r>
          </a:p>
          <a:p>
            <a:pPr marL="285750" indent="-285750" algn="just">
              <a:buFont typeface="Wingdings" panose="05000000000000000000" pitchFamily="2" charset="2"/>
              <a:buChar char="Ø"/>
            </a:pPr>
            <a:r>
              <a:rPr lang="en-US" b="0" i="0" dirty="0">
                <a:effectLst/>
                <a:latin typeface="Century" panose="02040604050505020304" pitchFamily="18" charset="0"/>
              </a:rPr>
              <a:t>Then we loaded the dataset and have done data cleaning, EDA process and pre-processing techniques like checking outliers, skewness, correlation, scaling data </a:t>
            </a:r>
            <a:r>
              <a:rPr lang="en-US" b="0" i="0" dirty="0" err="1">
                <a:effectLst/>
                <a:latin typeface="Century" panose="02040604050505020304" pitchFamily="18" charset="0"/>
              </a:rPr>
              <a:t>etc</a:t>
            </a:r>
            <a:r>
              <a:rPr lang="en-US" b="0" i="0" dirty="0">
                <a:effectLst/>
                <a:latin typeface="Century" panose="02040604050505020304" pitchFamily="18" charset="0"/>
              </a:rPr>
              <a:t> and got better insights from data visualization.</a:t>
            </a:r>
          </a:p>
          <a:p>
            <a:pPr marL="285750" indent="-285750" algn="just">
              <a:buFont typeface="Wingdings" panose="05000000000000000000" pitchFamily="2" charset="2"/>
              <a:buChar char="Ø"/>
            </a:pPr>
            <a:r>
              <a:rPr lang="en-US" b="0" i="0" dirty="0">
                <a:effectLst/>
                <a:latin typeface="Century" panose="02040604050505020304" pitchFamily="18" charset="0"/>
              </a:rPr>
              <a:t>From the visualizations we got to know that the continuous numerical variables having some strong positive linear relation with the label "</a:t>
            </a:r>
            <a:r>
              <a:rPr lang="en-US" b="0" i="0" dirty="0" err="1">
                <a:effectLst/>
                <a:latin typeface="Century" panose="02040604050505020304" pitchFamily="18" charset="0"/>
              </a:rPr>
              <a:t>Car_Price</a:t>
            </a:r>
            <a:r>
              <a:rPr lang="en-US" b="0" i="0" dirty="0">
                <a:effectLst/>
                <a:latin typeface="Century" panose="02040604050505020304" pitchFamily="18" charset="0"/>
              </a:rPr>
              <a:t>". By comparing car price and categorical variables we got to know that the cars having automatic gear transmission, cars from the city </a:t>
            </a:r>
            <a:r>
              <a:rPr lang="en-US" b="0" i="0" dirty="0" err="1">
                <a:effectLst/>
                <a:latin typeface="Century" panose="02040604050505020304" pitchFamily="18" charset="0"/>
              </a:rPr>
              <a:t>Delhi_NCR</a:t>
            </a:r>
            <a:r>
              <a:rPr lang="en-US" b="0" i="0" dirty="0">
                <a:effectLst/>
                <a:latin typeface="Century" panose="02040604050505020304" pitchFamily="18" charset="0"/>
              </a:rPr>
              <a:t>, cars using petrol and diesel as fuels, cars having the brands Benz and BMW and cars with 5-7 seating capacity have high sale price. While comparing continuous numerical variables and </a:t>
            </a:r>
            <a:r>
              <a:rPr lang="en-US" b="0" i="0" dirty="0" err="1">
                <a:effectLst/>
                <a:latin typeface="Century" panose="02040604050505020304" pitchFamily="18" charset="0"/>
              </a:rPr>
              <a:t>Car_Price</a:t>
            </a:r>
            <a:r>
              <a:rPr lang="en-US" b="0" i="0" dirty="0">
                <a:effectLst/>
                <a:latin typeface="Century" panose="02040604050505020304" pitchFamily="18" charset="0"/>
              </a:rPr>
              <a:t> we found that cars which are having good milage, engine displacement, less running in kms have good linear relation with the price that is the cars with this kind of qualities have high selling prices.</a:t>
            </a:r>
          </a:p>
          <a:p>
            <a:pPr marL="285750" indent="-285750" algn="just">
              <a:buFont typeface="Wingdings" panose="05000000000000000000" pitchFamily="2" charset="2"/>
              <a:buChar char="Ø"/>
            </a:pPr>
            <a:r>
              <a:rPr lang="en-US" b="0" i="0" dirty="0">
                <a:effectLst/>
                <a:latin typeface="Century" panose="02040604050505020304" pitchFamily="18" charset="0"/>
              </a:rPr>
              <a:t>After separating our train and test data, we started running different machine learning regression algorithms to find out the best performing model on the basis of different metrics like R2 Score, Mean Absolute Error, Mean Squared Error, Root Mean Squared Error. We tried many algorithms like Decision Tree Regressor, Random Forest Regressor, Extra Trees Regressor, </a:t>
            </a:r>
            <a:r>
              <a:rPr lang="en-US" b="0" i="0" dirty="0" err="1">
                <a:effectLst/>
                <a:latin typeface="Century" panose="02040604050505020304" pitchFamily="18" charset="0"/>
              </a:rPr>
              <a:t>GradientBoosting</a:t>
            </a:r>
            <a:r>
              <a:rPr lang="en-US" b="0" i="0" dirty="0">
                <a:effectLst/>
                <a:latin typeface="Century" panose="02040604050505020304" pitchFamily="18" charset="0"/>
              </a:rPr>
              <a:t> Regressor, Extreme Gradient Boosting Regressor (</a:t>
            </a:r>
            <a:r>
              <a:rPr lang="en-US" b="0" i="0" dirty="0" err="1">
                <a:effectLst/>
                <a:latin typeface="Century" panose="02040604050505020304" pitchFamily="18" charset="0"/>
              </a:rPr>
              <a:t>XGBoost</a:t>
            </a:r>
            <a:r>
              <a:rPr lang="en-US" b="0" i="0" dirty="0">
                <a:effectLst/>
                <a:latin typeface="Century" panose="02040604050505020304" pitchFamily="18" charset="0"/>
              </a:rPr>
              <a:t>), Bagging Regressor and </a:t>
            </a:r>
            <a:r>
              <a:rPr lang="en-US" b="0" i="0" dirty="0" err="1">
                <a:effectLst/>
                <a:latin typeface="Century" panose="02040604050505020304" pitchFamily="18" charset="0"/>
              </a:rPr>
              <a:t>KNeighbors</a:t>
            </a:r>
            <a:r>
              <a:rPr lang="en-US" b="0" i="0" dirty="0">
                <a:effectLst/>
                <a:latin typeface="Century" panose="02040604050505020304" pitchFamily="18" charset="0"/>
              </a:rPr>
              <a:t> Regressor.</a:t>
            </a:r>
            <a:endParaRPr lang="en-IN" dirty="0"/>
          </a:p>
        </p:txBody>
      </p:sp>
    </p:spTree>
    <p:extLst>
      <p:ext uri="{BB962C8B-B14F-4D97-AF65-F5344CB8AC3E}">
        <p14:creationId xmlns:p14="http://schemas.microsoft.com/office/powerpoint/2010/main" val="2257406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F53812-129B-6C3C-E046-28F69F235F7D}"/>
              </a:ext>
            </a:extLst>
          </p:cNvPr>
          <p:cNvSpPr txBox="1"/>
          <p:nvPr/>
        </p:nvSpPr>
        <p:spPr>
          <a:xfrm>
            <a:off x="510074" y="451960"/>
            <a:ext cx="11024703"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Statement</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3840E5C1-55E5-7A9C-D1E7-432B9722D782}"/>
              </a:ext>
            </a:extLst>
          </p:cNvPr>
          <p:cNvSpPr txBox="1"/>
          <p:nvPr/>
        </p:nvSpPr>
        <p:spPr>
          <a:xfrm>
            <a:off x="171449" y="716787"/>
            <a:ext cx="11510477" cy="5130187"/>
          </a:xfrm>
          <a:prstGeom prst="rect">
            <a:avLst/>
          </a:prstGeom>
          <a:noFill/>
        </p:spPr>
        <p:txBody>
          <a:bodyPr wrap="square" rtlCol="0">
            <a:spAutoFit/>
          </a:bodyPr>
          <a:lstStyle/>
          <a:p>
            <a:pPr algn="just">
              <a:lnSpc>
                <a:spcPct val="107000"/>
              </a:lnSpc>
              <a:spcAft>
                <a:spcPts val="800"/>
              </a:spcAft>
            </a:pPr>
            <a:r>
              <a:rPr lang="en-US" sz="1800" dirty="0">
                <a:latin typeface="Century" panose="02040604050505020304" pitchFamily="18" charset="0"/>
              </a:rPr>
              <a:t>     </a:t>
            </a:r>
          </a:p>
          <a:p>
            <a:pPr algn="just">
              <a:lnSpc>
                <a:spcPct val="107000"/>
              </a:lnSpc>
              <a:spcAft>
                <a:spcPts val="800"/>
              </a:spcAft>
            </a:pPr>
            <a:endParaRPr lang="en-US" dirty="0">
              <a:latin typeface="Century" panose="02040604050505020304" pitchFamily="18" charset="0"/>
            </a:endParaRPr>
          </a:p>
          <a:p>
            <a:pPr algn="just">
              <a:lnSpc>
                <a:spcPct val="107000"/>
              </a:lnSpc>
              <a:spcAft>
                <a:spcPts val="800"/>
              </a:spcAft>
            </a:pPr>
            <a:r>
              <a:rPr lang="en-US" sz="1800" dirty="0">
                <a:latin typeface="Century" panose="020406040505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pc="-5" dirty="0">
                <a:effectLst/>
                <a:latin typeface="Century" panose="02040604050505020304" pitchFamily="18" charset="0"/>
                <a:ea typeface="Calibri" panose="020F0502020204030204" pitchFamily="34" charset="0"/>
                <a:cs typeface="Calibri" panose="020F0502020204030204" pitchFamily="34" charset="0"/>
              </a:rPr>
              <a:t>The main aim of this project is to predict the price of used car based on various features. </a:t>
            </a:r>
            <a:r>
              <a:rPr lang="en-IN" dirty="0">
                <a:effectLst/>
                <a:latin typeface="Century" panose="02040604050505020304" pitchFamily="18" charset="0"/>
                <a:ea typeface="Calibri" panose="020F0502020204030204" pitchFamily="34" charset="0"/>
                <a:cs typeface="Times New Roman" panose="02020603050405020304" pitchFamily="18" charset="0"/>
              </a:rPr>
              <a:t>Machine Learning is a field of technology developing with immense abilities and applications in automating tasks. So, we will deploy an ML model for car selling price prediction and analysis. This kind of system becomes handy for many people. This model will provide the approximate selling price for the car based on different features like fuel type, transmission, price, weight, running in kms, engine displacement, milage etc and this model will help the client to understand the price of used cars.</a:t>
            </a:r>
          </a:p>
          <a:p>
            <a:endParaRPr lang="en-US" sz="1800" dirty="0"/>
          </a:p>
        </p:txBody>
      </p:sp>
    </p:spTree>
    <p:extLst>
      <p:ext uri="{BB962C8B-B14F-4D97-AF65-F5344CB8AC3E}">
        <p14:creationId xmlns:p14="http://schemas.microsoft.com/office/powerpoint/2010/main" val="1922571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0D6A04-A23A-0890-13AF-185288FDBAFB}"/>
              </a:ext>
            </a:extLst>
          </p:cNvPr>
          <p:cNvSpPr txBox="1"/>
          <p:nvPr/>
        </p:nvSpPr>
        <p:spPr>
          <a:xfrm>
            <a:off x="457200" y="518160"/>
            <a:ext cx="11277600" cy="3139321"/>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effectLst/>
                <a:latin typeface="Helvetica Neue"/>
              </a:rPr>
              <a:t>We got </a:t>
            </a:r>
            <a:r>
              <a:rPr lang="en-US" b="0" i="0" dirty="0" err="1">
                <a:effectLst/>
                <a:latin typeface="Helvetica Neue"/>
              </a:rPr>
              <a:t>XGBoost</a:t>
            </a:r>
            <a:r>
              <a:rPr lang="en-US" b="0" i="0" dirty="0">
                <a:effectLst/>
                <a:latin typeface="Helvetica Neue"/>
              </a:rPr>
              <a:t> Regressor as the best model among all the models as it gave least difference of R2 score and cross validation score and also the low evaluation metrics compared to other models. On this basis we performed the Hyperparameter tuning to finding out the best parameter and improving the scores. The R2 score increased after tuning. So we concluded that </a:t>
            </a:r>
            <a:r>
              <a:rPr lang="en-US" b="0" i="0" dirty="0" err="1">
                <a:effectLst/>
                <a:latin typeface="Helvetica Neue"/>
              </a:rPr>
              <a:t>XGBoost</a:t>
            </a:r>
            <a:r>
              <a:rPr lang="en-US" b="0" i="0" dirty="0">
                <a:effectLst/>
                <a:latin typeface="Helvetica Neue"/>
              </a:rPr>
              <a:t> Regressor as the best algorithm as it was giving high R2 score after tuning.</a:t>
            </a:r>
          </a:p>
          <a:p>
            <a:pPr marL="285750" indent="-285750" algn="l">
              <a:buFont typeface="Wingdings" panose="05000000000000000000" pitchFamily="2" charset="2"/>
              <a:buChar char="Ø"/>
            </a:pPr>
            <a:r>
              <a:rPr lang="en-US" b="0" i="0" dirty="0">
                <a:effectLst/>
                <a:latin typeface="Helvetica Neue"/>
              </a:rPr>
              <a:t>After that we saved the model in a pickle with a filename in order to use whenever we require. Then we loaded the saved file and predicted the values.</a:t>
            </a:r>
          </a:p>
          <a:p>
            <a:pPr marL="285750" indent="-285750" algn="l">
              <a:buFont typeface="Wingdings" panose="05000000000000000000" pitchFamily="2" charset="2"/>
              <a:buChar char="Ø"/>
            </a:pPr>
            <a:r>
              <a:rPr lang="en-US" b="0" i="0" dirty="0">
                <a:effectLst/>
                <a:latin typeface="Helvetica Neue"/>
              </a:rPr>
              <a:t>Overall, we can say that this dataset is good for predicting the sale price of used cars using regression analysis and conclude that </a:t>
            </a:r>
            <a:r>
              <a:rPr lang="en-US" b="0" i="0" dirty="0" err="1">
                <a:effectLst/>
                <a:latin typeface="Helvetica Neue"/>
              </a:rPr>
              <a:t>XGBoost</a:t>
            </a:r>
            <a:r>
              <a:rPr lang="en-US" b="0" i="0" dirty="0">
                <a:effectLst/>
                <a:latin typeface="Helvetica Neue"/>
              </a:rPr>
              <a:t> Regressor is the best working algorithm model we obtained. We can improve the data by adding some more features.</a:t>
            </a:r>
          </a:p>
          <a:p>
            <a:endParaRPr lang="en-IN" dirty="0"/>
          </a:p>
        </p:txBody>
      </p:sp>
    </p:spTree>
    <p:extLst>
      <p:ext uri="{BB962C8B-B14F-4D97-AF65-F5344CB8AC3E}">
        <p14:creationId xmlns:p14="http://schemas.microsoft.com/office/powerpoint/2010/main" val="1796684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FF5615-5E6C-F9F2-9DD0-650F9F26D729}"/>
              </a:ext>
            </a:extLst>
          </p:cNvPr>
          <p:cNvSpPr txBox="1"/>
          <p:nvPr/>
        </p:nvSpPr>
        <p:spPr>
          <a:xfrm>
            <a:off x="2109537" y="2600201"/>
            <a:ext cx="7972926" cy="1446550"/>
          </a:xfrm>
          <a:prstGeom prst="rect">
            <a:avLst/>
          </a:prstGeom>
          <a:noFill/>
        </p:spPr>
        <p:txBody>
          <a:bodyPr wrap="square" rtlCol="0">
            <a:spAutoFit/>
          </a:bodyPr>
          <a:lstStyle/>
          <a:p>
            <a:pPr algn="ctr"/>
            <a:r>
              <a:rPr lang="en-US" sz="8800" dirty="0">
                <a:latin typeface="Algerian" panose="04020705040A02060702" pitchFamily="82" charset="0"/>
              </a:rPr>
              <a:t>THANK YOU</a:t>
            </a:r>
            <a:endParaRPr lang="en-IN" sz="8800" dirty="0">
              <a:latin typeface="Algerian" panose="04020705040A02060702" pitchFamily="82" charset="0"/>
            </a:endParaRPr>
          </a:p>
        </p:txBody>
      </p:sp>
    </p:spTree>
    <p:extLst>
      <p:ext uri="{BB962C8B-B14F-4D97-AF65-F5344CB8AC3E}">
        <p14:creationId xmlns:p14="http://schemas.microsoft.com/office/powerpoint/2010/main" val="83247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3AD968-F8C3-1384-6873-8005FFCE12A0}"/>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Understanding</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775DA7C5-372F-7010-2BDA-D7F4D6A97B89}"/>
              </a:ext>
            </a:extLst>
          </p:cNvPr>
          <p:cNvSpPr txBox="1"/>
          <p:nvPr/>
        </p:nvSpPr>
        <p:spPr>
          <a:xfrm>
            <a:off x="597158" y="1527243"/>
            <a:ext cx="10818701" cy="2940485"/>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Car Price Prediction is really an interesting machine learning problem as there are many factors that influence the price of a car in the second-hand market. </a:t>
            </a: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client works with small traders, who sell used cars to understand the price of the used cars by deploying machine learning models. These models would help the client/sellers to understand the used car market and accordingly they would be able to sell the used car in the market. </a:t>
            </a:r>
          </a:p>
          <a:p>
            <a:pPr marL="285750" indent="-285750" algn="just">
              <a:lnSpc>
                <a:spcPct val="107000"/>
              </a:lnSpc>
              <a:spcAft>
                <a:spcPts val="800"/>
              </a:spcAft>
              <a:buFont typeface="Wingdings" panose="05000000000000000000" pitchFamily="2" charset="2"/>
              <a:buChar char="Ø"/>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problem statement we came to know that it is a regression type problem since our target variable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IN" sz="1800" dirty="0">
                <a:effectLst/>
                <a:latin typeface="Century" panose="02040604050505020304" pitchFamily="18" charset="0"/>
                <a:ea typeface="Calibri" panose="020F0502020204030204" pitchFamily="34" charset="0"/>
                <a:cs typeface="Times New Roman" panose="02020603050405020304" pitchFamily="18" charset="0"/>
              </a:rPr>
              <a:t>” is continuous values hence we need to build regression algorithms to predict the price of used cars.</a:t>
            </a:r>
          </a:p>
        </p:txBody>
      </p:sp>
    </p:spTree>
    <p:extLst>
      <p:ext uri="{BB962C8B-B14F-4D97-AF65-F5344CB8AC3E}">
        <p14:creationId xmlns:p14="http://schemas.microsoft.com/office/powerpoint/2010/main" val="1569185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F00E11-FB31-DEA4-53F6-2C588CD48756}"/>
              </a:ext>
            </a:extLst>
          </p:cNvPr>
          <p:cNvSpPr txBox="1"/>
          <p:nvPr/>
        </p:nvSpPr>
        <p:spPr>
          <a:xfrm>
            <a:off x="671804" y="253827"/>
            <a:ext cx="10748865" cy="584775"/>
          </a:xfrm>
          <a:prstGeom prst="rect">
            <a:avLst/>
          </a:prstGeom>
          <a:noFill/>
        </p:spPr>
        <p:txBody>
          <a:bodyPr wrap="square" rtlCol="0">
            <a:spAutoFit/>
          </a:bodyPr>
          <a:lstStyle/>
          <a:p>
            <a:pPr algn="ctr"/>
            <a:r>
              <a:rPr lang="en-US" sz="3200" u="sng" dirty="0">
                <a:latin typeface="Bookman Old Style" panose="02050604050505020204" pitchFamily="18" charset="0"/>
              </a:rPr>
              <a:t>What is Used Car Price?</a:t>
            </a:r>
            <a:endParaRPr lang="en-IN" sz="32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688CBE29-E4A1-D2D5-D60D-074C37317C40}"/>
              </a:ext>
            </a:extLst>
          </p:cNvPr>
          <p:cNvSpPr txBox="1"/>
          <p:nvPr/>
        </p:nvSpPr>
        <p:spPr>
          <a:xfrm>
            <a:off x="826009" y="1205111"/>
            <a:ext cx="10391306" cy="4801314"/>
          </a:xfrm>
          <a:prstGeom prst="rect">
            <a:avLst/>
          </a:prstGeom>
          <a:noFill/>
        </p:spPr>
        <p:txBody>
          <a:bodyPr wrap="square" rtlCol="0">
            <a:spAutoFit/>
          </a:bodyPr>
          <a:lstStyle/>
          <a:p>
            <a:pPr algn="just"/>
            <a:r>
              <a:rPr lang="en-US" b="0" i="0" dirty="0">
                <a:effectLst/>
                <a:latin typeface="Century" panose="02040604050505020304" pitchFamily="18" charset="0"/>
              </a:rPr>
              <a:t>A used car, a pre-owned vehicle, or a second hand car, is a vehicle that has previously had one or more retail owners. Used cars are sold through a variet</a:t>
            </a:r>
            <a:r>
              <a:rPr lang="en-US" dirty="0">
                <a:latin typeface="Century" panose="02040604050505020304" pitchFamily="18" charset="0"/>
              </a:rPr>
              <a:t>y of outlets, including rental car companies, independent car dealers, buy here pay here dealerships, leasing offices, auctions, and private party sales. </a:t>
            </a:r>
            <a:r>
              <a:rPr lang="en-US" b="0" i="0" dirty="0">
                <a:effectLst/>
                <a:latin typeface="Century" panose="02040604050505020304" pitchFamily="18" charset="0"/>
              </a:rPr>
              <a:t>Used car pricing reports typically produce three forms of the pricing information.</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Dealer or retail price is the price expected to pay if buying from a licensed new-car or used-car dealer.</a:t>
            </a:r>
          </a:p>
          <a:p>
            <a:pPr marL="285750" indent="-285750" algn="just">
              <a:buFont typeface="Wingdings" panose="05000000000000000000" pitchFamily="2" charset="2"/>
              <a:buChar char="Ø"/>
            </a:pPr>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Dealer trade-in price or wholesale price is the price a shopper should expect to receive from a dealer if trading in a car. This is also the price that a dealer will typically pay for a car at a dealer wholesale auction.</a:t>
            </a:r>
          </a:p>
          <a:p>
            <a:pPr marL="285750" indent="-285750" algn="just">
              <a:buFont typeface="Wingdings" panose="05000000000000000000" pitchFamily="2" charset="2"/>
              <a:buChar char="Ø"/>
            </a:pPr>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Private-party price is the price expected to pay if buying from an individual. A private-party seller is hoping to get more money than they would with a trade-in to a dealer. A private-party buyer is hoping to pay less than the dealer retail price.</a:t>
            </a:r>
          </a:p>
          <a:p>
            <a:pPr algn="just"/>
            <a:endParaRPr lang="en-US" b="0" i="0" dirty="0">
              <a:effectLst/>
              <a:latin typeface="Century" panose="02040604050505020304" pitchFamily="18" charset="0"/>
            </a:endParaRPr>
          </a:p>
        </p:txBody>
      </p:sp>
    </p:spTree>
    <p:extLst>
      <p:ext uri="{BB962C8B-B14F-4D97-AF65-F5344CB8AC3E}">
        <p14:creationId xmlns:p14="http://schemas.microsoft.com/office/powerpoint/2010/main" val="440829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80A349-C458-E7F0-9D0C-50A06701C62C}"/>
              </a:ext>
            </a:extLst>
          </p:cNvPr>
          <p:cNvSpPr txBox="1"/>
          <p:nvPr/>
        </p:nvSpPr>
        <p:spPr>
          <a:xfrm>
            <a:off x="807396" y="335902"/>
            <a:ext cx="11384604" cy="584775"/>
          </a:xfrm>
          <a:prstGeom prst="rect">
            <a:avLst/>
          </a:prstGeom>
          <a:noFill/>
        </p:spPr>
        <p:txBody>
          <a:bodyPr wrap="square" rtlCol="0">
            <a:spAutoFit/>
          </a:bodyPr>
          <a:lstStyle/>
          <a:p>
            <a:pPr algn="ctr"/>
            <a:r>
              <a:rPr lang="en-US" sz="3200" u="sng" dirty="0">
                <a:latin typeface="Bookman Old Style" panose="02050604050505020204" pitchFamily="18" charset="0"/>
              </a:rPr>
              <a:t>Benefits of Buying Used Cars:</a:t>
            </a:r>
            <a:endParaRPr lang="en-IN" sz="32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435EF071-FA77-3BC0-AEB2-8FA1742487E6}"/>
              </a:ext>
            </a:extLst>
          </p:cNvPr>
          <p:cNvSpPr txBox="1"/>
          <p:nvPr/>
        </p:nvSpPr>
        <p:spPr>
          <a:xfrm>
            <a:off x="528320" y="1473200"/>
            <a:ext cx="4760117" cy="4247317"/>
          </a:xfrm>
          <a:prstGeom prst="rect">
            <a:avLst/>
          </a:prstGeom>
          <a:noFill/>
        </p:spPr>
        <p:txBody>
          <a:bodyPr wrap="square" rtlCol="0">
            <a:spAutoFit/>
          </a:bodyPr>
          <a:lstStyle/>
          <a:p>
            <a:pPr marL="342900" indent="-342900">
              <a:buAutoNum type="arabicPeriod"/>
            </a:pPr>
            <a:r>
              <a:rPr lang="en-US" dirty="0">
                <a:latin typeface="Century" panose="02040604050505020304" pitchFamily="18" charset="0"/>
              </a:rPr>
              <a:t>Save Money</a:t>
            </a:r>
          </a:p>
          <a:p>
            <a:pPr marL="342900" indent="-342900">
              <a:buAutoNum type="arabicPeriod"/>
            </a:pPr>
            <a:r>
              <a:rPr lang="en-US" dirty="0">
                <a:latin typeface="Century" panose="02040604050505020304" pitchFamily="18" charset="0"/>
              </a:rPr>
              <a:t>Used Cars Have The Features That You Want</a:t>
            </a:r>
          </a:p>
          <a:p>
            <a:pPr marL="342900" indent="-342900">
              <a:buAutoNum type="arabicPeriod"/>
            </a:pPr>
            <a:r>
              <a:rPr lang="en-US" dirty="0">
                <a:latin typeface="Century" panose="02040604050505020304" pitchFamily="18" charset="0"/>
              </a:rPr>
              <a:t>Lower Insurance Rates</a:t>
            </a:r>
          </a:p>
          <a:p>
            <a:pPr marL="342900" indent="-342900">
              <a:buAutoNum type="arabicPeriod"/>
            </a:pPr>
            <a:r>
              <a:rPr lang="en-US" dirty="0">
                <a:latin typeface="Century" panose="02040604050505020304" pitchFamily="18" charset="0"/>
              </a:rPr>
              <a:t>Good Condition</a:t>
            </a:r>
          </a:p>
          <a:p>
            <a:pPr marL="342900" indent="-342900">
              <a:buAutoNum type="arabicPeriod"/>
            </a:pPr>
            <a:r>
              <a:rPr lang="en-US" dirty="0">
                <a:latin typeface="Century" panose="02040604050505020304" pitchFamily="18" charset="0"/>
              </a:rPr>
              <a:t>Falling Registration Fees</a:t>
            </a:r>
          </a:p>
          <a:p>
            <a:pPr marL="342900" indent="-342900">
              <a:buAutoNum type="arabicPeriod"/>
            </a:pPr>
            <a:r>
              <a:rPr lang="en-US" dirty="0">
                <a:latin typeface="Century" panose="02040604050505020304" pitchFamily="18" charset="0"/>
              </a:rPr>
              <a:t>Depreciation Advantages</a:t>
            </a:r>
          </a:p>
          <a:p>
            <a:pPr marL="342900" indent="-342900">
              <a:buAutoNum type="arabicPeriod"/>
            </a:pPr>
            <a:r>
              <a:rPr lang="en-US" dirty="0">
                <a:latin typeface="Century" panose="02040604050505020304" pitchFamily="18" charset="0"/>
              </a:rPr>
              <a:t>Vehicle History Reports Make Used Purchases Less Risky</a:t>
            </a:r>
          </a:p>
          <a:p>
            <a:pPr marL="342900" indent="-342900">
              <a:buAutoNum type="arabicPeriod"/>
            </a:pPr>
            <a:r>
              <a:rPr lang="en-US" dirty="0">
                <a:latin typeface="Century" panose="02040604050505020304" pitchFamily="18" charset="0"/>
              </a:rPr>
              <a:t>Used Cars Have Rich Aftermarket Communities</a:t>
            </a:r>
          </a:p>
          <a:p>
            <a:pPr marL="342900" indent="-342900">
              <a:buAutoNum type="arabicPeriod"/>
            </a:pPr>
            <a:r>
              <a:rPr lang="en-US" dirty="0">
                <a:latin typeface="Century" panose="02040604050505020304" pitchFamily="18" charset="0"/>
              </a:rPr>
              <a:t>The Ideal Starting Partner</a:t>
            </a:r>
          </a:p>
          <a:p>
            <a:pPr marL="342900" indent="-342900">
              <a:buAutoNum type="arabicPeriod"/>
            </a:pPr>
            <a:r>
              <a:rPr lang="en-US" dirty="0">
                <a:latin typeface="Century" panose="02040604050505020304" pitchFamily="18" charset="0"/>
              </a:rPr>
              <a:t>Used Cars Are Just As Capable As New Cars</a:t>
            </a:r>
          </a:p>
          <a:p>
            <a:endParaRPr lang="en-IN" dirty="0">
              <a:latin typeface="Century" panose="02040604050505020304" pitchFamily="18" charset="0"/>
            </a:endParaRPr>
          </a:p>
        </p:txBody>
      </p:sp>
      <p:pic>
        <p:nvPicPr>
          <p:cNvPr id="4" name="Picture 3">
            <a:extLst>
              <a:ext uri="{FF2B5EF4-FFF2-40B4-BE49-F238E27FC236}">
                <a16:creationId xmlns:a16="http://schemas.microsoft.com/office/drawing/2014/main" id="{52F74BAF-6200-1749-AB33-30A49C56F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480" y="1168399"/>
            <a:ext cx="6654695" cy="4552118"/>
          </a:xfrm>
          <a:prstGeom prst="rect">
            <a:avLst/>
          </a:prstGeom>
        </p:spPr>
      </p:pic>
    </p:spTree>
    <p:extLst>
      <p:ext uri="{BB962C8B-B14F-4D97-AF65-F5344CB8AC3E}">
        <p14:creationId xmlns:p14="http://schemas.microsoft.com/office/powerpoint/2010/main" val="2205434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D3726D-DB00-D33B-686F-59424C57254B}"/>
              </a:ext>
            </a:extLst>
          </p:cNvPr>
          <p:cNvSpPr txBox="1"/>
          <p:nvPr/>
        </p:nvSpPr>
        <p:spPr>
          <a:xfrm>
            <a:off x="548640" y="172720"/>
            <a:ext cx="6172671" cy="584775"/>
          </a:xfrm>
          <a:prstGeom prst="rect">
            <a:avLst/>
          </a:prstGeom>
          <a:noFill/>
        </p:spPr>
        <p:txBody>
          <a:bodyPr wrap="square" rtlCol="0">
            <a:spAutoFit/>
          </a:bodyPr>
          <a:lstStyle/>
          <a:p>
            <a:r>
              <a:rPr lang="en-US" sz="3200" u="sng" dirty="0">
                <a:latin typeface="Bookman Old Style" panose="02050604050505020204" pitchFamily="18" charset="0"/>
              </a:rPr>
              <a:t>Importance of Used Cars:</a:t>
            </a:r>
            <a:endParaRPr lang="en-IN" sz="32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680D662F-B50A-3162-EB77-6DBE1724CC3B}"/>
              </a:ext>
            </a:extLst>
          </p:cNvPr>
          <p:cNvSpPr txBox="1"/>
          <p:nvPr/>
        </p:nvSpPr>
        <p:spPr>
          <a:xfrm>
            <a:off x="335280" y="757495"/>
            <a:ext cx="6573520" cy="3139321"/>
          </a:xfrm>
          <a:prstGeom prst="rect">
            <a:avLst/>
          </a:prstGeom>
          <a:noFill/>
        </p:spPr>
        <p:txBody>
          <a:bodyPr wrap="square" rtlCol="0">
            <a:spAutoFit/>
          </a:bodyPr>
          <a:lstStyle/>
          <a:p>
            <a:pPr algn="just"/>
            <a:r>
              <a:rPr lang="en-US" b="0" i="0" dirty="0">
                <a:effectLst/>
                <a:latin typeface="Century" panose="02040604050505020304" pitchFamily="18" charset="0"/>
              </a:rPr>
              <a:t>There are certain things that will tell you the importance of buying a used car rather than a new car, they are as follows:</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Experts say when a new car leaves the lot, its value gets depreciated by less than or equal to 10% of its original price for which it is bought. The value gradually gets depreciated every month and year. But in case of a used car, the depreciation has already occurred a lot times. Amazingly, some may have got its value increased too.</a:t>
            </a:r>
          </a:p>
          <a:p>
            <a:pPr marL="285750" indent="-285750" algn="just">
              <a:buFont typeface="Wingdings" panose="05000000000000000000" pitchFamily="2" charset="2"/>
              <a:buChar char="§"/>
            </a:pPr>
            <a:r>
              <a:rPr lang="en-US" b="0" i="0" dirty="0">
                <a:effectLst/>
                <a:latin typeface="Century" panose="02040604050505020304" pitchFamily="18" charset="0"/>
              </a:rPr>
              <a:t>The price of a new car will usually be high. Also a lot amount of rupees that are hidden from you such as for</a:t>
            </a:r>
          </a:p>
        </p:txBody>
      </p:sp>
      <p:sp>
        <p:nvSpPr>
          <p:cNvPr id="4" name="TextBox 3">
            <a:extLst>
              <a:ext uri="{FF2B5EF4-FFF2-40B4-BE49-F238E27FC236}">
                <a16:creationId xmlns:a16="http://schemas.microsoft.com/office/drawing/2014/main" id="{C6284264-AE24-1E4F-BD3B-62D5300FC033}"/>
              </a:ext>
            </a:extLst>
          </p:cNvPr>
          <p:cNvSpPr txBox="1"/>
          <p:nvPr/>
        </p:nvSpPr>
        <p:spPr>
          <a:xfrm flipH="1">
            <a:off x="335279" y="3759200"/>
            <a:ext cx="11856717" cy="3139321"/>
          </a:xfrm>
          <a:prstGeom prst="rect">
            <a:avLst/>
          </a:prstGeom>
          <a:noFill/>
        </p:spPr>
        <p:txBody>
          <a:bodyPr wrap="square" rtlCol="0">
            <a:spAutoFit/>
          </a:bodyPr>
          <a:lstStyle/>
          <a:p>
            <a:pPr algn="just"/>
            <a:r>
              <a:rPr lang="en-US" b="0" i="0" dirty="0">
                <a:effectLst/>
                <a:latin typeface="Century" panose="02040604050505020304" pitchFamily="18" charset="0"/>
              </a:rPr>
              <a:t>    shipping purposes will be charged extra. But in case of used cars there are no such extra fees charged. But               few hundred rupees will somehow be charged for documentation fee.</a:t>
            </a:r>
          </a:p>
          <a:p>
            <a:pPr marL="285750" indent="-285750" algn="just">
              <a:buFont typeface="Wingdings" panose="05000000000000000000" pitchFamily="2" charset="2"/>
              <a:buChar char="§"/>
            </a:pPr>
            <a:r>
              <a:rPr lang="en-US" b="0" i="0" dirty="0">
                <a:effectLst/>
                <a:latin typeface="Century" panose="02040604050505020304" pitchFamily="18" charset="0"/>
              </a:rPr>
              <a:t>A used car need not be added with extra fittings which are always expensive when it has to be installed in a new car. For a used car you can add extra fittings of your own preference with low budget. This will help you save money.</a:t>
            </a:r>
          </a:p>
          <a:p>
            <a:pPr marL="285750" indent="-285750" algn="just">
              <a:buFont typeface="Wingdings" panose="05000000000000000000" pitchFamily="2" charset="2"/>
              <a:buChar char="§"/>
            </a:pPr>
            <a:r>
              <a:rPr lang="en-US" b="0" i="0" dirty="0">
                <a:effectLst/>
                <a:latin typeface="Century" panose="02040604050505020304" pitchFamily="18" charset="0"/>
              </a:rPr>
              <a:t>The pre-owned cars are checked for repairs and get refurbished. A certification is provided ensuring the vehicle is of good quality after a complete inspection is done. </a:t>
            </a:r>
          </a:p>
          <a:p>
            <a:pPr marL="285750" indent="-285750" algn="just">
              <a:buFont typeface="Wingdings" panose="05000000000000000000" pitchFamily="2" charset="2"/>
              <a:buChar char="§"/>
            </a:pPr>
            <a:r>
              <a:rPr lang="en-US" b="0" i="0" dirty="0">
                <a:effectLst/>
                <a:latin typeface="Century" panose="02040604050505020304" pitchFamily="18" charset="0"/>
              </a:rPr>
              <a:t>The emission of carbon dioxide from the vehicle is dangerous to our environment. A new car will tend to emit more of this gas from manufacturing till its last usage. So if you are buying a used car, then the emission during its manufacture is reduced which is good to our surroundings.</a:t>
            </a:r>
          </a:p>
          <a:p>
            <a:pPr marL="285750" indent="-285750" algn="just">
              <a:buFont typeface="Wingdings" panose="05000000000000000000" pitchFamily="2" charset="2"/>
              <a:buChar char="§"/>
            </a:pPr>
            <a:endParaRPr lang="en-US" b="0" i="0" dirty="0">
              <a:effectLst/>
              <a:latin typeface="Century" panose="02040604050505020304" pitchFamily="18" charset="0"/>
            </a:endParaRPr>
          </a:p>
        </p:txBody>
      </p:sp>
      <p:pic>
        <p:nvPicPr>
          <p:cNvPr id="5" name="Picture 2" descr="Purchase Used Cars in Hollywood FL">
            <a:extLst>
              <a:ext uri="{FF2B5EF4-FFF2-40B4-BE49-F238E27FC236}">
                <a16:creationId xmlns:a16="http://schemas.microsoft.com/office/drawing/2014/main" id="{36C207E5-A19A-823C-BD94-44A2BDBAD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1680" y="345440"/>
            <a:ext cx="5100320" cy="341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72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BE69BF-38F1-C3C3-FEFB-59DB420BD4C8}"/>
              </a:ext>
            </a:extLst>
          </p:cNvPr>
          <p:cNvSpPr txBox="1"/>
          <p:nvPr/>
        </p:nvSpPr>
        <p:spPr>
          <a:xfrm>
            <a:off x="0" y="142814"/>
            <a:ext cx="12192000" cy="553998"/>
          </a:xfrm>
          <a:prstGeom prst="rect">
            <a:avLst/>
          </a:prstGeom>
          <a:noFill/>
        </p:spPr>
        <p:txBody>
          <a:bodyPr wrap="square" rtlCol="0">
            <a:spAutoFit/>
          </a:bodyPr>
          <a:lstStyle/>
          <a:p>
            <a:pPr algn="ctr"/>
            <a:r>
              <a:rPr lang="en-US" sz="3000" u="sng" dirty="0">
                <a:latin typeface="Bookman Old Style" panose="02050604050505020204" pitchFamily="18" charset="0"/>
              </a:rPr>
              <a:t>Data Analysis and Model Building Flowchart</a:t>
            </a:r>
            <a:endParaRPr lang="en-IN" sz="3000" u="sng" dirty="0">
              <a:latin typeface="Bookman Old Style" panose="02050604050505020204" pitchFamily="18" charset="0"/>
            </a:endParaRPr>
          </a:p>
        </p:txBody>
      </p:sp>
      <p:sp>
        <p:nvSpPr>
          <p:cNvPr id="4" name="Arrow: Right 3">
            <a:extLst>
              <a:ext uri="{FF2B5EF4-FFF2-40B4-BE49-F238E27FC236}">
                <a16:creationId xmlns:a16="http://schemas.microsoft.com/office/drawing/2014/main" id="{2DA57B72-E3B6-3CE9-3476-2BB01CAFF158}"/>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5" name="Arrow: Right 4">
            <a:extLst>
              <a:ext uri="{FF2B5EF4-FFF2-40B4-BE49-F238E27FC236}">
                <a16:creationId xmlns:a16="http://schemas.microsoft.com/office/drawing/2014/main" id="{210CDF1B-171B-0FD6-D5EC-AFD9C721EDD5}"/>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6" name="Arrow: Down 5">
            <a:extLst>
              <a:ext uri="{FF2B5EF4-FFF2-40B4-BE49-F238E27FC236}">
                <a16:creationId xmlns:a16="http://schemas.microsoft.com/office/drawing/2014/main" id="{6BA6DB32-E22B-6EA5-407E-A56ECFF3876C}"/>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7" name="Arrow: Left 6">
            <a:extLst>
              <a:ext uri="{FF2B5EF4-FFF2-40B4-BE49-F238E27FC236}">
                <a16:creationId xmlns:a16="http://schemas.microsoft.com/office/drawing/2014/main" id="{B9B8FCE3-E76B-FE94-E3E6-8C62DA3AD055}"/>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8" name="Arrow: Left 7">
            <a:extLst>
              <a:ext uri="{FF2B5EF4-FFF2-40B4-BE49-F238E27FC236}">
                <a16:creationId xmlns:a16="http://schemas.microsoft.com/office/drawing/2014/main" id="{EB64F376-440D-7779-CC32-8B8751BF2829}"/>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Arrow: Down 8">
            <a:extLst>
              <a:ext uri="{FF2B5EF4-FFF2-40B4-BE49-F238E27FC236}">
                <a16:creationId xmlns:a16="http://schemas.microsoft.com/office/drawing/2014/main" id="{B6583450-9556-2387-1A69-71667762C060}"/>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0" name="Arrow: Right 9">
            <a:extLst>
              <a:ext uri="{FF2B5EF4-FFF2-40B4-BE49-F238E27FC236}">
                <a16:creationId xmlns:a16="http://schemas.microsoft.com/office/drawing/2014/main" id="{1DC0829B-7B69-086C-AC4E-F0184CDB030D}"/>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Arrow: Right 10">
            <a:extLst>
              <a:ext uri="{FF2B5EF4-FFF2-40B4-BE49-F238E27FC236}">
                <a16:creationId xmlns:a16="http://schemas.microsoft.com/office/drawing/2014/main" id="{9455F369-057C-ED04-B707-54DF48A20786}"/>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2" name="Arrow: Down 11">
            <a:extLst>
              <a:ext uri="{FF2B5EF4-FFF2-40B4-BE49-F238E27FC236}">
                <a16:creationId xmlns:a16="http://schemas.microsoft.com/office/drawing/2014/main" id="{23DBF027-721B-565C-2548-EAE63274481C}"/>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3" name="Arrow: Left 12">
            <a:extLst>
              <a:ext uri="{FF2B5EF4-FFF2-40B4-BE49-F238E27FC236}">
                <a16:creationId xmlns:a16="http://schemas.microsoft.com/office/drawing/2014/main" id="{31C2D40D-2F44-8D9E-8947-B0DEE86ACCB4}"/>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4" name="Arrow: Left 13">
            <a:extLst>
              <a:ext uri="{FF2B5EF4-FFF2-40B4-BE49-F238E27FC236}">
                <a16:creationId xmlns:a16="http://schemas.microsoft.com/office/drawing/2014/main" id="{6B8E03C0-8D3D-993D-91CE-0F221B057A6A}"/>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191F34F6-5779-6B0E-8B4F-EDB958A7303C}"/>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6" name="Flowchart: Alternate Process 15">
            <a:extLst>
              <a:ext uri="{FF2B5EF4-FFF2-40B4-BE49-F238E27FC236}">
                <a16:creationId xmlns:a16="http://schemas.microsoft.com/office/drawing/2014/main" id="{1E4F7FDB-CB95-4208-2D61-6ACA43F25B20}"/>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17" name="Flowchart: Alternate Process 16">
            <a:extLst>
              <a:ext uri="{FF2B5EF4-FFF2-40B4-BE49-F238E27FC236}">
                <a16:creationId xmlns:a16="http://schemas.microsoft.com/office/drawing/2014/main" id="{AA992A92-0200-F53D-FC00-A920FF257AF9}"/>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8" name="Flowchart: Alternate Process 17">
            <a:extLst>
              <a:ext uri="{FF2B5EF4-FFF2-40B4-BE49-F238E27FC236}">
                <a16:creationId xmlns:a16="http://schemas.microsoft.com/office/drawing/2014/main" id="{E70A774D-4A1D-1F37-4F4A-6A60FD6085B0}"/>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Finding and 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9" name="Flowchart: Alternate Process 18">
            <a:extLst>
              <a:ext uri="{FF2B5EF4-FFF2-40B4-BE49-F238E27FC236}">
                <a16:creationId xmlns:a16="http://schemas.microsoft.com/office/drawing/2014/main" id="{A7F35052-BEB4-5C86-6506-86458CE58334}"/>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48CD816F-5EC6-4953-BBB8-B35F9A119E82}"/>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BA521BE7-5C37-B545-99EE-C104DDF94DDC}"/>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 and Scaling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Flowchart: Alternate Process 21">
            <a:extLst>
              <a:ext uri="{FF2B5EF4-FFF2-40B4-BE49-F238E27FC236}">
                <a16:creationId xmlns:a16="http://schemas.microsoft.com/office/drawing/2014/main" id="{E460AFF2-9CEB-A347-1735-A33C4FCB182E}"/>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 and  VIF</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3" name="Flowchart: Alternate Process 22">
            <a:extLst>
              <a:ext uri="{FF2B5EF4-FFF2-40B4-BE49-F238E27FC236}">
                <a16:creationId xmlns:a16="http://schemas.microsoft.com/office/drawing/2014/main" id="{03D47D38-52CC-940F-937E-B2EC22C29A3C}"/>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Flowchart: Alternate Process 23">
            <a:extLst>
              <a:ext uri="{FF2B5EF4-FFF2-40B4-BE49-F238E27FC236}">
                <a16:creationId xmlns:a16="http://schemas.microsoft.com/office/drawing/2014/main" id="{3CB3ED2C-3D5B-F391-E576-B42ACE03E20F}"/>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CV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5" name="Flowchart: Alternate Process 24">
            <a:extLst>
              <a:ext uri="{FF2B5EF4-FFF2-40B4-BE49-F238E27FC236}">
                <a16:creationId xmlns:a16="http://schemas.microsoft.com/office/drawing/2014/main" id="{CF045F7C-C3F9-4450-BC7E-C3D3E41F1AE9}"/>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Flowchart: Alternate Process 25">
            <a:extLst>
              <a:ext uri="{FF2B5EF4-FFF2-40B4-BE49-F238E27FC236}">
                <a16:creationId xmlns:a16="http://schemas.microsoft.com/office/drawing/2014/main" id="{7795193F-D2FE-D9CC-C8E8-F0A7650C3D3E}"/>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535281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452</TotalTime>
  <Words>4898</Words>
  <Application>Microsoft Office PowerPoint</Application>
  <PresentationFormat>Widescreen</PresentationFormat>
  <Paragraphs>214</Paragraphs>
  <Slides>41</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41</vt:i4>
      </vt:variant>
    </vt:vector>
  </HeadingPairs>
  <TitlesOfParts>
    <vt:vector size="54" baseType="lpstr">
      <vt:lpstr>Algerian</vt:lpstr>
      <vt:lpstr>Arial</vt:lpstr>
      <vt:lpstr>Bookman Old Style</vt:lpstr>
      <vt:lpstr>Calibri</vt:lpstr>
      <vt:lpstr>Century</vt:lpstr>
      <vt:lpstr>Century Gothic</vt:lpstr>
      <vt:lpstr>Georgia</vt:lpstr>
      <vt:lpstr>Helvetica Neue</vt:lpstr>
      <vt:lpstr>Microsoft Sans Serif</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Selection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VISHWAS PAI - 110909350</dc:creator>
  <cp:lastModifiedBy>poonam</cp:lastModifiedBy>
  <cp:revision>4</cp:revision>
  <dcterms:created xsi:type="dcterms:W3CDTF">2022-07-28T17:00:20Z</dcterms:created>
  <dcterms:modified xsi:type="dcterms:W3CDTF">2022-09-19T12:33:40Z</dcterms:modified>
</cp:coreProperties>
</file>