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1"/>
  </p:notesMasterIdLst>
  <p:sldIdLst>
    <p:sldId id="256" r:id="rId2"/>
    <p:sldId id="290" r:id="rId3"/>
    <p:sldId id="289" r:id="rId4"/>
    <p:sldId id="288" r:id="rId5"/>
    <p:sldId id="287" r:id="rId6"/>
    <p:sldId id="286" r:id="rId7"/>
    <p:sldId id="285" r:id="rId8"/>
    <p:sldId id="284" r:id="rId9"/>
    <p:sldId id="283" r:id="rId10"/>
    <p:sldId id="282" r:id="rId11"/>
    <p:sldId id="281" r:id="rId12"/>
    <p:sldId id="280" r:id="rId13"/>
    <p:sldId id="279" r:id="rId14"/>
    <p:sldId id="278" r:id="rId15"/>
    <p:sldId id="277" r:id="rId16"/>
    <p:sldId id="276" r:id="rId17"/>
    <p:sldId id="275" r:id="rId18"/>
    <p:sldId id="274" r:id="rId19"/>
    <p:sldId id="273" r:id="rId20"/>
    <p:sldId id="272" r:id="rId21"/>
    <p:sldId id="271" r:id="rId22"/>
    <p:sldId id="291" r:id="rId23"/>
    <p:sldId id="269" r:id="rId24"/>
    <p:sldId id="268" r:id="rId25"/>
    <p:sldId id="267" r:id="rId26"/>
    <p:sldId id="266" r:id="rId27"/>
    <p:sldId id="265" r:id="rId28"/>
    <p:sldId id="264" r:id="rId29"/>
    <p:sldId id="26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033F6-FA9E-49DC-B5C1-EB57A6656B35}" type="datetimeFigureOut">
              <a:rPr lang="en-IN" smtClean="0"/>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41051-BE13-4234-BB4B-88E73579FA0A}" type="slidenum">
              <a:rPr lang="en-IN" smtClean="0"/>
              <a:t>‹#›</a:t>
            </a:fld>
            <a:endParaRPr lang="en-IN"/>
          </a:p>
        </p:txBody>
      </p:sp>
    </p:spTree>
    <p:extLst>
      <p:ext uri="{BB962C8B-B14F-4D97-AF65-F5344CB8AC3E}">
        <p14:creationId xmlns:p14="http://schemas.microsoft.com/office/powerpoint/2010/main" val="66900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D41051-BE13-4234-BB4B-88E73579FA0A}" type="slidenum">
              <a:rPr lang="en-IN" smtClean="0"/>
              <a:t>5</a:t>
            </a:fld>
            <a:endParaRPr lang="en-IN"/>
          </a:p>
        </p:txBody>
      </p:sp>
    </p:spTree>
    <p:extLst>
      <p:ext uri="{BB962C8B-B14F-4D97-AF65-F5344CB8AC3E}">
        <p14:creationId xmlns:p14="http://schemas.microsoft.com/office/powerpoint/2010/main" val="159494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11132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101130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9902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57127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9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00532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914837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00556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99624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392600-614C-4D76-B9BA-31F32BA3882F}"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97298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92600-614C-4D76-B9BA-31F32BA3882F}"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06344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92600-614C-4D76-B9BA-31F32BA3882F}"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427162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392600-614C-4D76-B9BA-31F32BA3882F}"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22817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92600-614C-4D76-B9BA-31F32BA3882F}" type="datetimeFigureOut">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7974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92600-614C-4D76-B9BA-31F32BA3882F}"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50350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392600-614C-4D76-B9BA-31F32BA3882F}"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56912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392600-614C-4D76-B9BA-31F32BA3882F}" type="datetimeFigureOut">
              <a:rPr lang="en-IN" smtClean="0"/>
              <a:t>28-09-2022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4B2A31-2FFC-48B0-9219-6B5DD7DD3155}" type="slidenum">
              <a:rPr lang="en-IN" smtClean="0"/>
              <a:t>‹#›</a:t>
            </a:fld>
            <a:endParaRPr lang="en-IN"/>
          </a:p>
        </p:txBody>
      </p:sp>
    </p:spTree>
    <p:extLst>
      <p:ext uri="{BB962C8B-B14F-4D97-AF65-F5344CB8AC3E}">
        <p14:creationId xmlns:p14="http://schemas.microsoft.com/office/powerpoint/2010/main" val="280104529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0D7E04-F4BD-1BE2-2876-5AA7435DC531}"/>
              </a:ext>
            </a:extLst>
          </p:cNvPr>
          <p:cNvSpPr txBox="1"/>
          <p:nvPr/>
        </p:nvSpPr>
        <p:spPr>
          <a:xfrm>
            <a:off x="513642" y="335577"/>
            <a:ext cx="11164711" cy="1107996"/>
          </a:xfrm>
          <a:prstGeom prst="rect">
            <a:avLst/>
          </a:prstGeom>
          <a:noFill/>
        </p:spPr>
        <p:txBody>
          <a:bodyPr wrap="square">
            <a:spAutoFit/>
          </a:bodyPr>
          <a:lstStyle/>
          <a:p>
            <a:pPr algn="ctr"/>
            <a:r>
              <a:rPr lang="en-US" sz="4800" b="1" u="sng" dirty="0">
                <a:ln/>
                <a:latin typeface="Bookman Old Style" panose="02050604050505020204" pitchFamily="18" charset="0"/>
              </a:rPr>
              <a:t>Flight Price Prediction</a:t>
            </a:r>
            <a:endParaRPr lang="en-IN" sz="4800" b="1" u="sng" dirty="0">
              <a:ln/>
              <a:latin typeface="Bookman Old Style" panose="02050604050505020204" pitchFamily="18" charset="0"/>
            </a:endParaRPr>
          </a:p>
          <a:p>
            <a:pPr algn="ctr"/>
            <a:r>
              <a:rPr lang="en-US" sz="1800" b="1" dirty="0">
                <a:ln/>
                <a:latin typeface="Bookman Old Style" panose="02050604050505020204" pitchFamily="18" charset="0"/>
              </a:rPr>
              <a:t> </a:t>
            </a:r>
          </a:p>
        </p:txBody>
      </p:sp>
      <p:sp>
        <p:nvSpPr>
          <p:cNvPr id="5" name="TextBox 4">
            <a:extLst>
              <a:ext uri="{FF2B5EF4-FFF2-40B4-BE49-F238E27FC236}">
                <a16:creationId xmlns:a16="http://schemas.microsoft.com/office/drawing/2014/main" id="{BFE1A44E-0674-F1F4-62A6-90C82413AF6A}"/>
              </a:ext>
            </a:extLst>
          </p:cNvPr>
          <p:cNvSpPr txBox="1"/>
          <p:nvPr/>
        </p:nvSpPr>
        <p:spPr>
          <a:xfrm>
            <a:off x="3665172" y="5937648"/>
            <a:ext cx="4861649" cy="523220"/>
          </a:xfrm>
          <a:prstGeom prst="rect">
            <a:avLst/>
          </a:prstGeom>
          <a:noFill/>
        </p:spPr>
        <p:txBody>
          <a:bodyPr wrap="square" rtlCol="0">
            <a:spAutoFit/>
          </a:bodyPr>
          <a:lstStyle/>
          <a:p>
            <a:r>
              <a:rPr lang="en-US" sz="2800" b="1" dirty="0">
                <a:latin typeface="Calibri" pitchFamily="34" charset="0"/>
                <a:cs typeface="Calibri" pitchFamily="34" charset="0"/>
              </a:rPr>
              <a:t>Presented By: </a:t>
            </a:r>
            <a:r>
              <a:rPr lang="en-US" sz="2800" b="1" dirty="0" smtClean="0">
                <a:latin typeface="Calibri" pitchFamily="34" charset="0"/>
                <a:cs typeface="Calibri" pitchFamily="34" charset="0"/>
              </a:rPr>
              <a:t>POONAM YADAV</a:t>
            </a:r>
            <a:endParaRPr lang="en-IN" sz="2800" b="1" dirty="0">
              <a:latin typeface="Calibri" pitchFamily="34" charset="0"/>
              <a:cs typeface="Calibri" pitchFamily="34" charset="0"/>
            </a:endParaRPr>
          </a:p>
        </p:txBody>
      </p:sp>
      <p:pic>
        <p:nvPicPr>
          <p:cNvPr id="7" name="Picture 6">
            <a:extLst>
              <a:ext uri="{FF2B5EF4-FFF2-40B4-BE49-F238E27FC236}">
                <a16:creationId xmlns:a16="http://schemas.microsoft.com/office/drawing/2014/main" id="{44A05F51-C88E-BE88-2F6E-2A817A166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363" y="1278350"/>
            <a:ext cx="6901273" cy="4603150"/>
          </a:xfrm>
          <a:prstGeom prst="rect">
            <a:avLst/>
          </a:prstGeom>
        </p:spPr>
      </p:pic>
    </p:spTree>
    <p:extLst>
      <p:ext uri="{BB962C8B-B14F-4D97-AF65-F5344CB8AC3E}">
        <p14:creationId xmlns:p14="http://schemas.microsoft.com/office/powerpoint/2010/main" val="1430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1CDF5-A38D-2115-C59A-45E56C0528A1}"/>
              </a:ext>
            </a:extLst>
          </p:cNvPr>
          <p:cNvSpPr txBox="1"/>
          <p:nvPr/>
        </p:nvSpPr>
        <p:spPr>
          <a:xfrm>
            <a:off x="0" y="65314"/>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10CCAAF-7F8B-85A2-42F6-7C3F6CA82C92}"/>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4" name="TextBox 3">
            <a:extLst>
              <a:ext uri="{FF2B5EF4-FFF2-40B4-BE49-F238E27FC236}">
                <a16:creationId xmlns:a16="http://schemas.microsoft.com/office/drawing/2014/main" id="{10492B48-3247-07A4-1BBC-7AA54725EE41}"/>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5" name="TextBox 4">
            <a:extLst>
              <a:ext uri="{FF2B5EF4-FFF2-40B4-BE49-F238E27FC236}">
                <a16:creationId xmlns:a16="http://schemas.microsoft.com/office/drawing/2014/main" id="{AD98002B-9662-833F-C64D-0F9635E7303C}"/>
              </a:ext>
            </a:extLst>
          </p:cNvPr>
          <p:cNvSpPr txBox="1"/>
          <p:nvPr/>
        </p:nvSpPr>
        <p:spPr>
          <a:xfrm>
            <a:off x="4905374" y="4247234"/>
            <a:ext cx="313568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9" name="Picture 8">
            <a:extLst>
              <a:ext uri="{FF2B5EF4-FFF2-40B4-BE49-F238E27FC236}">
                <a16:creationId xmlns:a16="http://schemas.microsoft.com/office/drawing/2014/main" id="{D07DEA02-ECBC-80E1-30E1-9A294BBB6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10" y="1068481"/>
            <a:ext cx="6553768" cy="2911092"/>
          </a:xfrm>
          <a:prstGeom prst="rect">
            <a:avLst/>
          </a:prstGeom>
        </p:spPr>
      </p:pic>
      <p:pic>
        <p:nvPicPr>
          <p:cNvPr id="11" name="Picture 10">
            <a:extLst>
              <a:ext uri="{FF2B5EF4-FFF2-40B4-BE49-F238E27FC236}">
                <a16:creationId xmlns:a16="http://schemas.microsoft.com/office/drawing/2014/main" id="{3F6864A3-7BFA-10D0-7E7C-ED101F2F2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758" y="923688"/>
            <a:ext cx="3276884" cy="3200677"/>
          </a:xfrm>
          <a:prstGeom prst="rect">
            <a:avLst/>
          </a:prstGeom>
        </p:spPr>
      </p:pic>
    </p:spTree>
    <p:extLst>
      <p:ext uri="{BB962C8B-B14F-4D97-AF65-F5344CB8AC3E}">
        <p14:creationId xmlns:p14="http://schemas.microsoft.com/office/powerpoint/2010/main" val="228283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381DE-6735-C2A4-FD03-56335046649B}"/>
              </a:ext>
            </a:extLst>
          </p:cNvPr>
          <p:cNvSpPr txBox="1"/>
          <p:nvPr/>
        </p:nvSpPr>
        <p:spPr>
          <a:xfrm>
            <a:off x="0" y="223740"/>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EC18B84E-84D3-09E1-A654-4D4BC15BE81D}"/>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4" name="TextBox 3">
            <a:extLst>
              <a:ext uri="{FF2B5EF4-FFF2-40B4-BE49-F238E27FC236}">
                <a16:creationId xmlns:a16="http://schemas.microsoft.com/office/drawing/2014/main" id="{998AD43C-4B22-3B6A-7F1C-961455965885}"/>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7" name="Picture 6">
            <a:extLst>
              <a:ext uri="{FF2B5EF4-FFF2-40B4-BE49-F238E27FC236}">
                <a16:creationId xmlns:a16="http://schemas.microsoft.com/office/drawing/2014/main" id="{66DB2ECA-7EC0-740D-25F1-95E6E9B5F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179" y="1029910"/>
            <a:ext cx="7322830" cy="3268107"/>
          </a:xfrm>
          <a:prstGeom prst="rect">
            <a:avLst/>
          </a:prstGeom>
        </p:spPr>
      </p:pic>
    </p:spTree>
    <p:extLst>
      <p:ext uri="{BB962C8B-B14F-4D97-AF65-F5344CB8AC3E}">
        <p14:creationId xmlns:p14="http://schemas.microsoft.com/office/powerpoint/2010/main" val="2581143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75631-2F6B-5F1A-41DE-4DE3C4F66EFC}"/>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C21519FB-E78C-3E6B-FD4E-5165E5FCF2BC}"/>
              </a:ext>
            </a:extLst>
          </p:cNvPr>
          <p:cNvSpPr txBox="1"/>
          <p:nvPr/>
        </p:nvSpPr>
        <p:spPr>
          <a:xfrm>
            <a:off x="190500" y="4168444"/>
            <a:ext cx="11630025" cy="2585323"/>
          </a:xfrm>
          <a:prstGeom prst="rect">
            <a:avLst/>
          </a:prstGeom>
          <a:noFill/>
        </p:spPr>
        <p:txBody>
          <a:bodyPr wrap="square">
            <a:spAutoFit/>
          </a:bodyPr>
          <a:lstStyle/>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7" name="Picture 6">
            <a:extLst>
              <a:ext uri="{FF2B5EF4-FFF2-40B4-BE49-F238E27FC236}">
                <a16:creationId xmlns:a16="http://schemas.microsoft.com/office/drawing/2014/main" id="{401C54E0-E03D-B296-7BB1-AD1FE466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9" y="1005870"/>
            <a:ext cx="7582557" cy="3162574"/>
          </a:xfrm>
          <a:prstGeom prst="rect">
            <a:avLst/>
          </a:prstGeom>
        </p:spPr>
      </p:pic>
      <p:pic>
        <p:nvPicPr>
          <p:cNvPr id="9" name="Picture 8">
            <a:extLst>
              <a:ext uri="{FF2B5EF4-FFF2-40B4-BE49-F238E27FC236}">
                <a16:creationId xmlns:a16="http://schemas.microsoft.com/office/drawing/2014/main" id="{8A33FAC4-57CE-6481-FC7C-C38B72C6A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665" y="1170005"/>
            <a:ext cx="4153260" cy="2789162"/>
          </a:xfrm>
          <a:prstGeom prst="rect">
            <a:avLst/>
          </a:prstGeom>
        </p:spPr>
      </p:pic>
    </p:spTree>
    <p:extLst>
      <p:ext uri="{BB962C8B-B14F-4D97-AF65-F5344CB8AC3E}">
        <p14:creationId xmlns:p14="http://schemas.microsoft.com/office/powerpoint/2010/main" val="215474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E62CC-0229-2EEE-8BA5-9C9A01A2E4B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25DCF12B-679D-FA2A-0CD7-5937C259AF50}"/>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4" name="TextBox 3">
            <a:extLst>
              <a:ext uri="{FF2B5EF4-FFF2-40B4-BE49-F238E27FC236}">
                <a16:creationId xmlns:a16="http://schemas.microsoft.com/office/drawing/2014/main" id="{DF5EA7B8-51AF-D9B7-6924-0180CAC643D2}"/>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 name="Picture 6">
            <a:extLst>
              <a:ext uri="{FF2B5EF4-FFF2-40B4-BE49-F238E27FC236}">
                <a16:creationId xmlns:a16="http://schemas.microsoft.com/office/drawing/2014/main" id="{E03C19E4-4BD8-0AB2-074E-6A89A12A7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321" y="1027522"/>
            <a:ext cx="8729356" cy="3725102"/>
          </a:xfrm>
          <a:prstGeom prst="rect">
            <a:avLst/>
          </a:prstGeom>
        </p:spPr>
      </p:pic>
    </p:spTree>
    <p:extLst>
      <p:ext uri="{BB962C8B-B14F-4D97-AF65-F5344CB8AC3E}">
        <p14:creationId xmlns:p14="http://schemas.microsoft.com/office/powerpoint/2010/main" val="254635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A58B9-BD30-FFBB-1142-6FD7719788E1}"/>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D407B216-5529-9231-774F-869C0E24C9AA}"/>
              </a:ext>
            </a:extLst>
          </p:cNvPr>
          <p:cNvSpPr txBox="1"/>
          <p:nvPr/>
        </p:nvSpPr>
        <p:spPr>
          <a:xfrm>
            <a:off x="171450" y="1589203"/>
            <a:ext cx="4398080"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pic>
        <p:nvPicPr>
          <p:cNvPr id="6" name="Picture 5">
            <a:extLst>
              <a:ext uri="{FF2B5EF4-FFF2-40B4-BE49-F238E27FC236}">
                <a16:creationId xmlns:a16="http://schemas.microsoft.com/office/drawing/2014/main" id="{60FEF6D4-69F4-A136-7254-E7DA5F85F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652" y="730693"/>
            <a:ext cx="7125317" cy="5959356"/>
          </a:xfrm>
          <a:prstGeom prst="rect">
            <a:avLst/>
          </a:prstGeom>
        </p:spPr>
      </p:pic>
    </p:spTree>
    <p:extLst>
      <p:ext uri="{BB962C8B-B14F-4D97-AF65-F5344CB8AC3E}">
        <p14:creationId xmlns:p14="http://schemas.microsoft.com/office/powerpoint/2010/main" val="264636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10957-020D-F1B5-C277-EDA0F2BD8AEC}"/>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714A8F42-A799-61DA-59F5-C442DDE325DD}"/>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conclude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pic>
        <p:nvPicPr>
          <p:cNvPr id="6" name="Picture 5">
            <a:extLst>
              <a:ext uri="{FF2B5EF4-FFF2-40B4-BE49-F238E27FC236}">
                <a16:creationId xmlns:a16="http://schemas.microsoft.com/office/drawing/2014/main" id="{F46C9372-2085-E2C4-4DBE-D387E143F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085" y="749992"/>
            <a:ext cx="6874069" cy="5815951"/>
          </a:xfrm>
          <a:prstGeom prst="rect">
            <a:avLst/>
          </a:prstGeom>
        </p:spPr>
      </p:pic>
    </p:spTree>
    <p:extLst>
      <p:ext uri="{BB962C8B-B14F-4D97-AF65-F5344CB8AC3E}">
        <p14:creationId xmlns:p14="http://schemas.microsoft.com/office/powerpoint/2010/main" val="425126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0A7F1-04EC-A4E2-54D1-8F1F1102AAB4}"/>
              </a:ext>
            </a:extLst>
          </p:cNvPr>
          <p:cNvSpPr txBox="1"/>
          <p:nvPr/>
        </p:nvSpPr>
        <p:spPr>
          <a:xfrm>
            <a:off x="0" y="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9407538E-F692-FC18-768D-82C4AE900FE7}"/>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10000.</a:t>
            </a:r>
          </a:p>
        </p:txBody>
      </p:sp>
      <p:sp>
        <p:nvSpPr>
          <p:cNvPr id="6" name="TextBox 5">
            <a:extLst>
              <a:ext uri="{FF2B5EF4-FFF2-40B4-BE49-F238E27FC236}">
                <a16:creationId xmlns:a16="http://schemas.microsoft.com/office/drawing/2014/main" id="{5DFC67E4-11DD-B319-E523-6B0FEAC52346}"/>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pic>
        <p:nvPicPr>
          <p:cNvPr id="8" name="Picture 7">
            <a:extLst>
              <a:ext uri="{FF2B5EF4-FFF2-40B4-BE49-F238E27FC236}">
                <a16:creationId xmlns:a16="http://schemas.microsoft.com/office/drawing/2014/main" id="{9E13A126-227A-4E20-03BE-E6DC4143F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9" y="553999"/>
            <a:ext cx="4329258" cy="3154598"/>
          </a:xfrm>
          <a:prstGeom prst="rect">
            <a:avLst/>
          </a:prstGeom>
        </p:spPr>
      </p:pic>
      <p:pic>
        <p:nvPicPr>
          <p:cNvPr id="10" name="Picture 9">
            <a:extLst>
              <a:ext uri="{FF2B5EF4-FFF2-40B4-BE49-F238E27FC236}">
                <a16:creationId xmlns:a16="http://schemas.microsoft.com/office/drawing/2014/main" id="{A39E8643-DDA6-F5E7-D21F-A82E352E2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217" y="553999"/>
            <a:ext cx="7422824" cy="3209708"/>
          </a:xfrm>
          <a:prstGeom prst="rect">
            <a:avLst/>
          </a:prstGeom>
        </p:spPr>
      </p:pic>
    </p:spTree>
    <p:extLst>
      <p:ext uri="{BB962C8B-B14F-4D97-AF65-F5344CB8AC3E}">
        <p14:creationId xmlns:p14="http://schemas.microsoft.com/office/powerpoint/2010/main" val="197456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829BB-AC8B-C0AB-EF87-83228C98B6F5}"/>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FFB4F3CE-0B1C-EE4B-F975-A2B6FADDFB63}"/>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6" name="TextBox 5">
            <a:extLst>
              <a:ext uri="{FF2B5EF4-FFF2-40B4-BE49-F238E27FC236}">
                <a16:creationId xmlns:a16="http://schemas.microsoft.com/office/drawing/2014/main" id="{7163A30B-121A-BB8C-89CD-627D0C322166}"/>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12 hours.</a:t>
            </a:r>
          </a:p>
        </p:txBody>
      </p:sp>
      <p:pic>
        <p:nvPicPr>
          <p:cNvPr id="8" name="Picture 7">
            <a:extLst>
              <a:ext uri="{FF2B5EF4-FFF2-40B4-BE49-F238E27FC236}">
                <a16:creationId xmlns:a16="http://schemas.microsoft.com/office/drawing/2014/main" id="{5B84F2D7-041E-4D06-049A-A3486C4E5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45" y="1015497"/>
            <a:ext cx="4201358" cy="3313122"/>
          </a:xfrm>
          <a:prstGeom prst="rect">
            <a:avLst/>
          </a:prstGeom>
        </p:spPr>
      </p:pic>
      <p:pic>
        <p:nvPicPr>
          <p:cNvPr id="10" name="Picture 9">
            <a:extLst>
              <a:ext uri="{FF2B5EF4-FFF2-40B4-BE49-F238E27FC236}">
                <a16:creationId xmlns:a16="http://schemas.microsoft.com/office/drawing/2014/main" id="{37C9C9BF-1DFC-7981-9B6A-AEBCDE2C6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961" y="967255"/>
            <a:ext cx="5732676" cy="3728570"/>
          </a:xfrm>
          <a:prstGeom prst="rect">
            <a:avLst/>
          </a:prstGeom>
        </p:spPr>
      </p:pic>
    </p:spTree>
    <p:extLst>
      <p:ext uri="{BB962C8B-B14F-4D97-AF65-F5344CB8AC3E}">
        <p14:creationId xmlns:p14="http://schemas.microsoft.com/office/powerpoint/2010/main" val="20253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DB0B-4A2D-CC9F-1383-197B8BDDEAAF}"/>
              </a:ext>
            </a:extLst>
          </p:cNvPr>
          <p:cNvSpPr txBox="1"/>
          <p:nvPr/>
        </p:nvSpPr>
        <p:spPr>
          <a:xfrm>
            <a:off x="523783" y="257452"/>
            <a:ext cx="11221374" cy="553998"/>
          </a:xfrm>
          <a:prstGeom prst="rect">
            <a:avLst/>
          </a:prstGeom>
          <a:noFill/>
        </p:spPr>
        <p:txBody>
          <a:bodyPr wrap="square">
            <a:spAutoFit/>
          </a:bodyPr>
          <a:lstStyle/>
          <a:p>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A5FE5B1B-F3BE-95B9-60E4-DCDAA91334E7}"/>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E04B92FF-36AE-0D31-63DF-3FD9BBE3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5218"/>
            <a:ext cx="6210838" cy="4778154"/>
          </a:xfrm>
          <a:prstGeom prst="rect">
            <a:avLst/>
          </a:prstGeom>
        </p:spPr>
      </p:pic>
    </p:spTree>
    <p:extLst>
      <p:ext uri="{BB962C8B-B14F-4D97-AF65-F5344CB8AC3E}">
        <p14:creationId xmlns:p14="http://schemas.microsoft.com/office/powerpoint/2010/main" val="62320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F3B575-DE24-C2A4-E5A9-EAB2C7947714}"/>
              </a:ext>
            </a:extLst>
          </p:cNvPr>
          <p:cNvSpPr txBox="1"/>
          <p:nvPr/>
        </p:nvSpPr>
        <p:spPr>
          <a:xfrm>
            <a:off x="793100"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9FF43DD-0F65-82ED-4723-38DB4DBF0720}"/>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7" name="Picture 6">
            <a:extLst>
              <a:ext uri="{FF2B5EF4-FFF2-40B4-BE49-F238E27FC236}">
                <a16:creationId xmlns:a16="http://schemas.microsoft.com/office/drawing/2014/main" id="{D7EC7B14-7AE2-9787-D522-B64528576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32" y="515536"/>
            <a:ext cx="6440604" cy="4562706"/>
          </a:xfrm>
          <a:prstGeom prst="rect">
            <a:avLst/>
          </a:prstGeom>
        </p:spPr>
      </p:pic>
      <p:pic>
        <p:nvPicPr>
          <p:cNvPr id="9" name="Picture 8">
            <a:extLst>
              <a:ext uri="{FF2B5EF4-FFF2-40B4-BE49-F238E27FC236}">
                <a16:creationId xmlns:a16="http://schemas.microsoft.com/office/drawing/2014/main" id="{4994BF78-FB23-48F0-6E96-2799F731E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9180"/>
            <a:ext cx="6031927" cy="2667641"/>
          </a:xfrm>
          <a:prstGeom prst="rect">
            <a:avLst/>
          </a:prstGeom>
        </p:spPr>
      </p:pic>
    </p:spTree>
    <p:extLst>
      <p:ext uri="{BB962C8B-B14F-4D97-AF65-F5344CB8AC3E}">
        <p14:creationId xmlns:p14="http://schemas.microsoft.com/office/powerpoint/2010/main" val="404213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3A2214-A145-472A-7634-B5B1E1E2E190}"/>
              </a:ext>
            </a:extLst>
          </p:cNvPr>
          <p:cNvSpPr txBox="1"/>
          <p:nvPr/>
        </p:nvSpPr>
        <p:spPr>
          <a:xfrm>
            <a:off x="933855" y="1303506"/>
            <a:ext cx="8207712" cy="3785652"/>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the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predicting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
        <p:nvSpPr>
          <p:cNvPr id="5" name="TextBox 4">
            <a:extLst>
              <a:ext uri="{FF2B5EF4-FFF2-40B4-BE49-F238E27FC236}">
                <a16:creationId xmlns:a16="http://schemas.microsoft.com/office/drawing/2014/main" id="{B53AB39A-4C80-D4CC-B566-EF8983C54755}"/>
              </a:ext>
            </a:extLst>
          </p:cNvPr>
          <p:cNvSpPr txBox="1"/>
          <p:nvPr/>
        </p:nvSpPr>
        <p:spPr>
          <a:xfrm>
            <a:off x="1593130" y="358219"/>
            <a:ext cx="8207712" cy="707886"/>
          </a:xfrm>
          <a:prstGeom prst="rect">
            <a:avLst/>
          </a:prstGeom>
          <a:noFill/>
        </p:spPr>
        <p:txBody>
          <a:bodyPr wrap="square" rtlCol="0">
            <a:spAutoFit/>
          </a:bodyPr>
          <a:lstStyle/>
          <a:p>
            <a:pPr algn="ctr"/>
            <a:r>
              <a:rPr lang="en-IN" sz="4000" dirty="0">
                <a:latin typeface="+mj-lt"/>
              </a:rPr>
              <a:t>Agenda</a:t>
            </a:r>
          </a:p>
        </p:txBody>
      </p:sp>
    </p:spTree>
    <p:extLst>
      <p:ext uri="{BB962C8B-B14F-4D97-AF65-F5344CB8AC3E}">
        <p14:creationId xmlns:p14="http://schemas.microsoft.com/office/powerpoint/2010/main" val="47047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3F40FA-3AB8-B7E3-565F-FBD173B674F9}"/>
              </a:ext>
            </a:extLst>
          </p:cNvPr>
          <p:cNvSpPr txBox="1"/>
          <p:nvPr/>
        </p:nvSpPr>
        <p:spPr>
          <a:xfrm>
            <a:off x="485192" y="139959"/>
            <a:ext cx="11224726" cy="553998"/>
          </a:xfrm>
          <a:prstGeom prst="rect">
            <a:avLst/>
          </a:prstGeom>
          <a:noFill/>
        </p:spPr>
        <p:txBody>
          <a:bodyPr wrap="square">
            <a:spAutoFit/>
          </a:bodyPr>
          <a:lstStyle/>
          <a:p>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a16="http://schemas.microsoft.com/office/drawing/2014/main" id="{F058273A-AE46-2D7C-5199-C735FF01608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outliers using boxplots and found no outliers in numerical variables.</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skewness using distribution plots and removed skewness using square root transformation method.</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96735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97272-8E57-59CA-C215-4B346A866C49}"/>
              </a:ext>
            </a:extLst>
          </p:cNvPr>
          <p:cNvSpPr txBox="1"/>
          <p:nvPr/>
        </p:nvSpPr>
        <p:spPr>
          <a:xfrm>
            <a:off x="682289" y="72721"/>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9FAFA889-2EC9-8ED4-01E5-16ADEB875297}"/>
              </a:ext>
            </a:extLst>
          </p:cNvPr>
          <p:cNvSpPr txBox="1"/>
          <p:nvPr/>
        </p:nvSpPr>
        <p:spPr>
          <a:xfrm>
            <a:off x="483636" y="626719"/>
            <a:ext cx="11224727" cy="625870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got the best random state and maximum R2 score and then created new train test split to build the models.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Linear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Lasso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Ridge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Elastic Net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Support Vector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Decision Tree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Random Forest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K </a:t>
            </a:r>
            <a:r>
              <a:rPr lang="en-IN" dirty="0" err="1">
                <a:latin typeface="Century" panose="02040604050505020304" pitchFamily="18" charset="0"/>
              </a:rPr>
              <a:t>Neighbors</a:t>
            </a:r>
            <a:r>
              <a:rPr lang="en-IN" dirty="0">
                <a:latin typeface="Century" panose="02040604050505020304" pitchFamily="18" charset="0"/>
              </a:rPr>
              <a: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SGD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Gradient Boosting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Ada Boost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Extra Trees Regressor</a:t>
            </a:r>
          </a:p>
          <a:p>
            <a:pPr marL="342900" lvl="0" indent="-342900" algn="just">
              <a:lnSpc>
                <a:spcPct val="107000"/>
              </a:lnSpc>
              <a:spcAft>
                <a:spcPts val="800"/>
              </a:spcAft>
              <a:buFont typeface="Times New Roman" panose="02020603050405020304" pitchFamily="18" charset="0"/>
              <a:buAutoNum type="arabicPeriod"/>
            </a:pPr>
            <a:r>
              <a:rPr lang="en-IN" dirty="0">
                <a:latin typeface="Century" panose="02040604050505020304" pitchFamily="18" charset="0"/>
              </a:rPr>
              <a:t>Extreme Gradient Boosting (XGB) Regressor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35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DA634A-3120-56DC-1C7F-C10406161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40" y="303689"/>
            <a:ext cx="8489416" cy="5685013"/>
          </a:xfrm>
          <a:prstGeom prst="rect">
            <a:avLst/>
          </a:prstGeom>
        </p:spPr>
      </p:pic>
    </p:spTree>
    <p:extLst>
      <p:ext uri="{BB962C8B-B14F-4D97-AF65-F5344CB8AC3E}">
        <p14:creationId xmlns:p14="http://schemas.microsoft.com/office/powerpoint/2010/main" val="49962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64F92-6944-9488-ADC4-6BF0BC8C5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0" y="359212"/>
            <a:ext cx="6738117" cy="6139576"/>
          </a:xfrm>
          <a:prstGeom prst="rect">
            <a:avLst/>
          </a:prstGeom>
        </p:spPr>
      </p:pic>
      <p:pic>
        <p:nvPicPr>
          <p:cNvPr id="5" name="Picture 4">
            <a:extLst>
              <a:ext uri="{FF2B5EF4-FFF2-40B4-BE49-F238E27FC236}">
                <a16:creationId xmlns:a16="http://schemas.microsoft.com/office/drawing/2014/main" id="{9FF31DED-95EE-1F9B-76A3-F632BA834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909" y="359212"/>
            <a:ext cx="3684077" cy="6301494"/>
          </a:xfrm>
          <a:prstGeom prst="rect">
            <a:avLst/>
          </a:prstGeom>
        </p:spPr>
      </p:pic>
    </p:spTree>
    <p:extLst>
      <p:ext uri="{BB962C8B-B14F-4D97-AF65-F5344CB8AC3E}">
        <p14:creationId xmlns:p14="http://schemas.microsoft.com/office/powerpoint/2010/main" val="269222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82C6F7-6E7E-F122-AEA7-E55903253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38" y="601761"/>
            <a:ext cx="3765828" cy="5653012"/>
          </a:xfrm>
          <a:prstGeom prst="rect">
            <a:avLst/>
          </a:prstGeom>
        </p:spPr>
      </p:pic>
      <p:pic>
        <p:nvPicPr>
          <p:cNvPr id="5" name="Picture 4">
            <a:extLst>
              <a:ext uri="{FF2B5EF4-FFF2-40B4-BE49-F238E27FC236}">
                <a16:creationId xmlns:a16="http://schemas.microsoft.com/office/drawing/2014/main" id="{1FD96630-5026-5BB9-9EAB-D2D101B23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920" y="510286"/>
            <a:ext cx="3519212" cy="5950809"/>
          </a:xfrm>
          <a:prstGeom prst="rect">
            <a:avLst/>
          </a:prstGeom>
        </p:spPr>
      </p:pic>
      <p:pic>
        <p:nvPicPr>
          <p:cNvPr id="7" name="Picture 6">
            <a:extLst>
              <a:ext uri="{FF2B5EF4-FFF2-40B4-BE49-F238E27FC236}">
                <a16:creationId xmlns:a16="http://schemas.microsoft.com/office/drawing/2014/main" id="{99DF5A6D-300C-4953-A286-2CC23F6FE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033" y="823730"/>
            <a:ext cx="3898180" cy="5209073"/>
          </a:xfrm>
          <a:prstGeom prst="rect">
            <a:avLst/>
          </a:prstGeom>
        </p:spPr>
      </p:pic>
    </p:spTree>
    <p:extLst>
      <p:ext uri="{BB962C8B-B14F-4D97-AF65-F5344CB8AC3E}">
        <p14:creationId xmlns:p14="http://schemas.microsoft.com/office/powerpoint/2010/main" val="272933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5DC92-E201-7B24-E9C6-D420F29C5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79" y="973348"/>
            <a:ext cx="8663130" cy="5450370"/>
          </a:xfrm>
          <a:prstGeom prst="rect">
            <a:avLst/>
          </a:prstGeom>
        </p:spPr>
      </p:pic>
      <p:sp>
        <p:nvSpPr>
          <p:cNvPr id="6" name="TextBox 5">
            <a:extLst>
              <a:ext uri="{FF2B5EF4-FFF2-40B4-BE49-F238E27FC236}">
                <a16:creationId xmlns:a16="http://schemas.microsoft.com/office/drawing/2014/main" id="{07D037F4-1A8A-88B7-8EFA-BFD5EE96D9D7}"/>
              </a:ext>
            </a:extLst>
          </p:cNvPr>
          <p:cNvSpPr txBox="1"/>
          <p:nvPr/>
        </p:nvSpPr>
        <p:spPr>
          <a:xfrm>
            <a:off x="505839" y="321014"/>
            <a:ext cx="11031166"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a:t>
            </a:r>
          </a:p>
        </p:txBody>
      </p:sp>
    </p:spTree>
    <p:extLst>
      <p:ext uri="{BB962C8B-B14F-4D97-AF65-F5344CB8AC3E}">
        <p14:creationId xmlns:p14="http://schemas.microsoft.com/office/powerpoint/2010/main" val="395096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6B8C1-249C-390E-1A4F-7CC554CD2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4" y="153876"/>
            <a:ext cx="7491109" cy="2956816"/>
          </a:xfrm>
          <a:prstGeom prst="rect">
            <a:avLst/>
          </a:prstGeom>
        </p:spPr>
      </p:pic>
      <p:pic>
        <p:nvPicPr>
          <p:cNvPr id="5" name="Picture 4">
            <a:extLst>
              <a:ext uri="{FF2B5EF4-FFF2-40B4-BE49-F238E27FC236}">
                <a16:creationId xmlns:a16="http://schemas.microsoft.com/office/drawing/2014/main" id="{441EEA66-60F2-7D48-FBAD-69B31CA16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647" y="2619450"/>
            <a:ext cx="5113463" cy="4084674"/>
          </a:xfrm>
          <a:prstGeom prst="rect">
            <a:avLst/>
          </a:prstGeom>
        </p:spPr>
      </p:pic>
      <p:sp>
        <p:nvSpPr>
          <p:cNvPr id="7" name="TextBox 6">
            <a:extLst>
              <a:ext uri="{FF2B5EF4-FFF2-40B4-BE49-F238E27FC236}">
                <a16:creationId xmlns:a16="http://schemas.microsoft.com/office/drawing/2014/main" id="{8B58F9EB-07D1-6BCF-CF19-94DE5D1B6148}"/>
              </a:ext>
            </a:extLst>
          </p:cNvPr>
          <p:cNvSpPr txBox="1"/>
          <p:nvPr/>
        </p:nvSpPr>
        <p:spPr>
          <a:xfrm>
            <a:off x="577068" y="3891745"/>
            <a:ext cx="4883286" cy="2031325"/>
          </a:xfrm>
          <a:prstGeom prst="rect">
            <a:avLst/>
          </a:prstGeom>
          <a:noFill/>
        </p:spPr>
        <p:txBody>
          <a:bodyPr wrap="square" rtlCol="0">
            <a:spAutoFit/>
          </a:bodyPr>
          <a:lstStyle/>
          <a:p>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895129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3F5ED-749A-954D-8DFE-4C33C366F2CC}"/>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E8E8272-AE4F-E128-8AC3-12428AF93D01}"/>
              </a:ext>
            </a:extLst>
          </p:cNvPr>
          <p:cNvSpPr txBox="1"/>
          <p:nvPr/>
        </p:nvSpPr>
        <p:spPr>
          <a:xfrm>
            <a:off x="7970240" y="1867714"/>
            <a:ext cx="3720915"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output we can observe that predicted values are almost near to the actual values. </a:t>
            </a:r>
          </a:p>
        </p:txBody>
      </p:sp>
      <p:pic>
        <p:nvPicPr>
          <p:cNvPr id="8" name="Picture 7">
            <a:extLst>
              <a:ext uri="{FF2B5EF4-FFF2-40B4-BE49-F238E27FC236}">
                <a16:creationId xmlns:a16="http://schemas.microsoft.com/office/drawing/2014/main" id="{E94E0631-5FF6-54F2-2843-7EB2FBE9B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748551"/>
            <a:ext cx="7628281" cy="5326842"/>
          </a:xfrm>
          <a:prstGeom prst="rect">
            <a:avLst/>
          </a:prstGeom>
        </p:spPr>
      </p:pic>
    </p:spTree>
    <p:extLst>
      <p:ext uri="{BB962C8B-B14F-4D97-AF65-F5344CB8AC3E}">
        <p14:creationId xmlns:p14="http://schemas.microsoft.com/office/powerpoint/2010/main" val="325713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0A5665-AA47-0E01-4F5E-A8246959CF6E}"/>
              </a:ext>
            </a:extLst>
          </p:cNvPr>
          <p:cNvSpPr txBox="1"/>
          <p:nvPr/>
        </p:nvSpPr>
        <p:spPr>
          <a:xfrm>
            <a:off x="632298" y="1"/>
            <a:ext cx="10914433" cy="553998"/>
          </a:xfrm>
          <a:prstGeom prst="rect">
            <a:avLst/>
          </a:prstGeom>
          <a:noFill/>
        </p:spPr>
        <p:txBody>
          <a:bodyPr wrap="square" rtlCol="0">
            <a:spAutoFit/>
          </a:bodyPr>
          <a:lstStyle/>
          <a:p>
            <a:pPr algn="ctr"/>
            <a:r>
              <a:rPr lang="en-US" sz="3000" u="sng" dirty="0">
                <a:latin typeface="Bookman Old Style" panose="02050604050505020204" pitchFamily="18" charset="0"/>
              </a:rPr>
              <a:t>Conclusion:</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9007883-D220-C805-45FC-EB6490BE9744}"/>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ML regression algorithms to find out the best performing model on the basis of different metrics like R2 Score and RMSE. We got </a:t>
            </a:r>
            <a:r>
              <a:rPr lang="en-US" dirty="0">
                <a:latin typeface="Century" panose="02040604050505020304" pitchFamily="18" charset="0"/>
              </a:rPr>
              <a:t>Extra Trees </a:t>
            </a:r>
            <a:r>
              <a:rPr lang="en-US" b="0" i="0" dirty="0">
                <a:effectLst/>
                <a:latin typeface="Century" panose="02040604050505020304" pitchFamily="18" charset="0"/>
              </a:rPr>
              <a:t>Regressor as the best model among all the models. On this basis we performed the Hyperparameter tuning to find out the best parameter and improving the scores.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3401307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4913-6AC1-ED53-E3D1-9191DF4C389A}"/>
              </a:ext>
            </a:extLst>
          </p:cNvPr>
          <p:cNvSpPr/>
          <p:nvPr/>
        </p:nvSpPr>
        <p:spPr>
          <a:xfrm>
            <a:off x="688910" y="2705725"/>
            <a:ext cx="10814179"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8800" dirty="0">
                <a:ln w="0"/>
                <a:solidFill>
                  <a:srgbClr val="002060"/>
                </a:solidFill>
                <a:effectLst>
                  <a:reflection blurRad="6350" stA="48000" endPos="35500" dir="5400000" sy="-90000" algn="bl" rotWithShape="0"/>
                </a:effectLst>
                <a:latin typeface="Microsoft YaHei UI" panose="020B0503020204020204" pitchFamily="34" charset="-122"/>
                <a:ea typeface="Microsoft YaHei UI" panose="020B0503020204020204" pitchFamily="34" charset="-122"/>
              </a:rPr>
              <a:t>Thank You</a:t>
            </a:r>
          </a:p>
        </p:txBody>
      </p:sp>
    </p:spTree>
    <p:extLst>
      <p:ext uri="{BB962C8B-B14F-4D97-AF65-F5344CB8AC3E}">
        <p14:creationId xmlns:p14="http://schemas.microsoft.com/office/powerpoint/2010/main" val="152299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EC2EF-4974-2A38-1648-2FA4A2F1851F}"/>
              </a:ext>
            </a:extLst>
          </p:cNvPr>
          <p:cNvSpPr txBox="1"/>
          <p:nvPr/>
        </p:nvSpPr>
        <p:spPr>
          <a:xfrm>
            <a:off x="3233393" y="467630"/>
            <a:ext cx="6080289" cy="707886"/>
          </a:xfrm>
          <a:prstGeom prst="rect">
            <a:avLst/>
          </a:prstGeom>
          <a:noFill/>
        </p:spPr>
        <p:txBody>
          <a:bodyPr wrap="square">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1174316-AD71-2734-4460-5724E57292C1}"/>
              </a:ext>
            </a:extLst>
          </p:cNvPr>
          <p:cNvSpPr txBox="1"/>
          <p:nvPr/>
        </p:nvSpPr>
        <p:spPr>
          <a:xfrm>
            <a:off x="285554" y="1314735"/>
            <a:ext cx="11356549" cy="422853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tabLst>
                <a:tab pos="822960" algn="l"/>
              </a:tabLs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841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14916-4B71-DBA9-DEE1-71EC87653309}"/>
              </a:ext>
            </a:extLst>
          </p:cNvPr>
          <p:cNvSpPr txBox="1"/>
          <p:nvPr/>
        </p:nvSpPr>
        <p:spPr>
          <a:xfrm>
            <a:off x="3561643" y="472971"/>
            <a:ext cx="5068711"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F1B4B5F-58F1-18B3-C7CF-A42553DD5D16}"/>
              </a:ext>
            </a:extLst>
          </p:cNvPr>
          <p:cNvSpPr txBox="1"/>
          <p:nvPr/>
        </p:nvSpPr>
        <p:spPr>
          <a:xfrm>
            <a:off x="187324" y="1284278"/>
            <a:ext cx="11817350" cy="428944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US" sz="1800" dirty="0"/>
          </a:p>
        </p:txBody>
      </p:sp>
    </p:spTree>
    <p:extLst>
      <p:ext uri="{BB962C8B-B14F-4D97-AF65-F5344CB8AC3E}">
        <p14:creationId xmlns:p14="http://schemas.microsoft.com/office/powerpoint/2010/main" val="28725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3B3FF-E639-25EE-D9D6-453B4D93A00F}"/>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5E00659-946D-6751-6465-24D38956BAF0}"/>
              </a:ext>
            </a:extLst>
          </p:cNvPr>
          <p:cNvSpPr txBox="1"/>
          <p:nvPr/>
        </p:nvSpPr>
        <p:spPr>
          <a:xfrm>
            <a:off x="252919" y="1498060"/>
            <a:ext cx="11455172" cy="3635804"/>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p>
          <a:p>
            <a:pPr algn="just">
              <a:lnSpc>
                <a:spcPct val="107000"/>
              </a:lnSpc>
              <a:spcAft>
                <a:spcPts val="800"/>
              </a:spcAft>
            </a:pPr>
            <a:endParaRPr lang="en-US"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5" name="AutoShape 2" descr="How Well Do Airfare Predictors Work? - WSJ">
            <a:extLst>
              <a:ext uri="{FF2B5EF4-FFF2-40B4-BE49-F238E27FC236}">
                <a16:creationId xmlns:a16="http://schemas.microsoft.com/office/drawing/2014/main" id="{9988EB52-5D85-5C28-43DC-34DFC9E8EB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ow Well Do Airfare Predictors Work? - WSJ">
            <a:extLst>
              <a:ext uri="{FF2B5EF4-FFF2-40B4-BE49-F238E27FC236}">
                <a16:creationId xmlns:a16="http://schemas.microsoft.com/office/drawing/2014/main" id="{0B4DFADF-09B3-696A-EDA0-3BA314DE01A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AutoShape 6" descr="How Well Do Airfare Predictors Work? - WSJ">
            <a:extLst>
              <a:ext uri="{FF2B5EF4-FFF2-40B4-BE49-F238E27FC236}">
                <a16:creationId xmlns:a16="http://schemas.microsoft.com/office/drawing/2014/main" id="{B374D86E-94F5-EB57-506E-F283672372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655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3E2BE4-5847-23F5-6E5E-9D30142B93E5}"/>
              </a:ext>
            </a:extLst>
          </p:cNvPr>
          <p:cNvSpPr txBox="1"/>
          <p:nvPr/>
        </p:nvSpPr>
        <p:spPr>
          <a:xfrm>
            <a:off x="2610555" y="453611"/>
            <a:ext cx="6699957" cy="553998"/>
          </a:xfrm>
          <a:prstGeom prst="rect">
            <a:avLst/>
          </a:prstGeom>
          <a:noFill/>
        </p:spPr>
        <p:txBody>
          <a:bodyPr wrap="square" rtlCol="0">
            <a:spAutoFit/>
          </a:bodyPr>
          <a:lstStyle/>
          <a:p>
            <a:r>
              <a:rPr lang="en-US" sz="3000" u="sng" dirty="0">
                <a:latin typeface="Bookman Old Style" panose="02050604050505020204" pitchFamily="18" charset="0"/>
              </a:rPr>
              <a:t>Benefits of Flight Price Prediction </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80F88138-3E6B-BCAB-C32A-3179F1D91200}"/>
              </a:ext>
            </a:extLst>
          </p:cNvPr>
          <p:cNvSpPr txBox="1"/>
          <p:nvPr/>
        </p:nvSpPr>
        <p:spPr>
          <a:xfrm>
            <a:off x="315736" y="1360808"/>
            <a:ext cx="11052175" cy="4247317"/>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 to know and understand the future price of the flight tickets.</a:t>
            </a:r>
          </a:p>
          <a:p>
            <a:pPr algn="just" fontAlgn="t"/>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p>
          <a:p>
            <a:pPr algn="just" fontAlgn="t"/>
            <a:endParaRPr lang="en-US" dirty="0">
              <a:latin typeface="Century" panose="02040604050505020304" pitchFamily="18" charset="0"/>
            </a:endParaRPr>
          </a:p>
          <a:p>
            <a:pPr algn="just" fontAlgn="t"/>
            <a:r>
              <a:rPr lang="en-US" b="0" i="0" dirty="0">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a:p>
            <a:pPr algn="just" fontAlgn="t"/>
            <a:endParaRPr lang="en-US" dirty="0">
              <a:latin typeface="Century" panose="02040604050505020304" pitchFamily="18" charset="0"/>
            </a:endParaRPr>
          </a:p>
        </p:txBody>
      </p:sp>
      <p:sp>
        <p:nvSpPr>
          <p:cNvPr id="4" name="AutoShape 8" descr="Factors influencing airline ticket prices. ">
            <a:extLst>
              <a:ext uri="{FF2B5EF4-FFF2-40B4-BE49-F238E27FC236}">
                <a16:creationId xmlns:a16="http://schemas.microsoft.com/office/drawing/2014/main" id="{5842E39E-3C40-8173-9AE6-FB8F6FB07EF4}"/>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10" descr="Factors influencing airline ticket prices. ">
            <a:extLst>
              <a:ext uri="{FF2B5EF4-FFF2-40B4-BE49-F238E27FC236}">
                <a16:creationId xmlns:a16="http://schemas.microsoft.com/office/drawing/2014/main" id="{41F42D3D-37C4-D2A1-6C15-B30B15D99AAC}"/>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82069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85058-1383-E5F3-4C64-7566646E5875}"/>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3" name="Arrow: Right 2">
            <a:extLst>
              <a:ext uri="{FF2B5EF4-FFF2-40B4-BE49-F238E27FC236}">
                <a16:creationId xmlns:a16="http://schemas.microsoft.com/office/drawing/2014/main" id="{7CE3EA3F-7DBB-A9E6-80EB-806D386C0BCA}"/>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 name="Arrow: Right 3">
            <a:extLst>
              <a:ext uri="{FF2B5EF4-FFF2-40B4-BE49-F238E27FC236}">
                <a16:creationId xmlns:a16="http://schemas.microsoft.com/office/drawing/2014/main" id="{5558D468-A889-C6EB-710D-CE66A332766B}"/>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Down 4">
            <a:extLst>
              <a:ext uri="{FF2B5EF4-FFF2-40B4-BE49-F238E27FC236}">
                <a16:creationId xmlns:a16="http://schemas.microsoft.com/office/drawing/2014/main" id="{C4B79154-DF6D-FD7B-C427-80D28AFD0BDF}"/>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Left 5">
            <a:extLst>
              <a:ext uri="{FF2B5EF4-FFF2-40B4-BE49-F238E27FC236}">
                <a16:creationId xmlns:a16="http://schemas.microsoft.com/office/drawing/2014/main" id="{9928B7CE-2768-8D9F-B502-5922EA2642CA}"/>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a16="http://schemas.microsoft.com/office/drawing/2014/main" id="{949F2335-2F9B-14FB-B26C-D7DBA2E95E7A}"/>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E189ADB3-B393-F7C6-FEAA-D64FC2DBC54F}"/>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82F3D780-D0F8-4896-334C-34AEDDFF0D57}"/>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EA0A944E-F693-EA2E-774D-A651406B1EFF}"/>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Down 10">
            <a:extLst>
              <a:ext uri="{FF2B5EF4-FFF2-40B4-BE49-F238E27FC236}">
                <a16:creationId xmlns:a16="http://schemas.microsoft.com/office/drawing/2014/main" id="{C14C189F-30D5-2514-503C-297414A808C6}"/>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Left 11">
            <a:extLst>
              <a:ext uri="{FF2B5EF4-FFF2-40B4-BE49-F238E27FC236}">
                <a16:creationId xmlns:a16="http://schemas.microsoft.com/office/drawing/2014/main" id="{3507D2B0-A1F5-961B-7113-62C5D78A165B}"/>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2054D5EC-1FB0-DAEA-F620-7AAB4977325C}"/>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Flowchart: Alternate Process 13">
            <a:extLst>
              <a:ext uri="{FF2B5EF4-FFF2-40B4-BE49-F238E27FC236}">
                <a16:creationId xmlns:a16="http://schemas.microsoft.com/office/drawing/2014/main" id="{AE4168F4-0AB9-5AA7-0877-B219E5C93DF8}"/>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5" name="Flowchart: Alternate Process 14">
            <a:extLst>
              <a:ext uri="{FF2B5EF4-FFF2-40B4-BE49-F238E27FC236}">
                <a16:creationId xmlns:a16="http://schemas.microsoft.com/office/drawing/2014/main" id="{98A4A820-BA90-FE79-D784-38AC366ED0BF}"/>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6" name="Flowchart: Alternate Process 15">
            <a:extLst>
              <a:ext uri="{FF2B5EF4-FFF2-40B4-BE49-F238E27FC236}">
                <a16:creationId xmlns:a16="http://schemas.microsoft.com/office/drawing/2014/main" id="{A58025F8-0CC1-B35F-2A6A-2B41A9A19AAF}"/>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Flowchart: Alternate Process 16">
            <a:extLst>
              <a:ext uri="{FF2B5EF4-FFF2-40B4-BE49-F238E27FC236}">
                <a16:creationId xmlns:a16="http://schemas.microsoft.com/office/drawing/2014/main" id="{ED80E333-9244-4293-DBB1-395CEB0DE53C}"/>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a16="http://schemas.microsoft.com/office/drawing/2014/main" id="{E9F6A188-3322-9B2E-F619-080DB9FE51A3}"/>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a16="http://schemas.microsoft.com/office/drawing/2014/main" id="{03AE0933-269E-8207-63D7-B51E5EA8045F}"/>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E589F51D-95EB-A43C-EACC-7EEEA41D244D}"/>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AE0973D2-661E-3742-42E7-B47940AFD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a16="http://schemas.microsoft.com/office/drawing/2014/main" id="{5425C09F-1C9F-0522-7E65-A8C63AA2624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a16="http://schemas.microsoft.com/office/drawing/2014/main" id="{53DA744F-34A7-5B19-629B-AC44C647927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FCB8AA27-A636-5A81-9D63-CA6E8105961E}"/>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a16="http://schemas.microsoft.com/office/drawing/2014/main" id="{378802AB-F005-B7EA-A150-2D8FC0579220}"/>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29014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BE86-7A7A-30D2-06BB-3DBAB5789FA8}"/>
              </a:ext>
            </a:extLst>
          </p:cNvPr>
          <p:cNvSpPr txBox="1"/>
          <p:nvPr/>
        </p:nvSpPr>
        <p:spPr>
          <a:xfrm>
            <a:off x="606490" y="83976"/>
            <a:ext cx="11066106" cy="553998"/>
          </a:xfrm>
          <a:prstGeom prst="rect">
            <a:avLst/>
          </a:prstGeom>
          <a:noFill/>
        </p:spPr>
        <p:txBody>
          <a:bodyPr wrap="square" rtlCol="0">
            <a:spAutoFit/>
          </a:bodyPr>
          <a:lstStyle/>
          <a:p>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D4B19563-26D6-DDDF-7AF1-81E0EAEBE858}"/>
              </a:ext>
            </a:extLst>
          </p:cNvPr>
          <p:cNvSpPr txBox="1"/>
          <p:nvPr/>
        </p:nvSpPr>
        <p:spPr>
          <a:xfrm>
            <a:off x="209550" y="637974"/>
            <a:ext cx="11725275"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time. </a:t>
            </a:r>
            <a:r>
              <a:rPr lang="en-IN" sz="1800" dirty="0">
                <a:effectLst/>
                <a:latin typeface="Century" panose="02040604050505020304" pitchFamily="18" charset="0"/>
                <a:ea typeface="Calibri" panose="020F0502020204030204" pitchFamily="34" charset="0"/>
                <a:cs typeface="Calibri" panose="020F0502020204030204" pitchFamily="34" charset="0"/>
              </a:rPr>
              <a:t>Extracted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Departure_Min</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effectLst/>
                <a:latin typeface="Century" panose="02040604050505020304" pitchFamily="18" charset="0"/>
                <a:ea typeface="Calibri" panose="020F0502020204030204" pitchFamily="34" charset="0"/>
                <a:cs typeface="Calibri" panose="020F0502020204030204" pitchFamily="34" charset="0"/>
              </a:rPr>
              <a:t>Me</a:t>
            </a:r>
            <a:r>
              <a:rPr lang="en-IN" dirty="0" err="1">
                <a:latin typeface="Century" panose="02040604050505020304" pitchFamily="18" charset="0"/>
                <a:ea typeface="Calibri" panose="020F0502020204030204" pitchFamily="34" charset="0"/>
                <a:cs typeface="Calibri" panose="020F0502020204030204" pitchFamily="34" charset="0"/>
              </a:rPr>
              <a:t>al_availability</a:t>
            </a:r>
            <a:r>
              <a:rPr lang="en-IN"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latin typeface="Century" panose="02040604050505020304" pitchFamily="18" charset="0"/>
                <a:ea typeface="Calibri" panose="020F0502020204030204" pitchFamily="34" charset="0"/>
                <a:cs typeface="Calibri" panose="020F0502020204030204" pitchFamily="34" charset="0"/>
              </a:rPr>
              <a:t>Number_of_stops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254468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6A87A-83CF-A4BF-337E-E26C5E58A518}"/>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latin typeface="Bookman Old Style" panose="02050604050505020204" pitchFamily="18" charset="0"/>
              </a:rPr>
              <a:t>Visualization :Univariate Analysis for Numerical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D62E52B0-A178-A152-960B-BEC1D99EC047}"/>
              </a:ext>
            </a:extLst>
          </p:cNvPr>
          <p:cNvSpPr txBox="1"/>
          <p:nvPr/>
        </p:nvSpPr>
        <p:spPr>
          <a:xfrm>
            <a:off x="238125" y="1419225"/>
            <a:ext cx="5191126" cy="4859407"/>
          </a:xfrm>
          <a:prstGeom prst="rect">
            <a:avLst/>
          </a:prstGeom>
          <a:noFill/>
        </p:spPr>
        <p:txBody>
          <a:bodyPr wrap="square">
            <a:spAutoFit/>
          </a:bodyPr>
          <a:lstStyle/>
          <a:p>
            <a:pPr lvl="0" algn="just">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gn="just">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6" name="Picture 5">
            <a:extLst>
              <a:ext uri="{FF2B5EF4-FFF2-40B4-BE49-F238E27FC236}">
                <a16:creationId xmlns:a16="http://schemas.microsoft.com/office/drawing/2014/main" id="{9651BCE5-653C-7483-2B54-545EB24FB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508" y="1104204"/>
            <a:ext cx="6069995" cy="4759268"/>
          </a:xfrm>
          <a:prstGeom prst="rect">
            <a:avLst/>
          </a:prstGeom>
        </p:spPr>
      </p:pic>
    </p:spTree>
    <p:extLst>
      <p:ext uri="{BB962C8B-B14F-4D97-AF65-F5344CB8AC3E}">
        <p14:creationId xmlns:p14="http://schemas.microsoft.com/office/powerpoint/2010/main" val="8737512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274</TotalTime>
  <Words>1986</Words>
  <Application>Microsoft Office PowerPoint</Application>
  <PresentationFormat>Widescreen</PresentationFormat>
  <Paragraphs>146</Paragraphs>
  <Slides>29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Microsoft YaHei UI</vt:lpstr>
      <vt:lpstr>Arial</vt:lpstr>
      <vt:lpstr>Bookman Old Style</vt:lpstr>
      <vt:lpstr>Calibri</vt:lpstr>
      <vt:lpstr>Century</vt:lpstr>
      <vt:lpstr>Helvetica Neue</vt:lpstr>
      <vt:lpstr>Microsoft Sans Serif</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poonam</cp:lastModifiedBy>
  <cp:revision>6</cp:revision>
  <dcterms:created xsi:type="dcterms:W3CDTF">2022-08-01T09:35:53Z</dcterms:created>
  <dcterms:modified xsi:type="dcterms:W3CDTF">2022-09-28T16:48:40Z</dcterms:modified>
</cp:coreProperties>
</file>