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8/31/2022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8/31/2022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HOUSING PROJECT</a:t>
            </a:r>
            <a:endParaRPr lang="en-US" dirty="0"/>
          </a:p>
        </p:txBody>
      </p:sp>
      <p:sp>
        <p:nvSpPr>
          <p:cNvPr id="3" name="Subtitle 2"/>
          <p:cNvSpPr>
            <a:spLocks noGrp="1"/>
          </p:cNvSpPr>
          <p:nvPr>
            <p:ph type="subTitle" idx="1"/>
          </p:nvPr>
        </p:nvSpPr>
        <p:spPr/>
        <p:txBody>
          <a:bodyPr/>
          <a:lstStyle/>
          <a:p>
            <a:r>
              <a:rPr lang="en-US" dirty="0" smtClean="0"/>
              <a:t>BY- POONAM YADAV</a:t>
            </a:r>
            <a:endParaRPr lang="en-US" dirty="0"/>
          </a:p>
        </p:txBody>
      </p:sp>
    </p:spTree>
    <p:extLst>
      <p:ext uri="{BB962C8B-B14F-4D97-AF65-F5344CB8AC3E}">
        <p14:creationId xmlns:p14="http://schemas.microsoft.com/office/powerpoint/2010/main" val="3769425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the data</a:t>
            </a:r>
          </a:p>
        </p:txBody>
      </p:sp>
      <p:sp>
        <p:nvSpPr>
          <p:cNvPr id="3" name="Content Placeholder 2"/>
          <p:cNvSpPr>
            <a:spLocks noGrp="1"/>
          </p:cNvSpPr>
          <p:nvPr>
            <p:ph idx="1"/>
          </p:nvPr>
        </p:nvSpPr>
        <p:spPr/>
        <p:txBody>
          <a:bodyPr/>
          <a:lstStyle/>
          <a:p>
            <a:pPr marL="342900" lvl="0" indent="-342900">
              <a:spcBef>
                <a:spcPts val="0"/>
              </a:spcBef>
              <a:buSzPts val="1600"/>
              <a:buChar char="►"/>
            </a:pPr>
            <a:r>
              <a:rPr lang="en-US" dirty="0"/>
              <a:t>We Scaled the data using </a:t>
            </a:r>
            <a:r>
              <a:rPr lang="en-US" dirty="0" err="1"/>
              <a:t>MinMaxScaler</a:t>
            </a:r>
            <a:r>
              <a:rPr lang="en-US" dirty="0"/>
              <a:t> methodology</a:t>
            </a:r>
          </a:p>
          <a:p>
            <a:pPr marL="0" lvl="0" indent="0">
              <a:buSzPts val="1600"/>
              <a:buNone/>
            </a:pPr>
            <a:endParaRPr lang="en-US" dirty="0"/>
          </a:p>
          <a:p>
            <a:pPr marL="0" lvl="0" indent="0">
              <a:buSzPts val="1600"/>
              <a:buNone/>
            </a:pPr>
            <a:r>
              <a:rPr lang="en-US" dirty="0"/>
              <a:t>Code Logic Snippet</a:t>
            </a:r>
          </a:p>
          <a:p>
            <a:pPr marL="0" lvl="0" indent="0">
              <a:buSzPts val="1600"/>
              <a:buNone/>
            </a:pPr>
            <a:r>
              <a:rPr lang="en-US" dirty="0"/>
              <a:t>scaler = </a:t>
            </a:r>
            <a:r>
              <a:rPr lang="en-US" dirty="0" err="1"/>
              <a:t>preprocessing.MinMaxScaler</a:t>
            </a:r>
            <a:r>
              <a:rPr lang="en-US" dirty="0"/>
              <a:t>()</a:t>
            </a:r>
          </a:p>
          <a:p>
            <a:pPr marL="0" lvl="0" indent="0">
              <a:buSzPts val="1600"/>
              <a:buNone/>
            </a:pPr>
            <a:r>
              <a:rPr lang="en-US" dirty="0" err="1"/>
              <a:t>minmax_df</a:t>
            </a:r>
            <a:r>
              <a:rPr lang="en-US" dirty="0"/>
              <a:t> = </a:t>
            </a:r>
            <a:r>
              <a:rPr lang="en-US" dirty="0" err="1"/>
              <a:t>scaler.fit_transform</a:t>
            </a:r>
            <a:r>
              <a:rPr lang="en-US" dirty="0"/>
              <a:t>(</a:t>
            </a:r>
            <a:r>
              <a:rPr lang="en-US" dirty="0" err="1"/>
              <a:t>fin_df</a:t>
            </a:r>
            <a:r>
              <a:rPr lang="en-US" dirty="0"/>
              <a:t>)</a:t>
            </a:r>
          </a:p>
          <a:p>
            <a:pPr marL="0" lvl="0" indent="0">
              <a:buSzPts val="1600"/>
              <a:buNone/>
            </a:pPr>
            <a:r>
              <a:rPr lang="en-US" dirty="0" err="1"/>
              <a:t>final_df</a:t>
            </a:r>
            <a:r>
              <a:rPr lang="en-US" dirty="0"/>
              <a:t> = </a:t>
            </a:r>
            <a:r>
              <a:rPr lang="en-US" dirty="0" err="1"/>
              <a:t>pd.DataFrame</a:t>
            </a:r>
            <a:r>
              <a:rPr lang="en-US" dirty="0"/>
              <a:t>(</a:t>
            </a:r>
            <a:r>
              <a:rPr lang="en-US" dirty="0" err="1"/>
              <a:t>minmax_df</a:t>
            </a:r>
            <a:r>
              <a:rPr lang="en-US" dirty="0"/>
              <a:t>, columns = </a:t>
            </a:r>
            <a:r>
              <a:rPr lang="en-US" dirty="0" err="1"/>
              <a:t>fin_df.columns</a:t>
            </a:r>
            <a:r>
              <a:rPr lang="en-US" dirty="0"/>
              <a:t>)</a:t>
            </a:r>
            <a:endParaRPr lang="en-US" dirty="0"/>
          </a:p>
        </p:txBody>
      </p:sp>
    </p:spTree>
    <p:extLst>
      <p:ext uri="{BB962C8B-B14F-4D97-AF65-F5344CB8AC3E}">
        <p14:creationId xmlns:p14="http://schemas.microsoft.com/office/powerpoint/2010/main" val="1829722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Removing Skewness</a:t>
            </a:r>
          </a:p>
        </p:txBody>
      </p:sp>
      <p:sp>
        <p:nvSpPr>
          <p:cNvPr id="3" name="Content Placeholder 2"/>
          <p:cNvSpPr>
            <a:spLocks noGrp="1"/>
          </p:cNvSpPr>
          <p:nvPr>
            <p:ph idx="1"/>
          </p:nvPr>
        </p:nvSpPr>
        <p:spPr/>
        <p:txBody>
          <a:bodyPr>
            <a:normAutofit fontScale="92500" lnSpcReduction="20000"/>
          </a:bodyPr>
          <a:lstStyle/>
          <a:p>
            <a:pPr marL="0" lvl="0" indent="0">
              <a:spcBef>
                <a:spcPts val="0"/>
              </a:spcBef>
              <a:buSzPts val="1600"/>
              <a:buNone/>
            </a:pPr>
            <a:r>
              <a:rPr lang="en-US" dirty="0"/>
              <a:t>We tried different methods to remove skewness -&gt; Log method, </a:t>
            </a:r>
            <a:r>
              <a:rPr lang="en-US" dirty="0" err="1"/>
              <a:t>Sqrt</a:t>
            </a:r>
            <a:r>
              <a:rPr lang="en-US" dirty="0"/>
              <a:t> method, Power Method, </a:t>
            </a:r>
          </a:p>
          <a:p>
            <a:pPr marL="0" lvl="0" indent="0">
              <a:buSzPts val="1600"/>
              <a:buNone/>
            </a:pPr>
            <a:endParaRPr lang="en-US" dirty="0"/>
          </a:p>
          <a:p>
            <a:pPr marL="0" lvl="0" indent="0">
              <a:buSzPts val="1600"/>
              <a:buNone/>
            </a:pPr>
            <a:r>
              <a:rPr lang="en-US" dirty="0"/>
              <a:t>Power Method removed the skewness perfectly.</a:t>
            </a:r>
          </a:p>
          <a:p>
            <a:pPr marL="0" lvl="0" indent="0">
              <a:buSzPts val="1600"/>
              <a:buNone/>
            </a:pPr>
            <a:endParaRPr lang="en-US" dirty="0"/>
          </a:p>
          <a:p>
            <a:pPr marL="0" lvl="0" indent="0">
              <a:buSzPts val="1600"/>
              <a:buNone/>
            </a:pPr>
            <a:r>
              <a:rPr lang="en-US" dirty="0"/>
              <a:t>Code Snippet:</a:t>
            </a:r>
          </a:p>
          <a:p>
            <a:pPr marL="0" lvl="0" indent="0">
              <a:buSzPts val="1600"/>
              <a:buNone/>
            </a:pPr>
            <a:endParaRPr lang="en-US" dirty="0"/>
          </a:p>
          <a:p>
            <a:pPr marL="0" lvl="0" indent="0">
              <a:buSzPts val="1600"/>
              <a:buNone/>
            </a:pPr>
            <a:r>
              <a:rPr lang="en-US" dirty="0" err="1"/>
              <a:t>fin_df_new</a:t>
            </a:r>
            <a:r>
              <a:rPr lang="en-US" dirty="0"/>
              <a:t>=</a:t>
            </a:r>
            <a:r>
              <a:rPr lang="en-US" dirty="0" err="1"/>
              <a:t>power_transform</a:t>
            </a:r>
            <a:r>
              <a:rPr lang="en-US" dirty="0"/>
              <a:t>(</a:t>
            </a:r>
            <a:r>
              <a:rPr lang="en-US" dirty="0" err="1"/>
              <a:t>final_df</a:t>
            </a:r>
            <a:r>
              <a:rPr lang="en-US" dirty="0"/>
              <a:t>)</a:t>
            </a:r>
          </a:p>
          <a:p>
            <a:pPr marL="0" lvl="0" indent="0">
              <a:buSzPts val="1600"/>
              <a:buNone/>
            </a:pPr>
            <a:r>
              <a:rPr lang="en-US" dirty="0" err="1"/>
              <a:t>fin_df_new</a:t>
            </a:r>
            <a:r>
              <a:rPr lang="en-US" dirty="0"/>
              <a:t> = </a:t>
            </a:r>
            <a:r>
              <a:rPr lang="en-US" dirty="0" err="1"/>
              <a:t>pd.DataFrame</a:t>
            </a:r>
            <a:r>
              <a:rPr lang="en-US" dirty="0"/>
              <a:t>(</a:t>
            </a:r>
            <a:r>
              <a:rPr lang="en-US" dirty="0" err="1"/>
              <a:t>fin_df_new,columns</a:t>
            </a:r>
            <a:r>
              <a:rPr lang="en-US" dirty="0"/>
              <a:t>=</a:t>
            </a:r>
            <a:r>
              <a:rPr lang="en-US" dirty="0" err="1"/>
              <a:t>final_df.columns</a:t>
            </a:r>
            <a:r>
              <a:rPr lang="en-US" dirty="0"/>
              <a:t>)</a:t>
            </a:r>
          </a:p>
          <a:p>
            <a:endParaRPr lang="en-US" dirty="0"/>
          </a:p>
        </p:txBody>
      </p:sp>
    </p:spTree>
    <p:extLst>
      <p:ext uri="{BB962C8B-B14F-4D97-AF65-F5344CB8AC3E}">
        <p14:creationId xmlns:p14="http://schemas.microsoft.com/office/powerpoint/2010/main" val="677178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 Test Split</a:t>
            </a:r>
          </a:p>
        </p:txBody>
      </p:sp>
      <p:sp>
        <p:nvSpPr>
          <p:cNvPr id="3" name="Content Placeholder 2"/>
          <p:cNvSpPr>
            <a:spLocks noGrp="1"/>
          </p:cNvSpPr>
          <p:nvPr>
            <p:ph idx="1"/>
          </p:nvPr>
        </p:nvSpPr>
        <p:spPr/>
        <p:txBody>
          <a:bodyPr/>
          <a:lstStyle/>
          <a:p>
            <a:pPr marL="342900" lvl="0" indent="-342900">
              <a:spcBef>
                <a:spcPts val="0"/>
              </a:spcBef>
              <a:buSzPts val="1600"/>
              <a:buChar char="►"/>
            </a:pPr>
            <a:r>
              <a:rPr lang="en-US" dirty="0"/>
              <a:t>We split the data into training and testing categories with 7:3 ratio.</a:t>
            </a:r>
          </a:p>
          <a:p>
            <a:pPr marL="342900" lvl="0" indent="-342900">
              <a:buSzPts val="1600"/>
              <a:buChar char="►"/>
            </a:pPr>
            <a:r>
              <a:rPr lang="en-US" dirty="0"/>
              <a:t>We used inbuilt function in the </a:t>
            </a:r>
            <a:r>
              <a:rPr lang="en-US" dirty="0" err="1"/>
              <a:t>model_selection</a:t>
            </a:r>
            <a:r>
              <a:rPr lang="en-US" dirty="0"/>
              <a:t> library of python</a:t>
            </a:r>
          </a:p>
          <a:p>
            <a:pPr marL="342900" lvl="0" indent="-241300">
              <a:buSzPts val="1600"/>
              <a:buNone/>
            </a:pPr>
            <a:endParaRPr lang="en-US" dirty="0"/>
          </a:p>
          <a:p>
            <a:pPr marL="342900" lvl="0" indent="-342900">
              <a:buSzPts val="1600"/>
              <a:buChar char="►"/>
            </a:pPr>
            <a:r>
              <a:rPr lang="en-US" dirty="0"/>
              <a:t>Code snippet:</a:t>
            </a:r>
          </a:p>
          <a:p>
            <a:pPr marL="342900" lvl="0" indent="-241300">
              <a:buSzPts val="1600"/>
              <a:buNone/>
            </a:pPr>
            <a:endParaRPr lang="en-US" dirty="0"/>
          </a:p>
          <a:p>
            <a:pPr marL="342900" lvl="0" indent="-342900">
              <a:buSzPts val="1600"/>
              <a:buChar char="►"/>
            </a:pPr>
            <a:r>
              <a:rPr lang="en-US" dirty="0" err="1"/>
              <a:t>x_train,x_test,y_train,y_test</a:t>
            </a:r>
            <a:r>
              <a:rPr lang="en-US" dirty="0"/>
              <a:t> = </a:t>
            </a:r>
            <a:r>
              <a:rPr lang="en-US" dirty="0" err="1"/>
              <a:t>train_test_split</a:t>
            </a:r>
            <a:r>
              <a:rPr lang="en-US" dirty="0"/>
              <a:t>(</a:t>
            </a:r>
            <a:r>
              <a:rPr lang="en-US" dirty="0" err="1"/>
              <a:t>x,y,test_size</a:t>
            </a:r>
            <a:r>
              <a:rPr lang="en-US" dirty="0"/>
              <a:t>=.30,random_state=5)</a:t>
            </a:r>
            <a:endParaRPr lang="en-US" dirty="0"/>
          </a:p>
        </p:txBody>
      </p:sp>
    </p:spTree>
    <p:extLst>
      <p:ext uri="{BB962C8B-B14F-4D97-AF65-F5344CB8AC3E}">
        <p14:creationId xmlns:p14="http://schemas.microsoft.com/office/powerpoint/2010/main" val="2749220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training</a:t>
            </a:r>
          </a:p>
        </p:txBody>
      </p:sp>
      <p:sp>
        <p:nvSpPr>
          <p:cNvPr id="3" name="Content Placeholder 2"/>
          <p:cNvSpPr>
            <a:spLocks noGrp="1"/>
          </p:cNvSpPr>
          <p:nvPr>
            <p:ph idx="1"/>
          </p:nvPr>
        </p:nvSpPr>
        <p:spPr/>
        <p:txBody>
          <a:bodyPr/>
          <a:lstStyle/>
          <a:p>
            <a:pPr marL="0" lvl="0" indent="0">
              <a:spcBef>
                <a:spcPts val="0"/>
              </a:spcBef>
              <a:buSzPts val="1600"/>
              <a:buNone/>
            </a:pPr>
            <a:r>
              <a:rPr lang="en-US" dirty="0"/>
              <a:t>We used different Models and compared the accuracy of the models: </a:t>
            </a:r>
          </a:p>
          <a:p>
            <a:pPr marL="342900" lvl="0" indent="-342900">
              <a:buSzPts val="1600"/>
              <a:buChar char="►"/>
            </a:pPr>
            <a:r>
              <a:rPr lang="en-US" dirty="0"/>
              <a:t>Linear Regression</a:t>
            </a:r>
          </a:p>
          <a:p>
            <a:pPr marL="342900" lvl="0" indent="-342900">
              <a:buSzPts val="1600"/>
              <a:buChar char="►"/>
            </a:pPr>
            <a:r>
              <a:rPr lang="en-US" dirty="0"/>
              <a:t>Decision Tree</a:t>
            </a:r>
          </a:p>
          <a:p>
            <a:pPr marL="342900" lvl="0" indent="-342900">
              <a:buSzPts val="1600"/>
              <a:buChar char="►"/>
            </a:pPr>
            <a:r>
              <a:rPr lang="en-US" dirty="0"/>
              <a:t>Lasso</a:t>
            </a:r>
          </a:p>
          <a:p>
            <a:pPr marL="342900" lvl="0" indent="-342900">
              <a:buSzPts val="1600"/>
              <a:buChar char="►"/>
            </a:pPr>
            <a:r>
              <a:rPr lang="en-US" dirty="0"/>
              <a:t>Ridge</a:t>
            </a:r>
          </a:p>
          <a:p>
            <a:pPr marL="342900" lvl="0" indent="-342900">
              <a:buSzPts val="1600"/>
              <a:buChar char="►"/>
            </a:pPr>
            <a:r>
              <a:rPr lang="en-US" dirty="0"/>
              <a:t>Random Forest</a:t>
            </a:r>
          </a:p>
          <a:p>
            <a:pPr marL="342900" lvl="0" indent="-332740">
              <a:buSzPts val="1440"/>
              <a:buChar char="►"/>
            </a:pPr>
            <a:r>
              <a:rPr lang="en-US" dirty="0" err="1"/>
              <a:t>ElasticNet</a:t>
            </a:r>
            <a:endParaRPr lang="en-US" dirty="0"/>
          </a:p>
        </p:txBody>
      </p:sp>
    </p:spTree>
    <p:extLst>
      <p:ext uri="{BB962C8B-B14F-4D97-AF65-F5344CB8AC3E}">
        <p14:creationId xmlns:p14="http://schemas.microsoft.com/office/powerpoint/2010/main" val="622002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Training</a:t>
            </a:r>
          </a:p>
        </p:txBody>
      </p:sp>
      <p:sp>
        <p:nvSpPr>
          <p:cNvPr id="3" name="Content Placeholder 2"/>
          <p:cNvSpPr>
            <a:spLocks noGrp="1"/>
          </p:cNvSpPr>
          <p:nvPr>
            <p:ph idx="1"/>
          </p:nvPr>
        </p:nvSpPr>
        <p:spPr/>
        <p:txBody>
          <a:bodyPr/>
          <a:lstStyle/>
          <a:p>
            <a:pPr marL="342900" lvl="0" indent="-342900">
              <a:spcBef>
                <a:spcPts val="0"/>
              </a:spcBef>
              <a:buSzPts val="1600"/>
              <a:buChar char="►"/>
            </a:pPr>
            <a:r>
              <a:rPr lang="en-US" dirty="0"/>
              <a:t>After Cross Validation the best fit model is </a:t>
            </a:r>
            <a:r>
              <a:rPr lang="en-US" dirty="0" err="1"/>
              <a:t>RandomForestClassifier</a:t>
            </a:r>
            <a:r>
              <a:rPr lang="en-US" dirty="0"/>
              <a:t> Model with R2 score of 0.88</a:t>
            </a:r>
            <a:endParaRPr lang="en-US" dirty="0"/>
          </a:p>
        </p:txBody>
      </p:sp>
      <p:pic>
        <p:nvPicPr>
          <p:cNvPr id="4" name="Google Shape;235;p31"/>
          <p:cNvPicPr preferRelativeResize="0"/>
          <p:nvPr/>
        </p:nvPicPr>
        <p:blipFill>
          <a:blip r:embed="rId2">
            <a:alphaModFix/>
          </a:blip>
          <a:stretch>
            <a:fillRect/>
          </a:stretch>
        </p:blipFill>
        <p:spPr>
          <a:xfrm>
            <a:off x="2157650" y="2855343"/>
            <a:ext cx="7181850" cy="2719095"/>
          </a:xfrm>
          <a:prstGeom prst="rect">
            <a:avLst/>
          </a:prstGeom>
          <a:noFill/>
          <a:ln>
            <a:noFill/>
          </a:ln>
        </p:spPr>
      </p:pic>
    </p:spTree>
    <p:extLst>
      <p:ext uri="{BB962C8B-B14F-4D97-AF65-F5344CB8AC3E}">
        <p14:creationId xmlns:p14="http://schemas.microsoft.com/office/powerpoint/2010/main" val="1518099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2417780" y="989773"/>
            <a:ext cx="8637073" cy="1960461"/>
          </a:xfrm>
        </p:spPr>
        <p:txBody>
          <a:bodyPr/>
          <a:lstStyle/>
          <a:p>
            <a:r>
              <a:rPr lang="en-US" dirty="0" smtClean="0"/>
              <a:t>THANK U</a:t>
            </a:r>
            <a:endParaRPr lang="en-US" dirty="0"/>
          </a:p>
        </p:txBody>
      </p:sp>
      <p:sp>
        <p:nvSpPr>
          <p:cNvPr id="9" name="Subtitle 8"/>
          <p:cNvSpPr>
            <a:spLocks noGrp="1"/>
          </p:cNvSpPr>
          <p:nvPr>
            <p:ph type="subTitle" idx="1"/>
          </p:nvPr>
        </p:nvSpPr>
        <p:spPr/>
        <p:txBody>
          <a:bodyPr/>
          <a:lstStyle/>
          <a:p>
            <a:endParaRPr lang="en-US"/>
          </a:p>
        </p:txBody>
      </p:sp>
    </p:spTree>
    <p:extLst>
      <p:ext uri="{BB962C8B-B14F-4D97-AF65-F5344CB8AC3E}">
        <p14:creationId xmlns:p14="http://schemas.microsoft.com/office/powerpoint/2010/main" val="435093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9747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a:t>Introduction</a:t>
            </a:r>
          </a:p>
          <a:p>
            <a:r>
              <a:rPr lang="en-US" dirty="0"/>
              <a:t>Problem Statement</a:t>
            </a:r>
          </a:p>
          <a:p>
            <a:r>
              <a:rPr lang="en-US" dirty="0"/>
              <a:t>Objective</a:t>
            </a:r>
          </a:p>
          <a:p>
            <a:r>
              <a:rPr lang="en-US" dirty="0"/>
              <a:t>Exploratory Data Analysis (EDA)</a:t>
            </a:r>
          </a:p>
          <a:p>
            <a:r>
              <a:rPr lang="en-US" dirty="0"/>
              <a:t>Visualization</a:t>
            </a:r>
          </a:p>
          <a:p>
            <a:r>
              <a:rPr lang="en-US" dirty="0"/>
              <a:t>Inference</a:t>
            </a:r>
          </a:p>
          <a:p>
            <a:r>
              <a:rPr lang="en-US" dirty="0"/>
              <a:t>Future Work</a:t>
            </a:r>
            <a:endParaRPr lang="en-US" dirty="0"/>
          </a:p>
        </p:txBody>
      </p:sp>
    </p:spTree>
    <p:extLst>
      <p:ext uri="{BB962C8B-B14F-4D97-AF65-F5344CB8AC3E}">
        <p14:creationId xmlns:p14="http://schemas.microsoft.com/office/powerpoint/2010/main" val="2743623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Background of the Domain Problem</a:t>
            </a:r>
          </a:p>
        </p:txBody>
      </p:sp>
      <p:sp>
        <p:nvSpPr>
          <p:cNvPr id="3" name="Content Placeholder 2"/>
          <p:cNvSpPr>
            <a:spLocks noGrp="1"/>
          </p:cNvSpPr>
          <p:nvPr>
            <p:ph idx="1"/>
          </p:nvPr>
        </p:nvSpPr>
        <p:spPr/>
        <p:txBody>
          <a:bodyPr/>
          <a:lstStyle/>
          <a:p>
            <a:pPr marL="342900" lvl="0" indent="-342900">
              <a:spcBef>
                <a:spcPts val="0"/>
              </a:spcBef>
              <a:buSzPts val="1600"/>
              <a:buChar char="►"/>
            </a:pPr>
            <a:r>
              <a:rPr lang="en-US" dirty="0"/>
              <a:t>You are required to model the price of houses with the available independent variables. This model will then be </a:t>
            </a:r>
            <a:r>
              <a:rPr lang="en-US" dirty="0" smtClean="0"/>
              <a:t>used by </a:t>
            </a:r>
            <a:r>
              <a:rPr lang="en-US" dirty="0"/>
              <a:t>the management to understand how exactly the prices vary with the variables. They can accordingly manipulate </a:t>
            </a:r>
            <a:r>
              <a:rPr lang="en-US" dirty="0" smtClean="0"/>
              <a:t>the strategy </a:t>
            </a:r>
            <a:r>
              <a:rPr lang="en-US" dirty="0"/>
              <a:t>of the firm and concentrate on areas that will yield high returns. Further, the model will be a good way for </a:t>
            </a:r>
            <a:r>
              <a:rPr lang="en-US" dirty="0" smtClean="0"/>
              <a:t>the management </a:t>
            </a:r>
            <a:r>
              <a:rPr lang="en-US" dirty="0"/>
              <a:t>to understand the pricing dynamics of a new </a:t>
            </a:r>
            <a:r>
              <a:rPr lang="en-US" dirty="0" err="1" smtClean="0"/>
              <a:t>marke</a:t>
            </a:r>
            <a:r>
              <a:rPr lang="en-US" dirty="0" smtClean="0"/>
              <a:t>.</a:t>
            </a:r>
            <a:endParaRPr lang="en-US" dirty="0"/>
          </a:p>
        </p:txBody>
      </p:sp>
    </p:spTree>
    <p:extLst>
      <p:ext uri="{BB962C8B-B14F-4D97-AF65-F5344CB8AC3E}">
        <p14:creationId xmlns:p14="http://schemas.microsoft.com/office/powerpoint/2010/main" val="2372749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Conceptual Background of the Domain Problem</a:t>
            </a:r>
            <a:br>
              <a:rPr lang="en-US" dirty="0"/>
            </a:br>
            <a:endParaRPr lang="en-US" dirty="0"/>
          </a:p>
        </p:txBody>
      </p:sp>
      <p:sp>
        <p:nvSpPr>
          <p:cNvPr id="3" name="Content Placeholder 2"/>
          <p:cNvSpPr>
            <a:spLocks noGrp="1"/>
          </p:cNvSpPr>
          <p:nvPr>
            <p:ph idx="1"/>
          </p:nvPr>
        </p:nvSpPr>
        <p:spPr/>
        <p:txBody>
          <a:bodyPr/>
          <a:lstStyle/>
          <a:p>
            <a:pPr marL="342900" lvl="0" indent="-342900">
              <a:spcBef>
                <a:spcPts val="0"/>
              </a:spcBef>
              <a:buSzPts val="1600"/>
              <a:buChar char="►"/>
            </a:pPr>
            <a:r>
              <a:rPr lang="en-US" dirty="0"/>
              <a:t>The project will require knowledge and practice in building Graphs /plots and </a:t>
            </a:r>
            <a:r>
              <a:rPr lang="en-US" dirty="0" err="1"/>
              <a:t>analysing</a:t>
            </a:r>
            <a:r>
              <a:rPr lang="en-US" dirty="0"/>
              <a:t> them to get the relationship between dataset, Knowledge of Different Learning Models to build and predict the required output. Basic Data science concepts to increase the quality of the dataset and Python Knowledge (Coding Language) which will be used to solve the complete Micro Credit Defaulter project. Understanding of calculating R2 Score, MSE, skewness and basic mathematics/statistical approaches will help to build an accurate model for this project.</a:t>
            </a:r>
            <a:endParaRPr lang="en-US" dirty="0"/>
          </a:p>
        </p:txBody>
      </p:sp>
    </p:spTree>
    <p:extLst>
      <p:ext uri="{BB962C8B-B14F-4D97-AF65-F5344CB8AC3E}">
        <p14:creationId xmlns:p14="http://schemas.microsoft.com/office/powerpoint/2010/main" val="2136379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 performed on the dataset</a:t>
            </a:r>
          </a:p>
        </p:txBody>
      </p:sp>
      <p:sp>
        <p:nvSpPr>
          <p:cNvPr id="3" name="Content Placeholder 2"/>
          <p:cNvSpPr>
            <a:spLocks noGrp="1"/>
          </p:cNvSpPr>
          <p:nvPr>
            <p:ph idx="1"/>
          </p:nvPr>
        </p:nvSpPr>
        <p:spPr/>
        <p:txBody>
          <a:bodyPr>
            <a:normAutofit lnSpcReduction="10000"/>
          </a:bodyPr>
          <a:lstStyle/>
          <a:p>
            <a:pPr marL="0" lvl="0" indent="0">
              <a:spcBef>
                <a:spcPts val="0"/>
              </a:spcBef>
              <a:buSzPts val="1600"/>
              <a:buNone/>
            </a:pPr>
            <a:r>
              <a:rPr lang="en-US" dirty="0"/>
              <a:t>1) Checked the shape of the dataset : </a:t>
            </a:r>
            <a:br>
              <a:rPr lang="en-US" dirty="0"/>
            </a:br>
            <a:r>
              <a:rPr lang="en-US" dirty="0" smtClean="0"/>
              <a:t>We </a:t>
            </a:r>
            <a:r>
              <a:rPr lang="en-US" dirty="0"/>
              <a:t>have 1168 rows and 81 columns in our </a:t>
            </a:r>
            <a:r>
              <a:rPr lang="en-US" dirty="0" smtClean="0"/>
              <a:t>dataset.  </a:t>
            </a:r>
            <a:endParaRPr lang="en-US" dirty="0"/>
          </a:p>
          <a:p>
            <a:pPr marL="0" lvl="0" indent="0">
              <a:buSzPts val="1600"/>
              <a:buNone/>
            </a:pPr>
            <a:r>
              <a:rPr lang="en-US" dirty="0"/>
              <a:t>2) Checked the datatypes of the columns:</a:t>
            </a:r>
          </a:p>
          <a:p>
            <a:pPr marL="0" lvl="0" indent="0">
              <a:buSzPts val="1600"/>
              <a:buNone/>
            </a:pPr>
            <a:r>
              <a:rPr lang="en-US" dirty="0"/>
              <a:t>We have </a:t>
            </a:r>
            <a:r>
              <a:rPr lang="en-US" dirty="0" err="1"/>
              <a:t>int</a:t>
            </a:r>
            <a:r>
              <a:rPr lang="en-US" dirty="0"/>
              <a:t>, float and object type variable in </a:t>
            </a:r>
            <a:r>
              <a:rPr lang="en-US" dirty="0" smtClean="0"/>
              <a:t>dataset.</a:t>
            </a:r>
            <a:endParaRPr lang="en-US" dirty="0"/>
          </a:p>
          <a:p>
            <a:pPr marL="0" lvl="0" indent="0">
              <a:buSzPts val="1600"/>
              <a:buNone/>
            </a:pPr>
            <a:r>
              <a:rPr lang="en-US" dirty="0"/>
              <a:t>3) There are large amount of  null values in the </a:t>
            </a:r>
            <a:r>
              <a:rPr lang="en-US" dirty="0" smtClean="0"/>
              <a:t>dataset.</a:t>
            </a:r>
            <a:endParaRPr lang="en-US" dirty="0"/>
          </a:p>
          <a:p>
            <a:pPr marL="0" lvl="0" indent="0">
              <a:buSzPts val="1600"/>
              <a:buNone/>
            </a:pPr>
            <a:r>
              <a:rPr lang="en-US" dirty="0"/>
              <a:t>5) Outliers are present in most of the columns, We will be required to remove outliers before building the </a:t>
            </a:r>
            <a:r>
              <a:rPr lang="en-US" dirty="0" smtClean="0"/>
              <a:t>model.</a:t>
            </a:r>
            <a:endParaRPr lang="en-US" dirty="0"/>
          </a:p>
          <a:p>
            <a:pPr marL="0" lvl="0" indent="0">
              <a:buClr>
                <a:schemeClr val="dk1"/>
              </a:buClr>
              <a:buSzPts val="1600"/>
              <a:buNone/>
            </a:pPr>
            <a:r>
              <a:rPr lang="en-US" dirty="0"/>
              <a:t>Outliers are checked using </a:t>
            </a:r>
            <a:r>
              <a:rPr lang="en-US" dirty="0" err="1"/>
              <a:t>BoxPlot</a:t>
            </a:r>
            <a:r>
              <a:rPr lang="en-US" dirty="0"/>
              <a:t> method available in python </a:t>
            </a:r>
            <a:r>
              <a:rPr lang="en-US" dirty="0" smtClean="0"/>
              <a:t>library.</a:t>
            </a:r>
            <a:endParaRPr lang="en-US" dirty="0"/>
          </a:p>
        </p:txBody>
      </p:sp>
    </p:spTree>
    <p:extLst>
      <p:ext uri="{BB962C8B-B14F-4D97-AF65-F5344CB8AC3E}">
        <p14:creationId xmlns:p14="http://schemas.microsoft.com/office/powerpoint/2010/main" val="1423122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 performed on the dataset</a:t>
            </a:r>
          </a:p>
        </p:txBody>
      </p:sp>
      <p:sp>
        <p:nvSpPr>
          <p:cNvPr id="3" name="Content Placeholder 2"/>
          <p:cNvSpPr>
            <a:spLocks noGrp="1"/>
          </p:cNvSpPr>
          <p:nvPr>
            <p:ph idx="1"/>
          </p:nvPr>
        </p:nvSpPr>
        <p:spPr/>
        <p:txBody>
          <a:bodyPr/>
          <a:lstStyle/>
          <a:p>
            <a:pPr marL="342900" lvl="0" indent="-342900">
              <a:spcBef>
                <a:spcPts val="0"/>
              </a:spcBef>
              <a:buSzPts val="1600"/>
              <a:buChar char="►"/>
            </a:pPr>
            <a:r>
              <a:rPr lang="en-US" dirty="0"/>
              <a:t>Outliers Example from our dataset – </a:t>
            </a:r>
          </a:p>
          <a:p>
            <a:pPr marL="342900" lvl="0" indent="-241300">
              <a:buSzPts val="1600"/>
              <a:buNone/>
            </a:pPr>
            <a:endParaRPr lang="en-US" dirty="0"/>
          </a:p>
        </p:txBody>
      </p:sp>
      <p:pic>
        <p:nvPicPr>
          <p:cNvPr id="4" name="Google Shape;178;p23"/>
          <p:cNvPicPr preferRelativeResize="0"/>
          <p:nvPr/>
        </p:nvPicPr>
        <p:blipFill>
          <a:blip r:embed="rId2">
            <a:alphaModFix/>
          </a:blip>
          <a:stretch>
            <a:fillRect/>
          </a:stretch>
        </p:blipFill>
        <p:spPr>
          <a:xfrm>
            <a:off x="2130725" y="2604421"/>
            <a:ext cx="7435969" cy="2945125"/>
          </a:xfrm>
          <a:prstGeom prst="rect">
            <a:avLst/>
          </a:prstGeom>
          <a:noFill/>
          <a:ln>
            <a:noFill/>
          </a:ln>
        </p:spPr>
      </p:pic>
    </p:spTree>
    <p:extLst>
      <p:ext uri="{BB962C8B-B14F-4D97-AF65-F5344CB8AC3E}">
        <p14:creationId xmlns:p14="http://schemas.microsoft.com/office/powerpoint/2010/main" val="480849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 performed on the dataset</a:t>
            </a:r>
          </a:p>
        </p:txBody>
      </p:sp>
      <p:sp>
        <p:nvSpPr>
          <p:cNvPr id="3" name="Content Placeholder 2"/>
          <p:cNvSpPr>
            <a:spLocks noGrp="1"/>
          </p:cNvSpPr>
          <p:nvPr>
            <p:ph idx="1"/>
          </p:nvPr>
        </p:nvSpPr>
        <p:spPr/>
        <p:txBody>
          <a:bodyPr>
            <a:normAutofit fontScale="70000" lnSpcReduction="20000"/>
          </a:bodyPr>
          <a:lstStyle/>
          <a:p>
            <a:pPr marL="0" lvl="0" indent="0">
              <a:spcBef>
                <a:spcPts val="0"/>
              </a:spcBef>
              <a:buSzPct val="80000"/>
              <a:buNone/>
            </a:pPr>
            <a:r>
              <a:rPr lang="en-US" dirty="0"/>
              <a:t>Normal distribution of data: </a:t>
            </a:r>
          </a:p>
          <a:p>
            <a:pPr marL="0" lvl="0" indent="0">
              <a:lnSpc>
                <a:spcPct val="100000"/>
              </a:lnSpc>
              <a:buSzPct val="80000"/>
              <a:buNone/>
            </a:pPr>
            <a:r>
              <a:rPr lang="en-US" dirty="0" err="1"/>
              <a:t>MSSubClass</a:t>
            </a:r>
            <a:r>
              <a:rPr lang="en-US" dirty="0"/>
              <a:t> -&gt; not normally distributed</a:t>
            </a:r>
          </a:p>
          <a:p>
            <a:pPr marL="0" lvl="0" indent="0">
              <a:lnSpc>
                <a:spcPct val="100000"/>
              </a:lnSpc>
              <a:buSzPct val="80000"/>
              <a:buNone/>
            </a:pPr>
            <a:r>
              <a:rPr lang="en-US" dirty="0" err="1"/>
              <a:t>OverallQual</a:t>
            </a:r>
            <a:r>
              <a:rPr lang="en-US" dirty="0"/>
              <a:t>-&gt; Not normally distributed</a:t>
            </a:r>
          </a:p>
          <a:p>
            <a:pPr marL="0" lvl="0" indent="0">
              <a:lnSpc>
                <a:spcPct val="100000"/>
              </a:lnSpc>
              <a:buSzPct val="80000"/>
              <a:buNone/>
            </a:pPr>
            <a:r>
              <a:rPr lang="en-US" dirty="0"/>
              <a:t>Overall </a:t>
            </a:r>
            <a:r>
              <a:rPr lang="en-US" dirty="0" err="1"/>
              <a:t>cond</a:t>
            </a:r>
            <a:r>
              <a:rPr lang="en-US" dirty="0"/>
              <a:t>-&gt; Not normally distributed</a:t>
            </a:r>
          </a:p>
          <a:p>
            <a:pPr marL="0" lvl="0" indent="0">
              <a:lnSpc>
                <a:spcPct val="100000"/>
              </a:lnSpc>
              <a:buSzPct val="80000"/>
              <a:buNone/>
            </a:pPr>
            <a:r>
              <a:rPr lang="en-US" dirty="0"/>
              <a:t>Year Built -&gt; Not  normally distributed</a:t>
            </a:r>
          </a:p>
          <a:p>
            <a:pPr marL="0" lvl="0" indent="0">
              <a:lnSpc>
                <a:spcPct val="100000"/>
              </a:lnSpc>
              <a:buSzPct val="80000"/>
              <a:buNone/>
            </a:pPr>
            <a:r>
              <a:rPr lang="en-US" dirty="0"/>
              <a:t>Year </a:t>
            </a:r>
            <a:r>
              <a:rPr lang="en-US" dirty="0" err="1"/>
              <a:t>remod</a:t>
            </a:r>
            <a:r>
              <a:rPr lang="en-US" dirty="0"/>
              <a:t> add-&gt;not normally distributed</a:t>
            </a:r>
          </a:p>
          <a:p>
            <a:pPr marL="0" lvl="0" indent="0">
              <a:lnSpc>
                <a:spcPct val="100000"/>
              </a:lnSpc>
              <a:buSzPct val="80000"/>
              <a:buNone/>
            </a:pPr>
            <a:r>
              <a:rPr lang="en-US" dirty="0"/>
              <a:t>BsmtFinSF1 -&gt;not normally distributed</a:t>
            </a:r>
          </a:p>
          <a:p>
            <a:pPr marL="0" lvl="0" indent="0">
              <a:lnSpc>
                <a:spcPct val="100000"/>
              </a:lnSpc>
              <a:buSzPct val="80000"/>
              <a:buNone/>
            </a:pPr>
            <a:r>
              <a:rPr lang="en-US" dirty="0" err="1"/>
              <a:t>GaragerBlt</a:t>
            </a:r>
            <a:r>
              <a:rPr lang="en-US" dirty="0"/>
              <a:t> -&gt;not normally distributed</a:t>
            </a:r>
          </a:p>
          <a:p>
            <a:pPr marL="0" lvl="0" indent="0">
              <a:lnSpc>
                <a:spcPct val="100000"/>
              </a:lnSpc>
              <a:buSzPct val="80000"/>
              <a:buNone/>
            </a:pPr>
            <a:r>
              <a:rPr lang="en-US" dirty="0"/>
              <a:t>Garage Area -&gt; not normally distributed</a:t>
            </a:r>
          </a:p>
          <a:p>
            <a:pPr marL="0" lvl="0" indent="0">
              <a:buSzPct val="80000"/>
              <a:buNone/>
            </a:pPr>
            <a:r>
              <a:rPr lang="en-US" dirty="0"/>
              <a:t>The data will be required to be normalized before building any model to increase the accuracy of the model</a:t>
            </a:r>
          </a:p>
          <a:p>
            <a:pPr marL="0" lvl="0" indent="0">
              <a:buSzPct val="80000"/>
              <a:buNone/>
            </a:pPr>
            <a:r>
              <a:rPr lang="en-US" dirty="0"/>
              <a:t>Normalization of the model is checked by plotting distance plot via libraries available in python</a:t>
            </a:r>
            <a:endParaRPr lang="en-US" dirty="0"/>
          </a:p>
        </p:txBody>
      </p:sp>
    </p:spTree>
    <p:extLst>
      <p:ext uri="{BB962C8B-B14F-4D97-AF65-F5344CB8AC3E}">
        <p14:creationId xmlns:p14="http://schemas.microsoft.com/office/powerpoint/2010/main" val="2765545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 performed on the dataset</a:t>
            </a:r>
          </a:p>
        </p:txBody>
      </p:sp>
      <p:sp>
        <p:nvSpPr>
          <p:cNvPr id="3" name="Content Placeholder 2"/>
          <p:cNvSpPr>
            <a:spLocks noGrp="1"/>
          </p:cNvSpPr>
          <p:nvPr>
            <p:ph idx="1"/>
          </p:nvPr>
        </p:nvSpPr>
        <p:spPr/>
        <p:txBody>
          <a:bodyPr/>
          <a:lstStyle/>
          <a:p>
            <a:r>
              <a:rPr lang="en-US" dirty="0"/>
              <a:t>Exploratory Data Analysis performed on the dataset</a:t>
            </a:r>
          </a:p>
        </p:txBody>
      </p:sp>
      <p:pic>
        <p:nvPicPr>
          <p:cNvPr id="4" name="Google Shape;193;p25"/>
          <p:cNvPicPr preferRelativeResize="0"/>
          <p:nvPr/>
        </p:nvPicPr>
        <p:blipFill>
          <a:blip r:embed="rId2">
            <a:alphaModFix/>
          </a:blip>
          <a:stretch>
            <a:fillRect/>
          </a:stretch>
        </p:blipFill>
        <p:spPr>
          <a:xfrm>
            <a:off x="2014892" y="2563049"/>
            <a:ext cx="8305525" cy="3065274"/>
          </a:xfrm>
          <a:prstGeom prst="rect">
            <a:avLst/>
          </a:prstGeom>
          <a:noFill/>
          <a:ln>
            <a:noFill/>
          </a:ln>
        </p:spPr>
      </p:pic>
    </p:spTree>
    <p:extLst>
      <p:ext uri="{BB962C8B-B14F-4D97-AF65-F5344CB8AC3E}">
        <p14:creationId xmlns:p14="http://schemas.microsoft.com/office/powerpoint/2010/main" val="833975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 performed on the dataset</a:t>
            </a:r>
          </a:p>
        </p:txBody>
      </p:sp>
      <p:sp>
        <p:nvSpPr>
          <p:cNvPr id="3" name="Content Placeholder 2"/>
          <p:cNvSpPr>
            <a:spLocks noGrp="1"/>
          </p:cNvSpPr>
          <p:nvPr>
            <p:ph idx="1"/>
          </p:nvPr>
        </p:nvSpPr>
        <p:spPr/>
        <p:txBody>
          <a:bodyPr>
            <a:normAutofit fontScale="70000" lnSpcReduction="20000"/>
          </a:bodyPr>
          <a:lstStyle/>
          <a:p>
            <a:pPr marL="0" lvl="0" indent="0">
              <a:spcBef>
                <a:spcPts val="0"/>
              </a:spcBef>
              <a:buSzPct val="80000"/>
              <a:buNone/>
            </a:pPr>
            <a:r>
              <a:rPr lang="en-US" dirty="0"/>
              <a:t>Dataset was highly skewed, Before training the model skewness is required to be removed.</a:t>
            </a:r>
          </a:p>
          <a:p>
            <a:pPr marL="0" lvl="0" indent="0">
              <a:buSzPct val="80000"/>
              <a:buNone/>
            </a:pPr>
            <a:endParaRPr lang="en-US" dirty="0"/>
          </a:p>
          <a:p>
            <a:pPr marL="0" lvl="0" indent="0">
              <a:buSzPct val="80000"/>
              <a:buNone/>
            </a:pPr>
            <a:r>
              <a:rPr lang="en-US" dirty="0"/>
              <a:t>8) Removing Outliers: We replaced the outliers using IQR method. To increase the dataset quality. We confirmed the removal of outliers by plotting </a:t>
            </a:r>
            <a:r>
              <a:rPr lang="en-US" dirty="0" err="1"/>
              <a:t>BoxPlot</a:t>
            </a:r>
            <a:r>
              <a:rPr lang="en-US" dirty="0"/>
              <a:t> for the dataset</a:t>
            </a:r>
          </a:p>
          <a:p>
            <a:pPr marL="0" lvl="0" indent="0">
              <a:buSzPct val="80000"/>
              <a:buNone/>
            </a:pPr>
            <a:r>
              <a:rPr lang="en-US" dirty="0"/>
              <a:t>Code Logic Snippet:</a:t>
            </a:r>
          </a:p>
          <a:p>
            <a:pPr marL="0" lvl="0" indent="0">
              <a:buSzPct val="80000"/>
              <a:buNone/>
            </a:pPr>
            <a:r>
              <a:rPr lang="en-US" dirty="0"/>
              <a:t>IQR = </a:t>
            </a:r>
            <a:r>
              <a:rPr lang="en-US" dirty="0" err="1"/>
              <a:t>df</a:t>
            </a:r>
            <a:r>
              <a:rPr lang="en-US" dirty="0"/>
              <a:t>[col].quantile(0.75)-</a:t>
            </a:r>
            <a:r>
              <a:rPr lang="en-US" dirty="0" err="1"/>
              <a:t>df</a:t>
            </a:r>
            <a:r>
              <a:rPr lang="en-US" dirty="0"/>
              <a:t>[col].quantile(0.25)</a:t>
            </a:r>
          </a:p>
          <a:p>
            <a:pPr marL="0" lvl="0" indent="0">
              <a:buSzPct val="80000"/>
              <a:buNone/>
            </a:pPr>
            <a:r>
              <a:rPr lang="en-US" dirty="0" err="1"/>
              <a:t>Barmax</a:t>
            </a:r>
            <a:r>
              <a:rPr lang="en-US" dirty="0"/>
              <a:t> =  </a:t>
            </a:r>
            <a:r>
              <a:rPr lang="en-US" dirty="0" err="1"/>
              <a:t>df</a:t>
            </a:r>
            <a:r>
              <a:rPr lang="en-US" dirty="0"/>
              <a:t>[col].quantile(0.75) + 1.5*IQR</a:t>
            </a:r>
          </a:p>
          <a:p>
            <a:pPr marL="0" lvl="0" indent="0">
              <a:buSzPct val="80000"/>
              <a:buNone/>
            </a:pPr>
            <a:r>
              <a:rPr lang="en-US" dirty="0" err="1"/>
              <a:t>Barmin</a:t>
            </a:r>
            <a:r>
              <a:rPr lang="en-US" dirty="0"/>
              <a:t> =  </a:t>
            </a:r>
            <a:r>
              <a:rPr lang="en-US" dirty="0" err="1"/>
              <a:t>df</a:t>
            </a:r>
            <a:r>
              <a:rPr lang="en-US" dirty="0"/>
              <a:t>[col].quantile(0.25) - 1.5*IQR</a:t>
            </a:r>
          </a:p>
          <a:p>
            <a:pPr marL="0" lvl="0" indent="0">
              <a:buSzPct val="80000"/>
              <a:buNone/>
            </a:pPr>
            <a:r>
              <a:rPr lang="en-US" dirty="0" err="1"/>
              <a:t>df.loc</a:t>
            </a:r>
            <a:r>
              <a:rPr lang="en-US" dirty="0"/>
              <a:t>[</a:t>
            </a:r>
            <a:r>
              <a:rPr lang="en-US" dirty="0" err="1"/>
              <a:t>df</a:t>
            </a:r>
            <a:r>
              <a:rPr lang="en-US" dirty="0"/>
              <a:t>[col]&gt;</a:t>
            </a:r>
            <a:r>
              <a:rPr lang="en-US" dirty="0" err="1"/>
              <a:t>Barmax,col</a:t>
            </a:r>
            <a:r>
              <a:rPr lang="en-US" dirty="0"/>
              <a:t>] = </a:t>
            </a:r>
            <a:r>
              <a:rPr lang="en-US" dirty="0" err="1"/>
              <a:t>Barmax</a:t>
            </a:r>
            <a:endParaRPr lang="en-US" dirty="0"/>
          </a:p>
          <a:p>
            <a:pPr marL="0" lvl="0" indent="0">
              <a:buSzPct val="80000"/>
              <a:buNone/>
            </a:pPr>
            <a:r>
              <a:rPr lang="en-US" dirty="0" err="1"/>
              <a:t>df.loc</a:t>
            </a:r>
            <a:r>
              <a:rPr lang="en-US" dirty="0"/>
              <a:t>[</a:t>
            </a:r>
            <a:r>
              <a:rPr lang="en-US" dirty="0" err="1"/>
              <a:t>df</a:t>
            </a:r>
            <a:r>
              <a:rPr lang="en-US" dirty="0"/>
              <a:t>[col]&lt;</a:t>
            </a:r>
            <a:r>
              <a:rPr lang="en-US" dirty="0" err="1"/>
              <a:t>Barmin,col</a:t>
            </a:r>
            <a:r>
              <a:rPr lang="en-US" dirty="0"/>
              <a:t>] = </a:t>
            </a:r>
            <a:r>
              <a:rPr lang="en-US" dirty="0" err="1"/>
              <a:t>Barmin</a:t>
            </a:r>
            <a:endParaRPr lang="en-US" dirty="0"/>
          </a:p>
        </p:txBody>
      </p:sp>
    </p:spTree>
    <p:extLst>
      <p:ext uri="{BB962C8B-B14F-4D97-AF65-F5344CB8AC3E}">
        <p14:creationId xmlns:p14="http://schemas.microsoft.com/office/powerpoint/2010/main" val="226074137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27</TotalTime>
  <Words>569</Words>
  <Application>Microsoft Office PowerPoint</Application>
  <PresentationFormat>Widescreen</PresentationFormat>
  <Paragraphs>81</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Gill Sans MT</vt:lpstr>
      <vt:lpstr>Gallery</vt:lpstr>
      <vt:lpstr>HOUSING PROJECT</vt:lpstr>
      <vt:lpstr>AGENDA</vt:lpstr>
      <vt:lpstr>Conceptual Background of the Domain Problem</vt:lpstr>
      <vt:lpstr>Conceptual Background of the Domain Problem </vt:lpstr>
      <vt:lpstr>Exploratory Data Analysis performed on the dataset</vt:lpstr>
      <vt:lpstr>Exploratory Data Analysis performed on the dataset</vt:lpstr>
      <vt:lpstr>Exploratory Data Analysis performed on the dataset</vt:lpstr>
      <vt:lpstr>Exploratory Data Analysis performed on the dataset</vt:lpstr>
      <vt:lpstr>Exploratory Data Analysis performed on the dataset</vt:lpstr>
      <vt:lpstr>Scaling the data</vt:lpstr>
      <vt:lpstr>Removing Skewness</vt:lpstr>
      <vt:lpstr>Train Test Split</vt:lpstr>
      <vt:lpstr>Model training</vt:lpstr>
      <vt:lpstr>Model Training</vt:lpstr>
      <vt:lpstr>THANK 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PROJECT</dc:title>
  <dc:creator>poonam</dc:creator>
  <cp:lastModifiedBy>poonam</cp:lastModifiedBy>
  <cp:revision>3</cp:revision>
  <dcterms:created xsi:type="dcterms:W3CDTF">2022-08-31T03:20:01Z</dcterms:created>
  <dcterms:modified xsi:type="dcterms:W3CDTF">2022-08-31T03:47:47Z</dcterms:modified>
</cp:coreProperties>
</file>