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Salary</c:v>
          </c:tx>
          <c:spPr>
            <a:solidFill>
              <a:schemeClr val="accent1"/>
            </a:solidFill>
            <a:ln>
              <a:noFill/>
            </a:ln>
            <a:effectLst/>
          </c:spPr>
          <c:invertIfNegative val="0"/>
          <c:cat>
            <c:strLit>
              <c:ptCount val="35"/>
              <c:pt idx="0">
                <c:v>27 1 18 Male</c:v>
              </c:pt>
              <c:pt idx="1">
                <c:v>24 1 21 Female</c:v>
              </c:pt>
              <c:pt idx="2">
                <c:v>5 1 17 Male</c:v>
              </c:pt>
              <c:pt idx="3">
                <c:v>2 1 21 Male</c:v>
              </c:pt>
              <c:pt idx="4">
                <c:v>30 2 21 Female</c:v>
              </c:pt>
              <c:pt idx="5">
                <c:v>15 2 23 Male</c:v>
              </c:pt>
              <c:pt idx="6">
                <c:v>8 2 21 Female</c:v>
              </c:pt>
              <c:pt idx="7">
                <c:v>19 2 21 Male</c:v>
              </c:pt>
              <c:pt idx="8">
                <c:v>4 2 22 Male</c:v>
              </c:pt>
              <c:pt idx="9">
                <c:v>26 3 22 Female</c:v>
              </c:pt>
              <c:pt idx="10">
                <c:v>3 3 23 Female</c:v>
              </c:pt>
              <c:pt idx="11">
                <c:v>25 4 23 Female</c:v>
              </c:pt>
              <c:pt idx="12">
                <c:v>22 4 26 Male</c:v>
              </c:pt>
              <c:pt idx="13">
                <c:v>16 4 27 Female</c:v>
              </c:pt>
              <c:pt idx="14">
                <c:v>11 4 26 Female</c:v>
              </c:pt>
              <c:pt idx="15">
                <c:v>1 5 28 Female</c:v>
              </c:pt>
              <c:pt idx="16">
                <c:v>23 5 29 Male</c:v>
              </c:pt>
              <c:pt idx="17">
                <c:v>12 6 29 Male</c:v>
              </c:pt>
              <c:pt idx="18">
                <c:v>9 10 36 Female</c:v>
              </c:pt>
              <c:pt idx="19">
                <c:v>31 10 34 Male</c:v>
              </c:pt>
              <c:pt idx="20">
                <c:v>20 10 36 Male</c:v>
              </c:pt>
              <c:pt idx="21">
                <c:v>17 10 34 Female</c:v>
              </c:pt>
              <c:pt idx="22">
                <c:v>14 11 40 Male</c:v>
              </c:pt>
              <c:pt idx="23">
                <c:v>13 14 39 Male</c:v>
              </c:pt>
              <c:pt idx="24">
                <c:v>10 15 54 Female</c:v>
              </c:pt>
              <c:pt idx="25">
                <c:v>32 15 54 Male</c:v>
              </c:pt>
              <c:pt idx="26">
                <c:v>21 15 54 Male</c:v>
              </c:pt>
              <c:pt idx="27">
                <c:v>18 15 54 Female</c:v>
              </c:pt>
              <c:pt idx="28">
                <c:v>35 16 49 Male</c:v>
              </c:pt>
              <c:pt idx="29">
                <c:v>7 19 54 Female</c:v>
              </c:pt>
              <c:pt idx="30">
                <c:v>29 19 54 Female</c:v>
              </c:pt>
              <c:pt idx="31">
                <c:v>34 19 53 Female</c:v>
              </c:pt>
              <c:pt idx="32">
                <c:v>33 20 55 Female</c:v>
              </c:pt>
              <c:pt idx="33">
                <c:v>6 25 62 Male</c:v>
              </c:pt>
              <c:pt idx="34">
                <c:v>28 27 62 Female</c:v>
              </c:pt>
            </c:strLit>
          </c:cat>
          <c:val>
            <c:numLit>
              <c:formatCode>General</c:formatCode>
              <c:ptCount val="35"/>
              <c:pt idx="0">
                <c:v>3000</c:v>
              </c:pt>
              <c:pt idx="1">
                <c:v>6000</c:v>
              </c:pt>
              <c:pt idx="2">
                <c:v>10000</c:v>
              </c:pt>
              <c:pt idx="3">
                <c:v>50000</c:v>
              </c:pt>
              <c:pt idx="4">
                <c:v>6100</c:v>
              </c:pt>
              <c:pt idx="5">
                <c:v>7500</c:v>
              </c:pt>
              <c:pt idx="6">
                <c:v>9000</c:v>
              </c:pt>
              <c:pt idx="7">
                <c:v>15000</c:v>
              </c:pt>
              <c:pt idx="8">
                <c:v>25000</c:v>
              </c:pt>
              <c:pt idx="9">
                <c:v>20000</c:v>
              </c:pt>
              <c:pt idx="10">
                <c:v>170000</c:v>
              </c:pt>
              <c:pt idx="11">
                <c:v>8900</c:v>
              </c:pt>
              <c:pt idx="12">
                <c:v>25000</c:v>
              </c:pt>
              <c:pt idx="13">
                <c:v>87000</c:v>
              </c:pt>
              <c:pt idx="14">
                <c:v>250000</c:v>
              </c:pt>
              <c:pt idx="15">
                <c:v>250000</c:v>
              </c:pt>
              <c:pt idx="16">
                <c:v>6845000</c:v>
              </c:pt>
              <c:pt idx="17">
                <c:v>1400000</c:v>
              </c:pt>
              <c:pt idx="18">
                <c:v>61500</c:v>
              </c:pt>
              <c:pt idx="19">
                <c:v>80000</c:v>
              </c:pt>
              <c:pt idx="20">
                <c:v>330000</c:v>
              </c:pt>
              <c:pt idx="21">
                <c:v>930000</c:v>
              </c:pt>
              <c:pt idx="22">
                <c:v>220100</c:v>
              </c:pt>
              <c:pt idx="23">
                <c:v>6000050</c:v>
              </c:pt>
              <c:pt idx="24">
                <c:v>650000</c:v>
              </c:pt>
              <c:pt idx="25">
                <c:v>900000</c:v>
              </c:pt>
              <c:pt idx="26">
                <c:v>6570000</c:v>
              </c:pt>
              <c:pt idx="27">
                <c:v>7900000</c:v>
              </c:pt>
              <c:pt idx="28">
                <c:v>7600000</c:v>
              </c:pt>
              <c:pt idx="29">
                <c:v>800000</c:v>
              </c:pt>
              <c:pt idx="30">
                <c:v>5000000</c:v>
              </c:pt>
              <c:pt idx="31">
                <c:v>9300000</c:v>
              </c:pt>
              <c:pt idx="32">
                <c:v>1540000</c:v>
              </c:pt>
              <c:pt idx="33">
                <c:v>5001000</c:v>
              </c:pt>
              <c:pt idx="34">
                <c:v>10000000</c:v>
              </c:pt>
            </c:numLit>
          </c:val>
          <c:extLst>
            <c:ext xmlns:c16="http://schemas.microsoft.com/office/drawing/2014/chart" uri="{C3380CC4-5D6E-409C-BE32-E72D297353CC}">
              <c16:uniqueId val="{00000000-716B-4A45-872B-D9BA9F40CBB8}"/>
            </c:ext>
          </c:extLst>
        </c:ser>
        <c:dLbls>
          <c:showLegendKey val="0"/>
          <c:showVal val="0"/>
          <c:showCatName val="0"/>
          <c:showSerName val="0"/>
          <c:showPercent val="0"/>
          <c:showBubbleSize val="0"/>
        </c:dLbls>
        <c:gapWidth val="219"/>
        <c:overlap val="-27"/>
        <c:axId val="215000447"/>
        <c:axId val="215000767"/>
      </c:barChart>
      <c:catAx>
        <c:axId val="215000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5000767"/>
        <c:crosses val="autoZero"/>
        <c:auto val="1"/>
        <c:lblAlgn val="ctr"/>
        <c:lblOffset val="100"/>
        <c:noMultiLvlLbl val="0"/>
      </c:catAx>
      <c:valAx>
        <c:axId val="215000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50004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Lst>
    <c:ext xmlns:c16="http://schemas.microsoft.com/office/drawing/2014/chart" uri="{02939B4E-F6B6-470C-819A-426941589420}">
      <c16:literalDataChart val="1"/>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GB" sz="2400"/>
              <a:t>STU</a:t>
            </a:r>
            <a:r>
              <a:rPr lang="en-US" sz="2400"/>
              <a:t>DENT NAME:</a:t>
            </a:r>
            <a:r>
              <a:rPr lang="en-GB" sz="2400"/>
              <a:t> GEETHA.K</a:t>
            </a:r>
            <a:endParaRPr lang="en-US" sz="2400" dirty="0"/>
          </a:p>
          <a:p>
            <a:r>
              <a:rPr lang="en-US" sz="2400" dirty="0"/>
              <a:t>REGISTER </a:t>
            </a:r>
            <a:r>
              <a:rPr lang="en-US" sz="2400"/>
              <a:t>NO:</a:t>
            </a:r>
            <a:r>
              <a:rPr lang="en-GB" sz="2400"/>
              <a:t>312203194(asunm161312203194)</a:t>
            </a:r>
            <a:endParaRPr lang="en-US" sz="2400" dirty="0"/>
          </a:p>
          <a:p>
            <a:r>
              <a:rPr lang="en-US" sz="2400"/>
              <a:t>DEPARTMENT:</a:t>
            </a:r>
            <a:r>
              <a:rPr lang="en-GB" sz="2400"/>
              <a:t>BCOM (ACCOUNTING AND FINANCE)</a:t>
            </a:r>
            <a:endParaRPr lang="en-US" sz="2400" dirty="0"/>
          </a:p>
          <a:p>
            <a:r>
              <a:rPr lang="en-US" sz="2400"/>
              <a:t>COLLEGE</a:t>
            </a:r>
            <a:r>
              <a:rPr lang="en-GB" sz="2400"/>
              <a:t>: PRINCE SHRI VENKATESHWARA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66DDEA62-9F6E-1749-8536-39C7B95E0FCA}"/>
              </a:ext>
            </a:extLst>
          </p:cNvPr>
          <p:cNvSpPr txBox="1"/>
          <p:nvPr/>
        </p:nvSpPr>
        <p:spPr>
          <a:xfrm>
            <a:off x="1547018" y="1342360"/>
            <a:ext cx="7897019" cy="4832092"/>
          </a:xfrm>
          <a:prstGeom prst="rect">
            <a:avLst/>
          </a:prstGeom>
          <a:noFill/>
        </p:spPr>
        <p:txBody>
          <a:bodyPr wrap="square">
            <a:spAutoFit/>
          </a:bodyPr>
          <a:lstStyle/>
          <a:p>
            <a:r>
              <a:rPr lang="en-GB"/>
              <a:t>                </a:t>
            </a:r>
            <a:r>
              <a:rPr lang="en-US" sz="2800"/>
              <a:t>Using Excel's functions, we modeled the salary data to identify trends, patterns, and discrepancies. Sorting allowed us to rank employees by </a:t>
            </a:r>
            <a:r>
              <a:rPr lang="en-GB" sz="2800"/>
              <a:t>experience</a:t>
            </a:r>
            <a:r>
              <a:rPr lang="en-US" sz="2800"/>
              <a:t>, making it easy to compare</a:t>
            </a:r>
            <a:r>
              <a:rPr lang="en-GB" sz="2800"/>
              <a:t> employees with experience</a:t>
            </a:r>
            <a:r>
              <a:rPr lang="en-US" sz="2800"/>
              <a:t>. Charting provided a visual representation of salary distribution, enabling quick identification of any gaps or inconsistencies. By applying the minimum and maximum functions, we established the salary range, giving us a clear understanding of the highest and lowest salaries </a:t>
            </a:r>
            <a:r>
              <a:rPr lang="en-GB" sz="2800"/>
              <a:t> within the organization. </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50EE7343-3820-904E-9D25-4E3DD43CC7E9}"/>
              </a:ext>
            </a:extLst>
          </p:cNvPr>
          <p:cNvGraphicFramePr>
            <a:graphicFrameLocks/>
          </p:cNvGraphicFramePr>
          <p:nvPr>
            <p:extLst>
              <p:ext uri="{D42A27DB-BD31-4B8C-83A1-F6EECF244321}">
                <p14:modId xmlns:p14="http://schemas.microsoft.com/office/powerpoint/2010/main" val="84634626"/>
              </p:ext>
            </p:extLst>
          </p:nvPr>
        </p:nvGraphicFramePr>
        <p:xfrm>
          <a:off x="476250" y="1143634"/>
          <a:ext cx="8801101" cy="532384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AB6DEE0-6D17-F444-AF06-9068D269D6F6}"/>
              </a:ext>
            </a:extLst>
          </p:cNvPr>
          <p:cNvSpPr txBox="1"/>
          <p:nvPr/>
        </p:nvSpPr>
        <p:spPr>
          <a:xfrm>
            <a:off x="949523" y="1601778"/>
            <a:ext cx="7742040" cy="4398972"/>
          </a:xfrm>
          <a:prstGeom prst="rect">
            <a:avLst/>
          </a:prstGeom>
          <a:noFill/>
        </p:spPr>
        <p:txBody>
          <a:bodyPr wrap="square">
            <a:spAutoFit/>
          </a:bodyPr>
          <a:lstStyle/>
          <a:p>
            <a:r>
              <a:rPr lang="en-GB"/>
              <a:t>             </a:t>
            </a:r>
            <a:r>
              <a:rPr lang="en-US" sz="2800"/>
              <a:t>Our Excel-based salary analysis offers a powerful, cost-effective, and user-friendly solution for understanding and optimizing employee compensation. By using basic Excel functions, we’ve created a transparent, data-driven process that supports fair and competitive salary practices. The insights gained from this analysis will guide better decision-making, enhance employee satisfaction, and ultimately contribute to a more equitable and productive work environment.</a:t>
            </a:r>
          </a:p>
        </p:txBody>
      </p:sp>
      <p:sp>
        <p:nvSpPr>
          <p:cNvPr id="6" name="TextBox 5">
            <a:extLst>
              <a:ext uri="{FF2B5EF4-FFF2-40B4-BE49-F238E27FC236}">
                <a16:creationId xmlns:a16="http://schemas.microsoft.com/office/drawing/2014/main" id="{023906F0-96DC-E349-8C9D-122D447BAF85}"/>
              </a:ext>
            </a:extLst>
          </p:cNvPr>
          <p:cNvSpPr txBox="1"/>
          <p:nvPr/>
        </p:nvSpPr>
        <p:spPr>
          <a:xfrm>
            <a:off x="1491258" y="1970244"/>
            <a:ext cx="6902648" cy="369332"/>
          </a:xfrm>
          <a:prstGeom prst="rect">
            <a:avLst/>
          </a:prstGeom>
          <a:noFill/>
        </p:spPr>
        <p:txBody>
          <a:bodyPr wrap="square">
            <a:spAutoFit/>
          </a:bodyPr>
          <a:lstStyle/>
          <a:p>
            <a:r>
              <a:rPr lang="en-GB"/>
              <a:t>          </a:t>
            </a:r>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a:t>
            </a:r>
            <a:r>
              <a:rPr lang="en-GB" sz="4400" b="1">
                <a:solidFill>
                  <a:srgbClr val="0F0F0F"/>
                </a:solidFill>
                <a:latin typeface="Times New Roman" panose="02020603050405020304" pitchFamily="18" charset="0"/>
                <a:cs typeface="Times New Roman" panose="02020603050405020304" pitchFamily="18" charset="0"/>
              </a:rPr>
              <a:t> Salary</a:t>
            </a:r>
            <a:r>
              <a:rPr lang="en-US" sz="4400" b="1">
                <a:solidFill>
                  <a:srgbClr val="0F0F0F"/>
                </a:solidFill>
                <a:latin typeface="Times New Roman" panose="02020603050405020304" pitchFamily="18" charset="0"/>
                <a:cs typeface="Times New Roman" panose="02020603050405020304" pitchFamily="18" charset="0"/>
              </a:rPr>
              <a:t>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240827BA-A10F-6C4E-9893-8F4D77D5F9BD}"/>
              </a:ext>
            </a:extLst>
          </p:cNvPr>
          <p:cNvSpPr txBox="1"/>
          <p:nvPr/>
        </p:nvSpPr>
        <p:spPr>
          <a:xfrm>
            <a:off x="707865" y="1635383"/>
            <a:ext cx="7964647" cy="4832092"/>
          </a:xfrm>
          <a:prstGeom prst="rect">
            <a:avLst/>
          </a:prstGeom>
          <a:noFill/>
        </p:spPr>
        <p:txBody>
          <a:bodyPr wrap="square">
            <a:spAutoFit/>
          </a:bodyPr>
          <a:lstStyle/>
          <a:p>
            <a:r>
              <a:rPr lang="en-GB"/>
              <a:t>             </a:t>
            </a:r>
            <a:r>
              <a:rPr lang="en-US" sz="2800"/>
              <a:t>The organization is facing challenges in ensuring fair and competitive employee compensation. Disparities in salary distribution, lack of transparency, and insufficient analysis of pay trends may lead to employee dissatisfaction, increased turnover, and potential legal issues. The current tools and methods for salary analysis are inadequate, leading to inefficiencies and limited insights. There is a need for a robust analysis using Excel to provide a clear understanding of the salary structure and to address any existing inequalities</a:t>
            </a:r>
            <a:r>
              <a:rPr lang="en-GB" sz="2800"/>
              <a:t>.</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BCD3634-87C8-E848-B190-2C8A20A55EA7}"/>
              </a:ext>
            </a:extLst>
          </p:cNvPr>
          <p:cNvSpPr txBox="1"/>
          <p:nvPr/>
        </p:nvSpPr>
        <p:spPr>
          <a:xfrm>
            <a:off x="990600" y="1857375"/>
            <a:ext cx="7924800" cy="4154984"/>
          </a:xfrm>
          <a:prstGeom prst="rect">
            <a:avLst/>
          </a:prstGeom>
          <a:noFill/>
        </p:spPr>
        <p:txBody>
          <a:bodyPr wrap="square">
            <a:spAutoFit/>
          </a:bodyPr>
          <a:lstStyle/>
          <a:p>
            <a:r>
              <a:rPr lang="en-GB"/>
              <a:t>                </a:t>
            </a:r>
            <a:r>
              <a:rPr lang="en-US" sz="2400"/>
              <a:t>The "Employee Salary Analysis Using Excel" project aims to analyze and optimize the salary distribution within the organization by leveraging Excel's capabilities. This project will involve collecting and cleaning salary data, conducting thorough descriptive and comparative analysis, and using Excel to create predictive models. The insights gained will be presented through detailed reports and visualizations. The objective is to identify any pay disparities, ensure competitive compensation, and provide actionable recommendations for enhancing the organization's pay structure, thereby improving employee satisfaction and retention.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96E0EB0-825B-244F-AD8F-B744066D89BD}"/>
              </a:ext>
            </a:extLst>
          </p:cNvPr>
          <p:cNvSpPr txBox="1"/>
          <p:nvPr/>
        </p:nvSpPr>
        <p:spPr>
          <a:xfrm>
            <a:off x="723900" y="1695450"/>
            <a:ext cx="7111007" cy="3416320"/>
          </a:xfrm>
          <a:prstGeom prst="rect">
            <a:avLst/>
          </a:prstGeom>
          <a:noFill/>
        </p:spPr>
        <p:txBody>
          <a:bodyPr wrap="square">
            <a:spAutoFit/>
          </a:bodyPr>
          <a:lstStyle/>
          <a:p>
            <a:r>
              <a:rPr lang="en-GB"/>
              <a:t>     </a:t>
            </a:r>
            <a:r>
              <a:rPr lang="en-US" b="1" i="1"/>
              <a:t>Human Resources (HR) Department</a:t>
            </a:r>
            <a:r>
              <a:rPr lang="en-GB"/>
              <a:t>:</a:t>
            </a:r>
            <a:r>
              <a:rPr lang="en-US"/>
              <a:t>HR professionals will use the analysis to review and adjust compensation packages, ensuring they are fair and competitive. </a:t>
            </a:r>
            <a:endParaRPr lang="en-GB"/>
          </a:p>
          <a:p>
            <a:r>
              <a:rPr lang="en-GB"/>
              <a:t>     </a:t>
            </a:r>
            <a:r>
              <a:rPr lang="en-US" b="1" i="1"/>
              <a:t>Management and Executives</a:t>
            </a:r>
            <a:r>
              <a:rPr lang="en-US"/>
              <a:t>: Senior leadership will use the insights to make informed decisions about salary structures, budgeting for payroll, and overall employee compensation strategies.</a:t>
            </a:r>
            <a:endParaRPr lang="en-GB"/>
          </a:p>
          <a:p>
            <a:r>
              <a:rPr lang="en-GB"/>
              <a:t>      </a:t>
            </a:r>
            <a:r>
              <a:rPr lang="en-US" b="1" i="1"/>
              <a:t>Finance Department</a:t>
            </a:r>
            <a:r>
              <a:rPr lang="en-GB" b="1" i="1"/>
              <a:t>:</a:t>
            </a:r>
            <a:r>
              <a:rPr lang="en-US"/>
              <a:t>Finance teams will utilize the data to manage salary-related expenses and align them with the organization's financial goals.</a:t>
            </a:r>
            <a:endParaRPr lang="en-GB"/>
          </a:p>
          <a:p>
            <a:r>
              <a:rPr lang="en-GB"/>
              <a:t>      </a:t>
            </a:r>
            <a:r>
              <a:rPr lang="en-US" b="1" i="1"/>
              <a:t>Employees</a:t>
            </a:r>
            <a:r>
              <a:rPr lang="en-US"/>
              <a:t>:While not direct users, employees will benefit from the outcomes of the project through fairer compensation practices and improved transparency.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70C7F6-C3E7-AA44-8BF5-7A858F786A34}"/>
              </a:ext>
            </a:extLst>
          </p:cNvPr>
          <p:cNvSpPr txBox="1"/>
          <p:nvPr/>
        </p:nvSpPr>
        <p:spPr>
          <a:xfrm>
            <a:off x="2819400" y="1549678"/>
            <a:ext cx="6848475" cy="4801314"/>
          </a:xfrm>
          <a:prstGeom prst="rect">
            <a:avLst/>
          </a:prstGeom>
          <a:noFill/>
        </p:spPr>
        <p:txBody>
          <a:bodyPr wrap="square">
            <a:spAutoFit/>
          </a:bodyPr>
          <a:lstStyle/>
          <a:p>
            <a:r>
              <a:rPr lang="en-GB"/>
              <a:t>                       </a:t>
            </a:r>
            <a:r>
              <a:rPr lang="en-US"/>
              <a:t>We conducted an in-depth salary analysis using Excel's powerful sorting, charting, and statistical functions. By sorting the data, we identified key trends and disparities in employee compensation. We used Excel's charting features to visualize these patterns, making it easier to spot anomalies and understand the overall salary distribution. Additionally, we applied the minimum and maximum functions to pinpoint the range of salaries, helping to highlight outliers and ensure that compensation is aligned with organizational goals</a:t>
            </a:r>
            <a:r>
              <a:rPr lang="en-GB"/>
              <a:t>. </a:t>
            </a:r>
          </a:p>
          <a:p>
            <a:r>
              <a:rPr lang="en-GB" b="1" i="1"/>
              <a:t>                       V</a:t>
            </a:r>
            <a:r>
              <a:rPr lang="en-US" b="1" i="1"/>
              <a:t>alue Proposition:</a:t>
            </a:r>
            <a:r>
              <a:rPr lang="en-US"/>
              <a:t>Our Excel-based solution provides a straightforward, yet powerful, approach to salary analysis. By leveraging basic Excel functions, we deliver clear, visual insights that are easy to interpret and act upon. This method is cost-effective, requires no additional software, and can be quickly implemented and scaled across the organization. The use of familiar tools like Excel ensures accessibility and ease of use, empowering HR and management teams to make data-driven decisions that promote fairness and transparency in </a:t>
            </a:r>
            <a:r>
              <a:rPr lang="en-GB"/>
              <a:t>compensation.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1C8F322-FE04-8A42-A3DF-10A6928EB5CC}"/>
              </a:ext>
            </a:extLst>
          </p:cNvPr>
          <p:cNvSpPr txBox="1"/>
          <p:nvPr/>
        </p:nvSpPr>
        <p:spPr>
          <a:xfrm>
            <a:off x="2107407" y="1443841"/>
            <a:ext cx="5000625" cy="4524315"/>
          </a:xfrm>
          <a:prstGeom prst="rect">
            <a:avLst/>
          </a:prstGeom>
          <a:noFill/>
        </p:spPr>
        <p:txBody>
          <a:bodyPr wrap="square">
            <a:spAutoFit/>
          </a:bodyPr>
          <a:lstStyle/>
          <a:p>
            <a:r>
              <a:rPr lang="en-US" sz="3200"/>
              <a:t>Employee dataset - kaggle   </a:t>
            </a:r>
            <a:endParaRPr lang="en-GB" sz="3200"/>
          </a:p>
          <a:p>
            <a:r>
              <a:rPr lang="en-GB" sz="3200"/>
              <a:t>        </a:t>
            </a:r>
            <a:r>
              <a:rPr lang="en-US" sz="3200"/>
              <a:t>There are 26 features </a:t>
            </a:r>
            <a:endParaRPr lang="en-GB" sz="3200"/>
          </a:p>
          <a:p>
            <a:r>
              <a:rPr lang="en-US" sz="3200"/>
              <a:t>The important features are: </a:t>
            </a:r>
            <a:endParaRPr lang="en-GB" sz="3200"/>
          </a:p>
          <a:p>
            <a:r>
              <a:rPr lang="en-GB" sz="3200"/>
              <a:t>      </a:t>
            </a:r>
            <a:r>
              <a:rPr lang="en-US" sz="3200"/>
              <a:t> 1. Employee ID</a:t>
            </a:r>
            <a:endParaRPr lang="en-GB" sz="3200"/>
          </a:p>
          <a:p>
            <a:r>
              <a:rPr lang="en-GB" sz="3200"/>
              <a:t>      </a:t>
            </a:r>
            <a:r>
              <a:rPr lang="en-US" sz="3200"/>
              <a:t> 2. Age  </a:t>
            </a:r>
            <a:endParaRPr lang="en-GB" sz="3200"/>
          </a:p>
          <a:p>
            <a:r>
              <a:rPr lang="en-GB" sz="3200"/>
              <a:t>       </a:t>
            </a:r>
            <a:r>
              <a:rPr lang="en-US" sz="3200"/>
              <a:t>3. Gender </a:t>
            </a:r>
            <a:endParaRPr lang="en-GB" sz="3200"/>
          </a:p>
          <a:p>
            <a:r>
              <a:rPr lang="en-GB" sz="3200"/>
              <a:t>       </a:t>
            </a:r>
            <a:r>
              <a:rPr lang="en-US" sz="3200"/>
              <a:t>4. Experience </a:t>
            </a:r>
            <a:endParaRPr lang="en-GB" sz="3200"/>
          </a:p>
          <a:p>
            <a:r>
              <a:rPr lang="en-GB" sz="3200"/>
              <a:t>      </a:t>
            </a:r>
            <a:r>
              <a:rPr lang="en-US" sz="3200"/>
              <a:t> 5. Salary </a:t>
            </a:r>
            <a:endParaRPr lang="en-GB" sz="3200"/>
          </a:p>
          <a:p>
            <a:r>
              <a:rPr lang="en-GB" sz="3200"/>
              <a:t>       </a:t>
            </a:r>
            <a:r>
              <a:rPr lang="en-US" sz="3200"/>
              <a:t>6. Employee status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8911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C284FBF-1513-A34D-8FA1-0A989A5C4A83}"/>
              </a:ext>
            </a:extLst>
          </p:cNvPr>
          <p:cNvSpPr txBox="1"/>
          <p:nvPr/>
        </p:nvSpPr>
        <p:spPr>
          <a:xfrm>
            <a:off x="2414397" y="2339809"/>
            <a:ext cx="6302573" cy="2585323"/>
          </a:xfrm>
          <a:prstGeom prst="rect">
            <a:avLst/>
          </a:prstGeom>
          <a:noFill/>
        </p:spPr>
        <p:txBody>
          <a:bodyPr wrap="square">
            <a:spAutoFit/>
          </a:bodyPr>
          <a:lstStyle/>
          <a:p>
            <a:r>
              <a:rPr lang="en-GB"/>
              <a:t>                </a:t>
            </a:r>
            <a:r>
              <a:rPr lang="en-US"/>
              <a:t>The WOW! factor in our solution lies in its simplicity and effectiveness. We’ve taken standard Excel functions and turned them into powerful analytical tools. The ability to sort data, visualize trends with charts, and quickly identify salary extremes with minimum and maximum functions delivers immediate, actionable insights without the need for complex software or external expertise. This approach not only saves time and costs but also ensures that the analysis is accessible to anyone with basic Excel knowledge.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Geethakumar0319@gmail.com</cp:lastModifiedBy>
  <cp:revision>13</cp:revision>
  <dcterms:created xsi:type="dcterms:W3CDTF">2024-03-29T15:07:22Z</dcterms:created>
  <dcterms:modified xsi:type="dcterms:W3CDTF">2024-08-31T14:29:12Z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