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093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64383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157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16321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156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26703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04033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47212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67595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46159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97533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296F9-EC93-4C34-94B1-080AB82A2ADB}"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6724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A296F9-EC93-4C34-94B1-080AB82A2ADB}"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59331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96F9-EC93-4C34-94B1-080AB82A2ADB}"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90968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87793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97722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A296F9-EC93-4C34-94B1-080AB82A2ADB}" type="datetimeFigureOut">
              <a:rPr lang="en-IN" smtClean="0"/>
              <a:t>30-08-2025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25F70E-361E-4001-B5B4-B307D64B3C2B}" type="slidenum">
              <a:rPr lang="en-IN" smtClean="0"/>
              <a:t>‹#›</a:t>
            </a:fld>
            <a:endParaRPr lang="en-IN"/>
          </a:p>
        </p:txBody>
      </p:sp>
    </p:spTree>
    <p:extLst>
      <p:ext uri="{BB962C8B-B14F-4D97-AF65-F5344CB8AC3E}">
        <p14:creationId xmlns:p14="http://schemas.microsoft.com/office/powerpoint/2010/main" val="340649352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sca_esv=6b693d07bb019c16&amp;q=Snipping+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google.com/search?sca_esv=6b693d07bb019c16&amp;q=screenshot+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4"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590" y="798490"/>
            <a:ext cx="8409904" cy="4340181"/>
          </a:xfrm>
        </p:spPr>
        <p:txBody>
          <a:bodyPr>
            <a:normAutofit fontScale="90000"/>
          </a:bodyPr>
          <a:lstStyle/>
          <a:p>
            <a:r>
              <a:rPr lang="en-US" dirty="0">
                <a:solidFill>
                  <a:schemeClr val="accent3">
                    <a:lumMod val="75000"/>
                  </a:schemeClr>
                </a:solidFill>
              </a:rPr>
              <a:t>STUDENT </a:t>
            </a:r>
            <a:r>
              <a:rPr lang="en-US" dirty="0"/>
              <a:t> : </a:t>
            </a:r>
            <a:r>
              <a:rPr lang="en-US" dirty="0">
                <a:solidFill>
                  <a:schemeClr val="tx1"/>
                </a:solidFill>
              </a:rPr>
              <a:t>POONGOTHAI D</a:t>
            </a:r>
            <a:r>
              <a:rPr lang="en-US" dirty="0"/>
              <a:t/>
            </a:r>
            <a:br>
              <a:rPr lang="en-US" dirty="0"/>
            </a:br>
            <a:r>
              <a:rPr lang="en-US" dirty="0">
                <a:solidFill>
                  <a:srgbClr val="C00000"/>
                </a:solidFill>
              </a:rPr>
              <a:t>REGISTER </a:t>
            </a:r>
            <a:r>
              <a:rPr lang="en-US" dirty="0"/>
              <a:t> : </a:t>
            </a:r>
            <a:r>
              <a:rPr lang="en-US" dirty="0">
                <a:solidFill>
                  <a:schemeClr val="tx1"/>
                </a:solidFill>
              </a:rPr>
              <a:t>2422K1745</a:t>
            </a:r>
            <a:r>
              <a:rPr lang="en-US" dirty="0"/>
              <a:t/>
            </a:r>
            <a:br>
              <a:rPr lang="en-US" dirty="0"/>
            </a:br>
            <a:r>
              <a:rPr lang="en-US" dirty="0">
                <a:solidFill>
                  <a:srgbClr val="C00000"/>
                </a:solidFill>
              </a:rPr>
              <a:t>NM ID </a:t>
            </a:r>
            <a:r>
              <a:rPr lang="en-US" dirty="0"/>
              <a:t>      : </a:t>
            </a:r>
            <a:r>
              <a:rPr lang="en-US" dirty="0">
                <a:solidFill>
                  <a:schemeClr val="tx1"/>
                </a:solidFill>
              </a:rPr>
              <a:t>autbru5h2422K1745</a:t>
            </a:r>
            <a:r>
              <a:rPr lang="en-US" dirty="0"/>
              <a:t/>
            </a:r>
            <a:br>
              <a:rPr lang="en-US" dirty="0"/>
            </a:br>
            <a:r>
              <a:rPr lang="en-US" dirty="0">
                <a:solidFill>
                  <a:srgbClr val="C00000"/>
                </a:solidFill>
              </a:rPr>
              <a:t>DEGREE</a:t>
            </a:r>
            <a:r>
              <a:rPr lang="en-US" dirty="0"/>
              <a:t>    : </a:t>
            </a:r>
            <a:r>
              <a:rPr lang="en-US" dirty="0" err="1">
                <a:solidFill>
                  <a:schemeClr val="tx1"/>
                </a:solidFill>
              </a:rPr>
              <a:t>B.Sc</a:t>
            </a:r>
            <a:r>
              <a:rPr lang="en-US" dirty="0">
                <a:solidFill>
                  <a:schemeClr val="tx1"/>
                </a:solidFill>
              </a:rPr>
              <a:t> Computer Science</a:t>
            </a:r>
            <a:r>
              <a:rPr lang="en-US" dirty="0"/>
              <a:t/>
            </a:r>
            <a:br>
              <a:rPr lang="en-US" dirty="0"/>
            </a:br>
            <a:r>
              <a:rPr lang="en-US" dirty="0">
                <a:solidFill>
                  <a:srgbClr val="C00000"/>
                </a:solidFill>
              </a:rPr>
              <a:t>COLLEGE /UNIVERSITY</a:t>
            </a:r>
            <a:r>
              <a:rPr lang="en-US" dirty="0"/>
              <a:t> : </a:t>
            </a:r>
            <a:r>
              <a:rPr lang="en-US" dirty="0">
                <a:solidFill>
                  <a:schemeClr val="tx1"/>
                </a:solidFill>
              </a:rPr>
              <a:t> </a:t>
            </a:r>
            <a:r>
              <a:rPr lang="en-US" dirty="0" err="1">
                <a:solidFill>
                  <a:schemeClr val="tx1"/>
                </a:solidFill>
              </a:rPr>
              <a:t>Adharsh</a:t>
            </a:r>
            <a:r>
              <a:rPr lang="en-US" dirty="0">
                <a:solidFill>
                  <a:schemeClr val="tx1"/>
                </a:solidFill>
              </a:rPr>
              <a:t> </a:t>
            </a:r>
            <a:r>
              <a:rPr lang="en-US" dirty="0" err="1">
                <a:solidFill>
                  <a:schemeClr val="tx1"/>
                </a:solidFill>
              </a:rPr>
              <a:t>Vidhyalaya</a:t>
            </a:r>
            <a:r>
              <a:rPr lang="en-US" dirty="0">
                <a:solidFill>
                  <a:schemeClr val="tx1"/>
                </a:solidFill>
              </a:rPr>
              <a:t> College Of Arts And Science For Women/</a:t>
            </a:r>
            <a:r>
              <a:rPr lang="en-US" dirty="0" err="1">
                <a:solidFill>
                  <a:schemeClr val="tx1"/>
                </a:solidFill>
              </a:rPr>
              <a:t>Bharathiyar</a:t>
            </a:r>
            <a:r>
              <a:rPr lang="en-US" dirty="0">
                <a:solidFill>
                  <a:schemeClr val="tx1"/>
                </a:solidFill>
              </a:rPr>
              <a:t> University</a:t>
            </a:r>
            <a:r>
              <a:rPr lang="en-US" dirty="0"/>
              <a:t/>
            </a:r>
            <a:br>
              <a:rPr lang="en-US" dirty="0"/>
            </a:br>
            <a:r>
              <a:rPr lang="en-US" dirty="0"/>
              <a:t>                           </a:t>
            </a:r>
            <a:r>
              <a:rPr lang="en-US" sz="3200" dirty="0" smtClean="0">
                <a:solidFill>
                  <a:schemeClr val="tx1"/>
                </a:solidFill>
              </a:rPr>
              <a:t/>
            </a:r>
            <a:br>
              <a:rPr lang="en-US" sz="3200" dirty="0" smtClean="0">
                <a:solidFill>
                  <a:schemeClr val="tx1"/>
                </a:solidFill>
              </a:rPr>
            </a:br>
            <a:r>
              <a:rPr lang="en-US" sz="3200" dirty="0" smtClean="0">
                <a:solidFill>
                  <a:schemeClr val="tx1"/>
                </a:solidFill>
              </a:rPr>
              <a:t>                         </a:t>
            </a:r>
            <a:endParaRPr lang="en-IN" sz="3200" dirty="0">
              <a:solidFill>
                <a:schemeClr val="tx1"/>
              </a:solidFill>
            </a:endParaRPr>
          </a:p>
        </p:txBody>
      </p:sp>
    </p:spTree>
    <p:extLst>
      <p:ext uri="{BB962C8B-B14F-4D97-AF65-F5344CB8AC3E}">
        <p14:creationId xmlns:p14="http://schemas.microsoft.com/office/powerpoint/2010/main" val="270923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73" y="829547"/>
            <a:ext cx="8596668" cy="2339662"/>
          </a:xfrm>
        </p:spPr>
        <p:txBody>
          <a:bodyPr/>
          <a:lstStyle/>
          <a:p>
            <a:r>
              <a:rPr lang="en-US" dirty="0" smtClean="0"/>
              <a:t>7.</a:t>
            </a:r>
            <a:r>
              <a:rPr lang="en-US" dirty="0" smtClean="0">
                <a:latin typeface="Harlow Solid Italic" panose="04030604020F02020D02" pitchFamily="82" charset="0"/>
              </a:rPr>
              <a:t>Results and Screenshot</a:t>
            </a:r>
            <a:endParaRPr lang="en-IN" dirty="0"/>
          </a:p>
        </p:txBody>
      </p:sp>
      <p:pic>
        <p:nvPicPr>
          <p:cNvPr id="7" name="Content Placeholder 6"/>
          <p:cNvPicPr>
            <a:picLocks noGrp="1" noChangeAspect="1"/>
          </p:cNvPicPr>
          <p:nvPr>
            <p:ph idx="1"/>
          </p:nvPr>
        </p:nvPicPr>
        <p:blipFill>
          <a:blip r:embed="rId2"/>
          <a:stretch>
            <a:fillRect/>
          </a:stretch>
        </p:blipFill>
        <p:spPr>
          <a:xfrm>
            <a:off x="1842052" y="3404315"/>
            <a:ext cx="5009321" cy="2453146"/>
          </a:xfrm>
          <a:prstGeom prst="rect">
            <a:avLst/>
          </a:prstGeom>
        </p:spPr>
      </p:pic>
      <p:sp>
        <p:nvSpPr>
          <p:cNvPr id="4" name="Rectangle 1"/>
          <p:cNvSpPr>
            <a:spLocks noChangeArrowheads="1"/>
          </p:cNvSpPr>
          <p:nvPr/>
        </p:nvSpPr>
        <p:spPr bwMode="auto">
          <a:xfrm>
            <a:off x="0" y="-220050"/>
            <a:ext cx="65" cy="44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1D35"/>
                </a:solidFill>
                <a:effectLst/>
                <a:latin typeface="Google Sans"/>
              </a:rPr>
              <a:t>To get </a:t>
            </a:r>
            <a:r>
              <a:rPr kumimoji="0" lang="en-US" sz="1300" b="1" i="0" u="none" strike="noStrike" cap="none" normalizeH="0" baseline="0" smtClean="0">
                <a:ln>
                  <a:noFill/>
                </a:ln>
                <a:solidFill>
                  <a:srgbClr val="001D35"/>
                </a:solidFill>
                <a:effectLst/>
                <a:latin typeface="Google Sans"/>
              </a:rPr>
              <a:t>"results and screenshot,"</a:t>
            </a:r>
            <a:r>
              <a:rPr kumimoji="0" lang="en-US" sz="1300" b="0" i="0" u="none" strike="noStrike" cap="none" normalizeH="0" baseline="0"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kumimoji="0" lang="en-US" sz="1300" b="1" i="0" u="none" strike="noStrike" cap="none" normalizeH="0" baseline="0" smtClean="0">
                <a:ln>
                  <a:noFill/>
                </a:ln>
                <a:solidFill>
                  <a:srgbClr val="001D35"/>
                </a:solidFill>
                <a:effectLst/>
                <a:latin typeface="Google Sans"/>
              </a:rPr>
              <a:t>Power and Volume Down</a:t>
            </a:r>
            <a:r>
              <a:rPr kumimoji="0" lang="en-US" sz="1300" b="0" i="0" u="none" strike="noStrike" cap="none" normalizeH="0" baseline="0" smtClean="0">
                <a:ln>
                  <a:noFill/>
                </a:ln>
                <a:solidFill>
                  <a:srgbClr val="001D35"/>
                </a:solidFill>
                <a:effectLst/>
                <a:latin typeface="Google Sans"/>
              </a:rPr>
              <a:t> buttons. On Windows, press </a:t>
            </a:r>
            <a:r>
              <a:rPr kumimoji="0" lang="en-US" sz="1300" b="1" i="0" u="none" strike="noStrike" cap="none" normalizeH="0" baseline="0" smtClean="0">
                <a:ln>
                  <a:noFill/>
                </a:ln>
                <a:solidFill>
                  <a:srgbClr val="001D35"/>
                </a:solidFill>
                <a:effectLst/>
                <a:latin typeface="Google Sans"/>
              </a:rPr>
              <a:t>Windows key + Shift + S</a:t>
            </a:r>
            <a:r>
              <a:rPr kumimoji="0" lang="en-US" sz="1300" b="0" i="0" u="none" strike="noStrike" cap="none" normalizeH="0" baseline="0" smtClean="0">
                <a:ln>
                  <a:noFill/>
                </a:ln>
                <a:solidFill>
                  <a:srgbClr val="001D35"/>
                </a:solidFill>
                <a:effectLst/>
                <a:latin typeface="Google Sans"/>
              </a:rPr>
              <a:t> to open the </a:t>
            </a:r>
            <a:r>
              <a:rPr kumimoji="0" lang="en-US" sz="1300" b="0" i="0" u="none" strike="noStrike" cap="none" normalizeH="0" baseline="0" smtClean="0">
                <a:ln>
                  <a:noFill/>
                </a:ln>
                <a:solidFill>
                  <a:srgbClr val="001D35"/>
                </a:solidFill>
                <a:effectLst/>
                <a:latin typeface="Google Sans"/>
                <a:hlinkClick r:id="rId3"/>
              </a:rPr>
              <a:t>Snipping Tool</a:t>
            </a:r>
            <a:r>
              <a:rPr kumimoji="0" lang="en-US" sz="1300" b="0" i="0" u="none" strike="noStrike" cap="none" normalizeH="0" baseline="0" smtClean="0">
                <a:ln>
                  <a:noFill/>
                </a:ln>
                <a:solidFill>
                  <a:srgbClr val="001D35"/>
                </a:solidFill>
                <a:effectLst/>
                <a:latin typeface="Google Sans"/>
              </a:rPr>
              <a:t>. For automated testing, you can use tools like </a:t>
            </a:r>
            <a:r>
              <a:rPr kumimoji="0" lang="en-US" sz="1300" b="0" i="0" u="none" strike="noStrike" cap="none" normalizeH="0" baseline="0" smtClean="0">
                <a:ln>
                  <a:noFill/>
                </a:ln>
                <a:solidFill>
                  <a:srgbClr val="001D35"/>
                </a:solidFill>
                <a:effectLst/>
                <a:latin typeface="Google Sans"/>
                <a:hlinkClick r:id="rId4"/>
              </a:rPr>
              <a:t>Selenium</a:t>
            </a:r>
            <a:r>
              <a:rPr kumimoji="0" lang="en-US" sz="1300" b="0" i="0" u="none" strike="noStrike" cap="none" normalizeH="0" baseline="0" smtClean="0">
                <a:ln>
                  <a:noFill/>
                </a:ln>
                <a:solidFill>
                  <a:srgbClr val="001D35"/>
                </a:solidFill>
                <a:effectLst/>
                <a:latin typeface="Google Sans"/>
              </a:rPr>
              <a:t> to take screenshots of web pages, or use </a:t>
            </a:r>
            <a:r>
              <a:rPr kumimoji="0" lang="en-US" sz="1300" b="0" i="0" u="none" strike="noStrike" cap="none" normalizeH="0" baseline="0" smtClean="0">
                <a:ln>
                  <a:noFill/>
                </a:ln>
                <a:solidFill>
                  <a:srgbClr val="001D35"/>
                </a:solidFill>
                <a:effectLst/>
                <a:latin typeface="Google Sans"/>
                <a:hlinkClick r:id="rId5"/>
              </a:rPr>
              <a:t>screenshot testing</a:t>
            </a:r>
            <a:r>
              <a:rPr kumimoji="0" lang="en-US" sz="1300" b="0" i="0" u="none" strike="noStrike" cap="none" normalizeH="0" baseline="0" smtClean="0">
                <a:ln>
                  <a:noFill/>
                </a:ln>
                <a:solidFill>
                  <a:srgbClr val="001D35"/>
                </a:solidFill>
                <a:effectLst/>
                <a:latin typeface="Google Sans"/>
              </a:rPr>
              <a:t> to compare UI components against reference images.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996620" y="1337659"/>
            <a:ext cx="8097078" cy="1323439"/>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To get </a:t>
            </a:r>
            <a:r>
              <a:rPr lang="en-US" sz="2000" b="1" i="0" dirty="0" smtClean="0">
                <a:solidFill>
                  <a:srgbClr val="001D35"/>
                </a:solidFill>
                <a:effectLst/>
                <a:latin typeface="Modern No. 20" panose="02070704070505020303" pitchFamily="18" charset="0"/>
              </a:rPr>
              <a:t>"results and screenshot,"</a:t>
            </a:r>
            <a:r>
              <a:rPr lang="en-US" sz="2000" b="0" i="0" dirty="0" smtClean="0">
                <a:solidFill>
                  <a:srgbClr val="001D35"/>
                </a:solidFill>
                <a:effectLst/>
                <a:latin typeface="Modern No. 20" panose="02070704070505020303" pitchFamily="18" charset="0"/>
              </a:rPr>
              <a:t> </a:t>
            </a:r>
            <a:r>
              <a:rPr lang="en-US" sz="2000" dirty="0"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lang="en-IN" sz="2000" dirty="0">
              <a:latin typeface="Modern No. 20" panose="02070704070505020303" pitchFamily="18" charset="0"/>
            </a:endParaRPr>
          </a:p>
        </p:txBody>
      </p:sp>
    </p:spTree>
    <p:extLst>
      <p:ext uri="{BB962C8B-B14F-4D97-AF65-F5344CB8AC3E}">
        <p14:creationId xmlns:p14="http://schemas.microsoft.com/office/powerpoint/2010/main" val="303620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050" y="699749"/>
            <a:ext cx="8596668" cy="4013917"/>
          </a:xfrm>
        </p:spPr>
        <p:txBody>
          <a:bodyPr/>
          <a:lstStyle/>
          <a:p>
            <a:r>
              <a:rPr lang="en-US" dirty="0" smtClean="0"/>
              <a:t>8.</a:t>
            </a:r>
            <a:r>
              <a:rPr lang="en-US" dirty="0" smtClean="0">
                <a:latin typeface="Harlow Solid Italic" panose="04030604020F02020D02" pitchFamily="82" charset="0"/>
              </a:rPr>
              <a:t>Conclusion</a:t>
            </a:r>
            <a:br>
              <a:rPr lang="en-US" dirty="0" smtClean="0">
                <a:latin typeface="Harlow Solid Italic" panose="04030604020F02020D02" pitchFamily="82" charset="0"/>
              </a:rPr>
            </a:br>
            <a:r>
              <a:rPr lang="en-US" dirty="0">
                <a:latin typeface="Harlow Solid Italic" panose="04030604020F02020D02" pitchFamily="82" charset="0"/>
              </a:rPr>
              <a:t> </a:t>
            </a:r>
            <a:r>
              <a:rPr lang="en-US" dirty="0" smtClean="0">
                <a:latin typeface="Harlow Solid Italic" panose="04030604020F02020D02" pitchFamily="82" charset="0"/>
              </a:rPr>
              <a:t>         </a:t>
            </a:r>
            <a:endParaRPr lang="en-IN" dirty="0"/>
          </a:p>
        </p:txBody>
      </p:sp>
      <p:sp>
        <p:nvSpPr>
          <p:cNvPr id="3" name="Content Placeholder 2"/>
          <p:cNvSpPr>
            <a:spLocks noGrp="1"/>
          </p:cNvSpPr>
          <p:nvPr>
            <p:ph idx="1"/>
          </p:nvPr>
        </p:nvSpPr>
        <p:spPr>
          <a:xfrm>
            <a:off x="7263684" y="7920507"/>
            <a:ext cx="5758069" cy="1353453"/>
          </a:xfrm>
        </p:spPr>
        <p:txBody>
          <a:bodyPr/>
          <a:lstStyle/>
          <a:p>
            <a:endParaRPr lang="en-IN" dirty="0"/>
          </a:p>
        </p:txBody>
      </p:sp>
      <p:sp>
        <p:nvSpPr>
          <p:cNvPr id="4" name="Rectangle 3"/>
          <p:cNvSpPr/>
          <p:nvPr/>
        </p:nvSpPr>
        <p:spPr>
          <a:xfrm>
            <a:off x="744957" y="1691046"/>
            <a:ext cx="8358389" cy="2031325"/>
          </a:xfrm>
          <a:prstGeom prst="rect">
            <a:avLst/>
          </a:prstGeom>
        </p:spPr>
        <p:txBody>
          <a:bodyPr wrap="square">
            <a:spAutoFit/>
          </a:bodyPr>
          <a:lstStyle/>
          <a:p>
            <a:pPr fontAlgn="ctr"/>
            <a:r>
              <a:rPr lang="en-US" b="0" i="0" dirty="0"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lang="en-US" b="0" i="0" dirty="0" smtClean="0">
              <a:solidFill>
                <a:srgbClr val="0B57D0"/>
              </a:solidFill>
              <a:effectLst/>
              <a:latin typeface="Google Sans"/>
            </a:endParaRPr>
          </a:p>
          <a:p>
            <a:r>
              <a:rPr lang="en-US" b="0" i="0" dirty="0" smtClean="0">
                <a:solidFill>
                  <a:srgbClr val="001D35"/>
                </a:solidFill>
                <a:effectLst/>
                <a:latin typeface="Google Sans"/>
              </a:rPr>
              <a:t/>
            </a:r>
            <a:br>
              <a:rPr lang="en-US" b="0" i="0" dirty="0" smtClean="0">
                <a:solidFill>
                  <a:srgbClr val="001D35"/>
                </a:solidFill>
                <a:effectLst/>
                <a:latin typeface="Google Sans"/>
              </a:rPr>
            </a:br>
            <a:r>
              <a:rPr lang="en-US" b="0" i="0" dirty="0" smtClean="0">
                <a:solidFill>
                  <a:srgbClr val="001D35"/>
                </a:solidFill>
                <a:effectLst/>
                <a:latin typeface="Google Sans"/>
              </a:rPr>
              <a:t>  </a:t>
            </a:r>
            <a:endParaRPr lang="en-IN" dirty="0"/>
          </a:p>
        </p:txBody>
      </p:sp>
    </p:spTree>
    <p:extLst>
      <p:ext uri="{BB962C8B-B14F-4D97-AF65-F5344CB8AC3E}">
        <p14:creationId xmlns:p14="http://schemas.microsoft.com/office/powerpoint/2010/main" val="2392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84" y="2451277"/>
            <a:ext cx="8596668" cy="1979055"/>
          </a:xfrm>
        </p:spPr>
        <p:txBody>
          <a:bodyPr>
            <a:normAutofit/>
          </a:bodyPr>
          <a:lstStyle/>
          <a:p>
            <a:r>
              <a:rPr lang="en-US" sz="3200" i="1" dirty="0" smtClean="0">
                <a:solidFill>
                  <a:schemeClr val="tx1"/>
                </a:solidFill>
                <a:latin typeface="Berlin Sans FB" panose="020E0602020502020306" pitchFamily="34" charset="0"/>
              </a:rPr>
              <a:t>INTERACTIVE DIGITAL PORTFOLIO USING FRONT AND END DEVELOPMENT</a:t>
            </a:r>
            <a:endParaRPr lang="en-IN" sz="3200" i="1"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65756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340" y="596721"/>
            <a:ext cx="8596668" cy="1320800"/>
          </a:xfrm>
        </p:spPr>
        <p:txBody>
          <a:bodyPr/>
          <a:lstStyle/>
          <a:p>
            <a:r>
              <a:rPr lang="en-US" dirty="0">
                <a:solidFill>
                  <a:srgbClr val="FF0000"/>
                </a:solidFill>
              </a:rPr>
              <a:t>AGENDA</a:t>
            </a:r>
            <a:endParaRPr lang="en-IN"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2506133" y="1696950"/>
            <a:ext cx="8596668" cy="3880773"/>
          </a:xfrm>
        </p:spPr>
        <p:txBody>
          <a:bodyPr/>
          <a:lstStyle/>
          <a:p>
            <a:r>
              <a:rPr lang="en-US" sz="2000" dirty="0" smtClean="0">
                <a:solidFill>
                  <a:schemeClr val="tx1"/>
                </a:solidFill>
                <a:latin typeface="Constantia" panose="02030602050306030303" pitchFamily="18" charset="0"/>
              </a:rPr>
              <a:t>Problem Statement</a:t>
            </a:r>
          </a:p>
          <a:p>
            <a:r>
              <a:rPr lang="en-US" sz="2000" dirty="0" smtClean="0">
                <a:latin typeface="Constantia" panose="02030602050306030303" pitchFamily="18" charset="0"/>
              </a:rPr>
              <a:t>Project Overview</a:t>
            </a:r>
          </a:p>
          <a:p>
            <a:r>
              <a:rPr lang="en-US" sz="2000" dirty="0" smtClean="0">
                <a:latin typeface="Constantia" panose="02030602050306030303" pitchFamily="18" charset="0"/>
              </a:rPr>
              <a:t>End Users</a:t>
            </a:r>
          </a:p>
          <a:p>
            <a:r>
              <a:rPr lang="en-US" sz="2000" dirty="0" smtClean="0">
                <a:latin typeface="Constantia" panose="02030602050306030303" pitchFamily="18" charset="0"/>
              </a:rPr>
              <a:t>Tools And Technologies</a:t>
            </a:r>
          </a:p>
          <a:p>
            <a:r>
              <a:rPr lang="en-US" sz="2000" dirty="0" smtClean="0">
                <a:latin typeface="Constantia" panose="02030602050306030303" pitchFamily="18" charset="0"/>
              </a:rPr>
              <a:t>Portfolio Design And Layout</a:t>
            </a:r>
          </a:p>
          <a:p>
            <a:r>
              <a:rPr lang="en-US" sz="2000" dirty="0" smtClean="0">
                <a:latin typeface="Constantia" panose="02030602050306030303" pitchFamily="18" charset="0"/>
              </a:rPr>
              <a:t>Features  And  Functionality</a:t>
            </a:r>
          </a:p>
          <a:p>
            <a:r>
              <a:rPr lang="en-US" sz="2000" dirty="0" smtClean="0">
                <a:latin typeface="Constantia" panose="02030602050306030303" pitchFamily="18" charset="0"/>
              </a:rPr>
              <a:t>Results  And  Screenshot</a:t>
            </a:r>
          </a:p>
          <a:p>
            <a:r>
              <a:rPr lang="en-US" sz="2000" dirty="0" smtClean="0">
                <a:latin typeface="Constantia" panose="02030602050306030303" pitchFamily="18" charset="0"/>
              </a:rPr>
              <a:t>Conclusion</a:t>
            </a:r>
            <a:endParaRPr lang="en-IN" sz="2000" dirty="0">
              <a:latin typeface="Constantia" panose="02030602050306030303" pitchFamily="18" charset="0"/>
            </a:endParaRPr>
          </a:p>
        </p:txBody>
      </p:sp>
    </p:spTree>
    <p:extLst>
      <p:ext uri="{BB962C8B-B14F-4D97-AF65-F5344CB8AC3E}">
        <p14:creationId xmlns:p14="http://schemas.microsoft.com/office/powerpoint/2010/main" val="415733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735" y="624686"/>
            <a:ext cx="8595455" cy="2133601"/>
          </a:xfrm>
        </p:spPr>
        <p:txBody>
          <a:bodyPr>
            <a:normAutofit fontScale="90000"/>
          </a:bodyPr>
          <a:lstStyle/>
          <a:p>
            <a:pPr fontAlgn="ctr"/>
            <a:r>
              <a:rPr lang="en-US" sz="3200" dirty="0" smtClean="0">
                <a:latin typeface="Cooper Black" panose="0208090404030B020404" pitchFamily="18" charset="0"/>
              </a:rPr>
              <a:t>1.Problem Statement:</a:t>
            </a:r>
            <a:r>
              <a:rPr lang="en-US" sz="3200" dirty="0" smtClean="0">
                <a:latin typeface="Harlow Solid Italic" panose="04030604020F02020D02" pitchFamily="82" charset="0"/>
              </a:rPr>
              <a:t/>
            </a:r>
            <a:br>
              <a:rPr lang="en-US" sz="3200" dirty="0" smtClean="0">
                <a:latin typeface="Harlow Solid Italic" panose="04030604020F02020D02" pitchFamily="82" charset="0"/>
              </a:rPr>
            </a:br>
            <a:r>
              <a:rPr lang="en-US" sz="3200" dirty="0">
                <a:latin typeface="Harlow Solid Italic" panose="04030604020F02020D02" pitchFamily="82" charset="0"/>
              </a:rPr>
              <a:t> </a:t>
            </a:r>
            <a:r>
              <a:rPr lang="en-US" sz="3200" dirty="0" smtClean="0">
                <a:latin typeface="Harlow Solid Italic" panose="04030604020F02020D02" pitchFamily="82" charset="0"/>
              </a:rPr>
              <a:t>       </a:t>
            </a:r>
            <a:r>
              <a:rPr lang="en-US" sz="2000" dirty="0" smtClean="0">
                <a:solidFill>
                  <a:schemeClr val="tx1"/>
                </a:solidFill>
              </a:rPr>
              <a:t>Aspiring </a:t>
            </a:r>
            <a:r>
              <a:rPr lang="en-US" sz="2000" dirty="0">
                <a:solidFill>
                  <a:schemeClr val="tx1"/>
                </a:solidFill>
              </a:rPr>
              <a:t>and established front-end web developers require an effective and engaging method to showcase their skills, projects, and professional experience to potential employers or clients. </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          Traditional </a:t>
            </a:r>
            <a:r>
              <a:rPr lang="en-US" sz="2000" dirty="0">
                <a:solidFill>
                  <a:schemeClr val="tx1"/>
                </a:solidFill>
              </a:rPr>
              <a:t>resumes and static online portfolios often lack the dynamic and interactive elements necessary to fully demonstrate a developer's proficiency in front-end technologies and user experience design</a:t>
            </a:r>
            <a:r>
              <a:rPr lang="en-US" sz="2000" dirty="0" smtClean="0">
                <a:solidFill>
                  <a:schemeClr val="tx1"/>
                </a:solidFill>
              </a:rPr>
              <a:t>.</a:t>
            </a:r>
            <a:r>
              <a:rPr lang="en-US" sz="2000" dirty="0">
                <a:solidFill>
                  <a:schemeClr val="tx1"/>
                </a:solidFill>
              </a:rPr>
              <a:t> </a:t>
            </a:r>
            <a:br>
              <a:rPr lang="en-US" sz="2000" dirty="0">
                <a:solidFill>
                  <a:schemeClr val="tx1"/>
                </a:solidFill>
              </a:rPr>
            </a:br>
            <a:r>
              <a:rPr lang="en-US" sz="2200" dirty="0" smtClean="0">
                <a:solidFill>
                  <a:schemeClr val="tx1"/>
                </a:solidFill>
                <a:latin typeface="Modern No. 20" panose="02070704070505020303" pitchFamily="18" charset="0"/>
              </a:rPr>
              <a:t/>
            </a:r>
            <a:br>
              <a:rPr lang="en-US" sz="2200" dirty="0" smtClean="0">
                <a:solidFill>
                  <a:schemeClr val="tx1"/>
                </a:solidFill>
                <a:latin typeface="Modern No. 20" panose="02070704070505020303" pitchFamily="18" charset="0"/>
              </a:rPr>
            </a:br>
            <a:r>
              <a:rPr lang="en-US" sz="2200" dirty="0" smtClean="0">
                <a:solidFill>
                  <a:schemeClr val="tx1"/>
                </a:solidFill>
                <a:latin typeface="Modern No. 20" panose="02070704070505020303" pitchFamily="18" charset="0"/>
              </a:rPr>
              <a:t> </a:t>
            </a:r>
            <a:endParaRPr lang="en-IN" sz="2200" dirty="0">
              <a:solidFill>
                <a:schemeClr val="tx1"/>
              </a:solidFill>
              <a:latin typeface="Modern No. 20" panose="02070704070505020303" pitchFamily="18" charset="0"/>
            </a:endParaRPr>
          </a:p>
        </p:txBody>
      </p:sp>
      <p:sp>
        <p:nvSpPr>
          <p:cNvPr id="3" name="Content Placeholder 2"/>
          <p:cNvSpPr>
            <a:spLocks noGrp="1"/>
          </p:cNvSpPr>
          <p:nvPr>
            <p:ph idx="1"/>
          </p:nvPr>
        </p:nvSpPr>
        <p:spPr>
          <a:xfrm>
            <a:off x="740515" y="2758287"/>
            <a:ext cx="8596668" cy="3880773"/>
          </a:xfrm>
        </p:spPr>
        <p:txBody>
          <a:bodyPr/>
          <a:lstStyle/>
          <a:p>
            <a:pPr marL="0" indent="0">
              <a:buNone/>
            </a:pPr>
            <a:r>
              <a:rPr lang="en-US" dirty="0">
                <a:latin typeface="Lucida Handwriting" panose="03010101010101010101" pitchFamily="66" charset="0"/>
              </a:rPr>
              <a:t> </a:t>
            </a:r>
            <a:r>
              <a:rPr lang="en-US" dirty="0" smtClean="0">
                <a:latin typeface="Lucida Handwriting" panose="03010101010101010101" pitchFamily="66" charset="0"/>
              </a:rPr>
              <a:t> </a:t>
            </a:r>
          </a:p>
          <a:p>
            <a:pPr marL="0" indent="0">
              <a:buNone/>
            </a:pPr>
            <a:endParaRPr lang="en-US" dirty="0">
              <a:latin typeface="Lucida Handwriting" panose="03010101010101010101" pitchFamily="66" charset="0"/>
            </a:endParaRPr>
          </a:p>
          <a:p>
            <a:pPr marL="0" indent="0">
              <a:buNone/>
            </a:pPr>
            <a:r>
              <a:rPr lang="en-US" dirty="0" smtClean="0">
                <a:latin typeface="Lucida Handwriting" panose="03010101010101010101" pitchFamily="66" charset="0"/>
              </a:rPr>
              <a:t>                              </a:t>
            </a:r>
            <a:endParaRPr lang="en-US" sz="2400" dirty="0" smtClean="0">
              <a:latin typeface="Lucida Handwriting" panose="03010101010101010101" pitchFamily="66" charset="0"/>
            </a:endParaRPr>
          </a:p>
        </p:txBody>
      </p:sp>
      <p:sp>
        <p:nvSpPr>
          <p:cNvPr id="5" name="Rectangle 4"/>
          <p:cNvSpPr/>
          <p:nvPr/>
        </p:nvSpPr>
        <p:spPr>
          <a:xfrm>
            <a:off x="3048000" y="2136339"/>
            <a:ext cx="6096000" cy="369332"/>
          </a:xfrm>
          <a:prstGeom prst="rect">
            <a:avLst/>
          </a:prstGeom>
        </p:spPr>
        <p:txBody>
          <a:bodyPr>
            <a:spAutoFit/>
          </a:bodyPr>
          <a:lstStyle/>
          <a:p>
            <a:pPr fontAlgn="ctr"/>
            <a:endParaRPr lang="en-US" b="0" i="0" dirty="0">
              <a:solidFill>
                <a:srgbClr val="001D35"/>
              </a:solidFill>
              <a:effectLst/>
              <a:latin typeface="Google Sans"/>
            </a:endParaRPr>
          </a:p>
        </p:txBody>
      </p:sp>
      <p:sp>
        <p:nvSpPr>
          <p:cNvPr id="4" name="AutoShape 2" descr="Problem Statement Keynote Templat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3558474" y="3120513"/>
            <a:ext cx="6010528" cy="3542749"/>
          </a:xfrm>
          <a:prstGeom prst="rect">
            <a:avLst/>
          </a:prstGeom>
        </p:spPr>
      </p:pic>
    </p:spTree>
    <p:extLst>
      <p:ext uri="{BB962C8B-B14F-4D97-AF65-F5344CB8AC3E}">
        <p14:creationId xmlns:p14="http://schemas.microsoft.com/office/powerpoint/2010/main" val="200524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97" y="604735"/>
            <a:ext cx="8596668" cy="2133602"/>
          </a:xfrm>
        </p:spPr>
        <p:txBody>
          <a:bodyPr>
            <a:normAutofit fontScale="90000"/>
          </a:bodyPr>
          <a:lstStyle/>
          <a:p>
            <a:pPr fontAlgn="ctr"/>
            <a:r>
              <a:rPr lang="en-US" sz="3100" dirty="0" smtClean="0">
                <a:latin typeface="Cooper Black" panose="0208090404030B020404" pitchFamily="18" charset="0"/>
              </a:rPr>
              <a:t>2.Project overview: </a:t>
            </a:r>
            <a:r>
              <a:rPr lang="en-US" dirty="0" smtClean="0">
                <a:latin typeface="Modern No. 20" panose="02070704070505020303" pitchFamily="18" charset="0"/>
              </a:rPr>
              <a:t>    </a:t>
            </a:r>
            <a:br>
              <a:rPr lang="en-US" dirty="0" smtClean="0">
                <a:latin typeface="Modern No. 20" panose="02070704070505020303" pitchFamily="18" charset="0"/>
              </a:rPr>
            </a:br>
            <a:r>
              <a:rPr lang="en-US" dirty="0">
                <a:latin typeface="Modern No. 20" panose="02070704070505020303" pitchFamily="18" charset="0"/>
              </a:rPr>
              <a:t> </a:t>
            </a:r>
            <a:r>
              <a:rPr lang="en-US" dirty="0" smtClean="0">
                <a:latin typeface="Modern No. 20" panose="02070704070505020303" pitchFamily="18" charset="0"/>
              </a:rPr>
              <a:t>              </a:t>
            </a:r>
            <a:r>
              <a:rPr lang="en-US" sz="2200" dirty="0" smtClean="0">
                <a:solidFill>
                  <a:schemeClr val="tx1"/>
                </a:solidFill>
                <a:latin typeface="Modern No. 20" panose="02070704070505020303" pitchFamily="18" charset="0"/>
              </a:rPr>
              <a:t>A summary </a:t>
            </a:r>
            <a:r>
              <a:rPr lang="en-US" sz="2200" dirty="0">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lang="en-US" sz="2200" dirty="0" smtClean="0">
                <a:solidFill>
                  <a:schemeClr val="tx1"/>
                </a:solidFill>
                <a:latin typeface="Modern No. 20" panose="02070704070505020303" pitchFamily="18" charset="0"/>
              </a:rPr>
              <a:t>project </a:t>
            </a:r>
            <a:r>
              <a:rPr lang="en-US" sz="2200" dirty="0">
                <a:solidFill>
                  <a:schemeClr val="tx1"/>
                </a:solidFill>
                <a:latin typeface="Modern No. 20" panose="02070704070505020303" pitchFamily="18" charset="0"/>
              </a:rPr>
              <a:t>initiation phase to gain support </a:t>
            </a:r>
            <a:r>
              <a:rPr lang="en-US" sz="2200" dirty="0" smtClean="0">
                <a:solidFill>
                  <a:schemeClr val="tx1"/>
                </a:solidFill>
                <a:latin typeface="Modern No. 20" panose="02070704070505020303" pitchFamily="18" charset="0"/>
              </a:rPr>
              <a:t>and outcomes</a:t>
            </a:r>
            <a:r>
              <a:rPr lang="en-US" sz="2200" dirty="0">
                <a:solidFill>
                  <a:schemeClr val="tx1"/>
                </a:solidFill>
                <a:latin typeface="Modern No. 20" panose="02070704070505020303" pitchFamily="18" charset="0"/>
              </a:rPr>
              <a:t> </a:t>
            </a:r>
            <a:br>
              <a:rPr lang="en-US" sz="2200" dirty="0">
                <a:solidFill>
                  <a:schemeClr val="tx1"/>
                </a:solidFill>
                <a:latin typeface="Modern No. 20" panose="02070704070505020303" pitchFamily="18" charset="0"/>
              </a:rPr>
            </a:br>
            <a:r>
              <a:rPr lang="en-US" sz="2000" dirty="0">
                <a:latin typeface="Modern No. 20" panose="02070704070505020303" pitchFamily="18" charset="0"/>
              </a:rPr>
              <a:t/>
            </a:r>
            <a:br>
              <a:rPr lang="en-US" sz="2000" dirty="0">
                <a:latin typeface="Modern No. 20" panose="02070704070505020303" pitchFamily="18" charset="0"/>
              </a:rPr>
            </a:br>
            <a:endParaRPr lang="en-IN" sz="2000" dirty="0">
              <a:latin typeface="Modern No. 20" panose="02070704070505020303" pitchFamily="18" charset="0"/>
            </a:endParaRPr>
          </a:p>
        </p:txBody>
      </p:sp>
      <p:sp>
        <p:nvSpPr>
          <p:cNvPr id="3" name="Content Placeholder 2"/>
          <p:cNvSpPr>
            <a:spLocks noGrp="1"/>
          </p:cNvSpPr>
          <p:nvPr>
            <p:ph idx="1"/>
          </p:nvPr>
        </p:nvSpPr>
        <p:spPr>
          <a:xfrm>
            <a:off x="677334" y="2949262"/>
            <a:ext cx="8596668" cy="3092100"/>
          </a:xfrm>
        </p:spPr>
        <p:txBody>
          <a:bodyPr/>
          <a:lstStyle/>
          <a:p>
            <a:endParaRPr lang="en-US" dirty="0" smtClean="0"/>
          </a:p>
          <a:p>
            <a:endParaRPr lang="en-IN" dirty="0"/>
          </a:p>
        </p:txBody>
      </p:sp>
      <p:pic>
        <p:nvPicPr>
          <p:cNvPr id="5" name="Picture 4"/>
          <p:cNvPicPr>
            <a:picLocks noChangeAspect="1"/>
          </p:cNvPicPr>
          <p:nvPr/>
        </p:nvPicPr>
        <p:blipFill>
          <a:blip r:embed="rId2"/>
          <a:stretch>
            <a:fillRect/>
          </a:stretch>
        </p:blipFill>
        <p:spPr>
          <a:xfrm>
            <a:off x="3422761" y="3371112"/>
            <a:ext cx="2847975" cy="1609725"/>
          </a:xfrm>
          <a:prstGeom prst="rect">
            <a:avLst/>
          </a:prstGeom>
        </p:spPr>
      </p:pic>
    </p:spTree>
    <p:extLst>
      <p:ext uri="{BB962C8B-B14F-4D97-AF65-F5344CB8AC3E}">
        <p14:creationId xmlns:p14="http://schemas.microsoft.com/office/powerpoint/2010/main" val="6778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61" y="673994"/>
            <a:ext cx="8596668" cy="1320800"/>
          </a:xfrm>
        </p:spPr>
        <p:txBody>
          <a:bodyPr>
            <a:normAutofit/>
          </a:bodyPr>
          <a:lstStyle/>
          <a:p>
            <a:r>
              <a:rPr lang="en-US" dirty="0" smtClean="0">
                <a:latin typeface="Harlow Solid Italic" panose="04030604020F02020D02" pitchFamily="82" charset="0"/>
              </a:rPr>
              <a:t>3.End users</a:t>
            </a:r>
            <a:endParaRPr lang="en-IN" dirty="0">
              <a:latin typeface="Harlow Solid Italic" panose="04030604020F02020D02" pitchFamily="82" charset="0"/>
            </a:endParaRPr>
          </a:p>
        </p:txBody>
      </p:sp>
      <p:pic>
        <p:nvPicPr>
          <p:cNvPr id="6" name="Content Placeholder 5"/>
          <p:cNvPicPr>
            <a:picLocks noGrp="1" noChangeAspect="1"/>
          </p:cNvPicPr>
          <p:nvPr>
            <p:ph idx="1"/>
          </p:nvPr>
        </p:nvPicPr>
        <p:blipFill>
          <a:blip r:embed="rId2"/>
          <a:stretch>
            <a:fillRect/>
          </a:stretch>
        </p:blipFill>
        <p:spPr>
          <a:xfrm>
            <a:off x="4189413" y="2527300"/>
            <a:ext cx="5715000" cy="2990850"/>
          </a:xfrm>
          <a:prstGeom prst="rect">
            <a:avLst/>
          </a:prstGeom>
        </p:spPr>
      </p:pic>
      <p:sp>
        <p:nvSpPr>
          <p:cNvPr id="4" name="Rectangle 3"/>
          <p:cNvSpPr/>
          <p:nvPr/>
        </p:nvSpPr>
        <p:spPr>
          <a:xfrm>
            <a:off x="1004552" y="1242263"/>
            <a:ext cx="7804597" cy="1015663"/>
          </a:xfrm>
          <a:prstGeom prst="rect">
            <a:avLst/>
          </a:prstGeom>
        </p:spPr>
        <p:txBody>
          <a:bodyPr wrap="square">
            <a:spAutoFit/>
          </a:bodyPr>
          <a:lstStyle/>
          <a:p>
            <a:r>
              <a:rPr lang="en-US" sz="2000" b="0" i="0" dirty="0"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lang="en-US" b="0" i="0" dirty="0" smtClean="0">
                <a:solidFill>
                  <a:srgbClr val="111111"/>
                </a:solidFill>
                <a:effectLst/>
                <a:latin typeface="Constantia" panose="02030602050306030303" pitchFamily="18" charset="0"/>
              </a:rPr>
              <a:t>.</a:t>
            </a:r>
          </a:p>
        </p:txBody>
      </p:sp>
    </p:spTree>
    <p:extLst>
      <p:ext uri="{BB962C8B-B14F-4D97-AF65-F5344CB8AC3E}">
        <p14:creationId xmlns:p14="http://schemas.microsoft.com/office/powerpoint/2010/main" val="38397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637" y="661116"/>
            <a:ext cx="8596668" cy="2584362"/>
          </a:xfrm>
        </p:spPr>
        <p:txBody>
          <a:bodyPr/>
          <a:lstStyle/>
          <a:p>
            <a:r>
              <a:rPr lang="en-US" dirty="0" smtClean="0">
                <a:latin typeface="Harlow Solid Italic" panose="04030604020F02020D02" pitchFamily="82" charset="0"/>
              </a:rPr>
              <a:t>4.Tools and technologies</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506637" y="2976562"/>
            <a:ext cx="6169172" cy="3881438"/>
          </a:xfrm>
          <a:prstGeom prst="rect">
            <a:avLst/>
          </a:prstGeom>
        </p:spPr>
      </p:pic>
      <p:sp>
        <p:nvSpPr>
          <p:cNvPr id="4" name="Rectangle 3"/>
          <p:cNvSpPr/>
          <p:nvPr/>
        </p:nvSpPr>
        <p:spPr>
          <a:xfrm>
            <a:off x="1026016" y="1302586"/>
            <a:ext cx="8247985"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the knowledge, processes, systems, and </a:t>
            </a:r>
            <a:r>
              <a:rPr lang="en-US" sz="2000" b="0" i="0" dirty="0" err="1" smtClean="0">
                <a:solidFill>
                  <a:srgbClr val="001D35"/>
                </a:solidFill>
                <a:effectLst/>
                <a:latin typeface="Modern No. 20" panose="02070704070505020303" pitchFamily="18" charset="0"/>
              </a:rPr>
              <a:t>applicaa</a:t>
            </a:r>
            <a:r>
              <a:rPr lang="en-US" sz="2000" b="0" i="0" dirty="0"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lang="en-US" sz="2000" b="0" i="0" dirty="0" err="1" smtClean="0">
                <a:solidFill>
                  <a:srgbClr val="001D35"/>
                </a:solidFill>
                <a:effectLst/>
                <a:latin typeface="Modern No. 20" panose="02070704070505020303" pitchFamily="18" charset="0"/>
              </a:rPr>
              <a:t>tions</a:t>
            </a:r>
            <a:r>
              <a:rPr lang="en-US" sz="2000" b="0" i="0" dirty="0"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15329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82" y="725510"/>
            <a:ext cx="8596668" cy="2404056"/>
          </a:xfrm>
        </p:spPr>
        <p:txBody>
          <a:bodyPr/>
          <a:lstStyle/>
          <a:p>
            <a:r>
              <a:rPr lang="en-US" dirty="0" smtClean="0">
                <a:latin typeface="Harlow Solid Italic" panose="04030604020F02020D02" pitchFamily="82" charset="0"/>
              </a:rPr>
              <a:t>5.Portfolio Design and layout</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841680" y="3515932"/>
            <a:ext cx="4803820" cy="3039413"/>
          </a:xfrm>
          <a:prstGeom prst="rect">
            <a:avLst/>
          </a:prstGeom>
        </p:spPr>
      </p:pic>
      <p:sp>
        <p:nvSpPr>
          <p:cNvPr id="4" name="Rectangle 3"/>
          <p:cNvSpPr/>
          <p:nvPr/>
        </p:nvSpPr>
        <p:spPr>
          <a:xfrm>
            <a:off x="934911" y="1382440"/>
            <a:ext cx="8339091"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Portfolio </a:t>
            </a:r>
            <a:r>
              <a:rPr lang="en-US" sz="2000" b="1" i="0" dirty="0" smtClean="0">
                <a:solidFill>
                  <a:srgbClr val="001D35"/>
                </a:solidFill>
                <a:effectLst/>
                <a:latin typeface="Modern No. 20" panose="02070704070505020303" pitchFamily="18" charset="0"/>
              </a:rPr>
              <a:t>design</a:t>
            </a:r>
            <a:r>
              <a:rPr lang="en-US" sz="2000" b="0" i="0" dirty="0" smtClean="0">
                <a:solidFill>
                  <a:srgbClr val="001D35"/>
                </a:solidFill>
                <a:effectLst/>
                <a:latin typeface="Modern No. 20" panose="02070704070505020303" pitchFamily="18" charset="0"/>
              </a:rPr>
              <a:t> refers to the overarching visual style, branding, and storytelling of your professional presentation, while the </a:t>
            </a:r>
            <a:r>
              <a:rPr lang="en-US" sz="2000" b="1" i="0" dirty="0" smtClean="0">
                <a:solidFill>
                  <a:srgbClr val="001D35"/>
                </a:solidFill>
                <a:effectLst/>
                <a:latin typeface="Modern No. 20" panose="02070704070505020303" pitchFamily="18" charset="0"/>
              </a:rPr>
              <a:t>layout</a:t>
            </a:r>
            <a:r>
              <a:rPr lang="en-US" sz="2000" b="0" i="0" dirty="0"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32906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98" y="653133"/>
            <a:ext cx="8596668" cy="2275268"/>
          </a:xfrm>
        </p:spPr>
        <p:txBody>
          <a:bodyPr/>
          <a:lstStyle/>
          <a:p>
            <a:r>
              <a:rPr lang="en-US" dirty="0" smtClean="0">
                <a:latin typeface="Harlow Solid Italic" panose="04030604020F02020D02" pitchFamily="82" charset="0"/>
              </a:rPr>
              <a:t>6.Features and Functionality</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056068" y="3425780"/>
            <a:ext cx="3374902" cy="2060620"/>
          </a:xfrm>
          <a:prstGeom prst="rect">
            <a:avLst/>
          </a:prstGeom>
        </p:spPr>
      </p:pic>
      <p:sp>
        <p:nvSpPr>
          <p:cNvPr id="4" name="Rectangle 3"/>
          <p:cNvSpPr/>
          <p:nvPr/>
        </p:nvSpPr>
        <p:spPr>
          <a:xfrm>
            <a:off x="862886" y="1352282"/>
            <a:ext cx="8551572" cy="1323439"/>
          </a:xfrm>
          <a:prstGeom prst="rect">
            <a:avLst/>
          </a:prstGeom>
        </p:spPr>
        <p:txBody>
          <a:bodyPr wrap="square">
            <a:spAutoFit/>
          </a:bodyPr>
          <a:lstStyle/>
          <a:p>
            <a:r>
              <a:rPr lang="en-US" b="0" i="0" dirty="0" smtClean="0">
                <a:solidFill>
                  <a:srgbClr val="001D35"/>
                </a:solidFill>
                <a:effectLst/>
                <a:latin typeface="Google Sans"/>
              </a:rPr>
              <a:t>        </a:t>
            </a:r>
            <a:r>
              <a:rPr lang="en-US" sz="2000" b="0" i="0" dirty="0"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lang="en-US" sz="2000" b="0" i="0" dirty="0" err="1" smtClean="0">
                <a:solidFill>
                  <a:srgbClr val="001D35"/>
                </a:solidFill>
                <a:effectLst/>
                <a:latin typeface="Modern No. 20" panose="02070704070505020303" pitchFamily="18" charset="0"/>
              </a:rPr>
              <a:t>servicefulfill</a:t>
            </a:r>
            <a:r>
              <a:rPr lang="en-US" sz="2000" b="0" i="0" dirty="0" smtClean="0">
                <a:solidFill>
                  <a:srgbClr val="001D35"/>
                </a:solidFill>
                <a:effectLst/>
                <a:latin typeface="Modern No. 20" panose="02070704070505020303" pitchFamily="18" charset="0"/>
              </a:rPr>
              <a:t> user needs and provide , including how well it performs its tasks to value</a:t>
            </a:r>
            <a:r>
              <a:rPr lang="en-US" b="0" i="0" dirty="0" smtClean="0">
                <a:solidFill>
                  <a:srgbClr val="001D35"/>
                </a:solidFill>
                <a:effectLst/>
                <a:latin typeface="Google Sans"/>
              </a:rPr>
              <a:t>. </a:t>
            </a:r>
            <a:endParaRPr lang="en-IN" dirty="0"/>
          </a:p>
        </p:txBody>
      </p:sp>
      <p:pic>
        <p:nvPicPr>
          <p:cNvPr id="6" name="Picture 5"/>
          <p:cNvPicPr>
            <a:picLocks noChangeAspect="1"/>
          </p:cNvPicPr>
          <p:nvPr/>
        </p:nvPicPr>
        <p:blipFill>
          <a:blip r:embed="rId3"/>
          <a:stretch>
            <a:fillRect/>
          </a:stretch>
        </p:blipFill>
        <p:spPr>
          <a:xfrm>
            <a:off x="5530135" y="3670479"/>
            <a:ext cx="2857500" cy="1815921"/>
          </a:xfrm>
          <a:prstGeom prst="rect">
            <a:avLst/>
          </a:prstGeom>
        </p:spPr>
      </p:pic>
    </p:spTree>
    <p:extLst>
      <p:ext uri="{BB962C8B-B14F-4D97-AF65-F5344CB8AC3E}">
        <p14:creationId xmlns:p14="http://schemas.microsoft.com/office/powerpoint/2010/main" val="214359110"/>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369</TotalTime>
  <Words>202</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Arial</vt:lpstr>
      <vt:lpstr>Berlin Sans FB</vt:lpstr>
      <vt:lpstr>Century Gothic</vt:lpstr>
      <vt:lpstr>Constantia</vt:lpstr>
      <vt:lpstr>Cooper Black</vt:lpstr>
      <vt:lpstr>Google Sans</vt:lpstr>
      <vt:lpstr>Harlow Solid Italic</vt:lpstr>
      <vt:lpstr>Lucida Handwriting</vt:lpstr>
      <vt:lpstr>Modern No. 20</vt:lpstr>
      <vt:lpstr>Wingdings 3</vt:lpstr>
      <vt:lpstr>Wisp</vt:lpstr>
      <vt:lpstr>STUDENT  : POONGOTHAI D REGISTER  : 2422K1745 NM ID       : autbru5h2422K1745 DEGREE    : B.Sc Computer Science COLLEGE /UNIVERSITY :  Adharsh Vidhyalaya College Of Arts And Science For Women/Bharathiyar University                                                      </vt:lpstr>
      <vt:lpstr>INTERACTIVE DIGITAL PORTFOLIO USING FRONT AND END DEVELOPMENT</vt:lpstr>
      <vt:lpstr>AGENDA</vt:lpstr>
      <vt:lpstr>1.Problem Statement:         Aspiring and established front-end web developers require an effective and engaging method to showcase their skills, projects, and professional experience to potential employers or clients.             Traditional resumes and static online portfolios often lack the dynamic and interactive elements necessary to fully demonstrate a developer's proficiency in front-end technologies and user experience design.    </vt:lpstr>
      <vt:lpstr>2.Project overview:                     A summary 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project initiation phase to gain support and outcomes   </vt:lpstr>
      <vt:lpstr>3.End users</vt:lpstr>
      <vt:lpstr>4.Tools and technologies</vt:lpstr>
      <vt:lpstr>5.Portfolio Design and layout</vt:lpstr>
      <vt:lpstr>6.Features and Functionality</vt:lpstr>
      <vt:lpstr>7.Results and Screenshot</vt:lpstr>
      <vt:lpstr>8.Conclusion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   Akila.s REGISTER  : 2422K1737 NM ID       :  DEGREE    : B.SC.C COLLEGE  :</dc:title>
  <dc:creator>Admin</dc:creator>
  <cp:lastModifiedBy>Admin</cp:lastModifiedBy>
  <cp:revision>29</cp:revision>
  <dcterms:created xsi:type="dcterms:W3CDTF">2025-08-28T04:15:14Z</dcterms:created>
  <dcterms:modified xsi:type="dcterms:W3CDTF">2025-08-30T07:00:13Z</dcterms:modified>
</cp:coreProperties>
</file>