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097EB-7E5F-45D4-8AA2-76B116985422}" type="datetimeFigureOut">
              <a:rPr lang="en-US" smtClean="0"/>
              <a:t>2/28/2024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A43BDC7-933B-4FEE-B5A2-58B16587F9A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212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097EB-7E5F-45D4-8AA2-76B116985422}"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3BDC7-933B-4FEE-B5A2-58B16587F9A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74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097EB-7E5F-45D4-8AA2-76B116985422}"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3BDC7-933B-4FEE-B5A2-58B16587F9A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6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097EB-7E5F-45D4-8AA2-76B116985422}"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3BDC7-933B-4FEE-B5A2-58B16587F9A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799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097EB-7E5F-45D4-8AA2-76B116985422}"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3BDC7-933B-4FEE-B5A2-58B16587F9A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7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097EB-7E5F-45D4-8AA2-76B116985422}"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3BDC7-933B-4FEE-B5A2-58B16587F9A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05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097EB-7E5F-45D4-8AA2-76B116985422}"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3BDC7-933B-4FEE-B5A2-58B16587F9A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48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097EB-7E5F-45D4-8AA2-76B116985422}"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43BDC7-933B-4FEE-B5A2-58B16587F9A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2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097EB-7E5F-45D4-8AA2-76B116985422}"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3BDC7-933B-4FEE-B5A2-58B16587F9A1}" type="slidenum">
              <a:rPr lang="en-US" smtClean="0"/>
              <a:t>‹#›</a:t>
            </a:fld>
            <a:endParaRPr lang="en-US"/>
          </a:p>
        </p:txBody>
      </p:sp>
    </p:spTree>
    <p:extLst>
      <p:ext uri="{BB962C8B-B14F-4D97-AF65-F5344CB8AC3E}">
        <p14:creationId xmlns:p14="http://schemas.microsoft.com/office/powerpoint/2010/main" val="205629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5097EB-7E5F-45D4-8AA2-76B116985422}"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3BDC7-933B-4FEE-B5A2-58B16587F9A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032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5097EB-7E5F-45D4-8AA2-76B116985422}" type="datetimeFigureOut">
              <a:rPr lang="en-US" smtClean="0"/>
              <a:t>2/28/2024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A43BDC7-933B-4FEE-B5A2-58B16587F9A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35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5097EB-7E5F-45D4-8AA2-76B116985422}" type="datetimeFigureOut">
              <a:rPr lang="en-US" smtClean="0"/>
              <a:t>2/28/2024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A43BDC7-933B-4FEE-B5A2-58B16587F9A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519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335E-C9DA-E9C9-B023-C39B8E41D0C2}"/>
              </a:ext>
            </a:extLst>
          </p:cNvPr>
          <p:cNvSpPr>
            <a:spLocks noGrp="1"/>
          </p:cNvSpPr>
          <p:nvPr>
            <p:ph type="ctrTitle"/>
          </p:nvPr>
        </p:nvSpPr>
        <p:spPr>
          <a:xfrm>
            <a:off x="2465404" y="173648"/>
            <a:ext cx="8637073" cy="2541431"/>
          </a:xfrm>
        </p:spPr>
        <p:txBody>
          <a:bodyPr>
            <a:normAutofit/>
          </a:bodyPr>
          <a:lstStyle/>
          <a:p>
            <a:pPr algn="ct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2600" b="1" i="1" u="none" strike="noStrike" baseline="0" dirty="0">
                <a:solidFill>
                  <a:srgbClr val="000000"/>
                </a:solidFill>
                <a:latin typeface="Times New Roman" panose="02020603050405020304" pitchFamily="18" charset="0"/>
              </a:rPr>
              <a:t>Chrono-Identify: Advancing Temporal Recognition with Machine Learning-Infused Facial Metrics</a:t>
            </a:r>
            <a:endParaRPr lang="en-US" sz="2600" b="1" i="1" dirty="0"/>
          </a:p>
        </p:txBody>
      </p:sp>
    </p:spTree>
    <p:extLst>
      <p:ext uri="{BB962C8B-B14F-4D97-AF65-F5344CB8AC3E}">
        <p14:creationId xmlns:p14="http://schemas.microsoft.com/office/powerpoint/2010/main" val="41619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E079-F439-C880-70AF-1B2ABE4E5CD8}"/>
              </a:ext>
            </a:extLst>
          </p:cNvPr>
          <p:cNvSpPr>
            <a:spLocks noGrp="1"/>
          </p:cNvSpPr>
          <p:nvPr>
            <p:ph type="title"/>
          </p:nvPr>
        </p:nvSpPr>
        <p:spPr/>
        <p:txBody>
          <a:bodyPr>
            <a:normAutofit/>
          </a:bodyPr>
          <a:lstStyle/>
          <a:p>
            <a:r>
              <a:rPr lang="en-US" dirty="0"/>
              <a:t>Summary</a:t>
            </a:r>
            <a:br>
              <a:rPr lang="en-US" dirty="0"/>
            </a:br>
            <a:endParaRPr lang="en-US" dirty="0"/>
          </a:p>
        </p:txBody>
      </p:sp>
      <p:sp>
        <p:nvSpPr>
          <p:cNvPr id="3" name="Content Placeholder 2">
            <a:extLst>
              <a:ext uri="{FF2B5EF4-FFF2-40B4-BE49-F238E27FC236}">
                <a16:creationId xmlns:a16="http://schemas.microsoft.com/office/drawing/2014/main" id="{AC39C257-F20A-4B72-193E-48AA207EA7A0}"/>
              </a:ext>
            </a:extLst>
          </p:cNvPr>
          <p:cNvSpPr>
            <a:spLocks noGrp="1"/>
          </p:cNvSpPr>
          <p:nvPr>
            <p:ph idx="1"/>
          </p:nvPr>
        </p:nvSpPr>
        <p:spPr/>
        <p:txBody>
          <a:bodyPr/>
          <a:lstStyle/>
          <a:p>
            <a:r>
              <a:rPr lang="en-US" dirty="0"/>
              <a:t>The text discusses the development and application of an automated attendance system called "Chrono-Identify," which integrates machine learning with facial recognition technology to revolutionize temporal recognition procedures. It addresses the challenges associated with traditional attendance systems in educational institutions and organizations, proposing solutions to enhance efficiency and accuracy.</a:t>
            </a:r>
          </a:p>
        </p:txBody>
      </p:sp>
    </p:spTree>
    <p:extLst>
      <p:ext uri="{BB962C8B-B14F-4D97-AF65-F5344CB8AC3E}">
        <p14:creationId xmlns:p14="http://schemas.microsoft.com/office/powerpoint/2010/main" val="300370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5A6B-14E2-9412-4CF4-69275D168242}"/>
              </a:ext>
            </a:extLst>
          </p:cNvPr>
          <p:cNvSpPr>
            <a:spLocks noGrp="1"/>
          </p:cNvSpPr>
          <p:nvPr>
            <p:ph type="title"/>
          </p:nvPr>
        </p:nvSpPr>
        <p:spPr/>
        <p:txBody>
          <a:bodyPr>
            <a:normAutofit fontScale="90000"/>
          </a:bodyPr>
          <a:lstStyle/>
          <a:p>
            <a:r>
              <a:rPr lang="en-US" b="1" i="0" dirty="0">
                <a:solidFill>
                  <a:srgbClr val="0D0D0D"/>
                </a:solidFill>
                <a:effectLst/>
                <a:latin typeface="Söhne"/>
              </a:rPr>
              <a:t>Chrono-Identify: Advancing Temporal Recognition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23F31DC4-21B6-6287-4F09-9FB3389CF944}"/>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Integrates machine learning and facial metric analysis for attendance management.</a:t>
            </a:r>
          </a:p>
          <a:p>
            <a:pPr algn="l">
              <a:buFont typeface="Arial" panose="020B0604020202020204" pitchFamily="34" charset="0"/>
              <a:buChar char="•"/>
            </a:pPr>
            <a:r>
              <a:rPr lang="en-US" b="0" i="0" dirty="0">
                <a:solidFill>
                  <a:srgbClr val="0D0D0D"/>
                </a:solidFill>
                <a:effectLst/>
                <a:latin typeface="Söhne"/>
              </a:rPr>
              <a:t>Utilizes sophisticated algorithms for facial characteristic scrutiny.</a:t>
            </a:r>
          </a:p>
          <a:p>
            <a:pPr algn="l">
              <a:buFont typeface="Arial" panose="020B0604020202020204" pitchFamily="34" charset="0"/>
              <a:buChar char="•"/>
            </a:pPr>
            <a:r>
              <a:rPr lang="en-US" b="0" i="0" dirty="0">
                <a:solidFill>
                  <a:srgbClr val="0D0D0D"/>
                </a:solidFill>
                <a:effectLst/>
                <a:latin typeface="Söhne"/>
              </a:rPr>
              <a:t>Deployed across various sectors including education, corporate, and high-security domains.</a:t>
            </a:r>
          </a:p>
          <a:p>
            <a:pPr algn="l">
              <a:buFont typeface="Arial" panose="020B0604020202020204" pitchFamily="34" charset="0"/>
              <a:buChar char="•"/>
            </a:pPr>
            <a:r>
              <a:rPr lang="en-US" b="0" i="0" dirty="0">
                <a:solidFill>
                  <a:srgbClr val="0D0D0D"/>
                </a:solidFill>
                <a:effectLst/>
                <a:latin typeface="Söhne"/>
              </a:rPr>
              <a:t>Offers adaptive learning capabilities for enhanced precision and user-friendly interface.</a:t>
            </a:r>
          </a:p>
          <a:p>
            <a:endParaRPr lang="en-US" dirty="0"/>
          </a:p>
        </p:txBody>
      </p:sp>
    </p:spTree>
    <p:extLst>
      <p:ext uri="{BB962C8B-B14F-4D97-AF65-F5344CB8AC3E}">
        <p14:creationId xmlns:p14="http://schemas.microsoft.com/office/powerpoint/2010/main" val="124111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C1C1-3EBE-402A-A41C-33F70BE0FB54}"/>
              </a:ext>
            </a:extLst>
          </p:cNvPr>
          <p:cNvSpPr>
            <a:spLocks noGrp="1"/>
          </p:cNvSpPr>
          <p:nvPr>
            <p:ph type="title"/>
          </p:nvPr>
        </p:nvSpPr>
        <p:spPr/>
        <p:txBody>
          <a:bodyPr>
            <a:normAutofit fontScale="90000"/>
          </a:bodyPr>
          <a:lstStyle/>
          <a:p>
            <a:r>
              <a:rPr lang="en-US" b="1" i="0" dirty="0">
                <a:solidFill>
                  <a:srgbClr val="0D0D0D"/>
                </a:solidFill>
                <a:effectLst/>
                <a:latin typeface="Söhne"/>
              </a:rPr>
              <a:t>Automated Attendance Systems: Addressing Challenges</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86A2EACD-2736-772F-A3F7-BCAFB725901E}"/>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Mitigates manual error risks and conserves time and resources.</a:t>
            </a:r>
          </a:p>
          <a:p>
            <a:pPr algn="l">
              <a:buFont typeface="Arial" panose="020B0604020202020204" pitchFamily="34" charset="0"/>
              <a:buChar char="•"/>
            </a:pPr>
            <a:r>
              <a:rPr lang="en-US" b="0" i="0" dirty="0">
                <a:solidFill>
                  <a:srgbClr val="0D0D0D"/>
                </a:solidFill>
                <a:effectLst/>
                <a:latin typeface="Söhne"/>
              </a:rPr>
              <a:t>Facilitates integration with HRMS or payroll platforms.</a:t>
            </a:r>
          </a:p>
          <a:p>
            <a:pPr algn="l">
              <a:buFont typeface="Arial" panose="020B0604020202020204" pitchFamily="34" charset="0"/>
              <a:buChar char="•"/>
            </a:pPr>
            <a:r>
              <a:rPr lang="en-US" b="0" i="0" dirty="0">
                <a:solidFill>
                  <a:srgbClr val="0D0D0D"/>
                </a:solidFill>
                <a:effectLst/>
                <a:latin typeface="Söhne"/>
              </a:rPr>
              <a:t>Provides real-time data storage and daily record updates.</a:t>
            </a:r>
          </a:p>
          <a:p>
            <a:pPr algn="l">
              <a:buFont typeface="Arial" panose="020B0604020202020204" pitchFamily="34" charset="0"/>
              <a:buChar char="•"/>
            </a:pPr>
            <a:r>
              <a:rPr lang="en-US" b="0" i="0" dirty="0">
                <a:solidFill>
                  <a:srgbClr val="0D0D0D"/>
                </a:solidFill>
                <a:effectLst/>
                <a:latin typeface="Söhne"/>
              </a:rPr>
              <a:t>Ensures convenience and efficacy in attendance management.</a:t>
            </a:r>
          </a:p>
          <a:p>
            <a:endParaRPr lang="en-US" dirty="0"/>
          </a:p>
        </p:txBody>
      </p:sp>
    </p:spTree>
    <p:extLst>
      <p:ext uri="{BB962C8B-B14F-4D97-AF65-F5344CB8AC3E}">
        <p14:creationId xmlns:p14="http://schemas.microsoft.com/office/powerpoint/2010/main" val="170736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88AC-8A10-CEED-B512-1CEAD9234A05}"/>
              </a:ext>
            </a:extLst>
          </p:cNvPr>
          <p:cNvSpPr>
            <a:spLocks noGrp="1"/>
          </p:cNvSpPr>
          <p:nvPr>
            <p:ph type="title"/>
          </p:nvPr>
        </p:nvSpPr>
        <p:spPr/>
        <p:txBody>
          <a:bodyPr/>
          <a:lstStyle/>
          <a:p>
            <a:r>
              <a:rPr lang="en-US" b="1" i="0" dirty="0">
                <a:solidFill>
                  <a:srgbClr val="0D0D0D"/>
                </a:solidFill>
                <a:effectLst/>
                <a:latin typeface="Söhne"/>
              </a:rPr>
              <a:t>Literature Survey: Exploring Solutions</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04A90393-FC21-8E5E-37CE-A558749C9E78}"/>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Utilizes various face recognition algorithms including Principal Component Analysis, Eigenvalue, Deep Neural Networks (DNNs), and Viola-Jones Algorithm.</a:t>
            </a:r>
          </a:p>
          <a:p>
            <a:pPr algn="l">
              <a:buFont typeface="Arial" panose="020B0604020202020204" pitchFamily="34" charset="0"/>
              <a:buChar char="•"/>
            </a:pPr>
            <a:r>
              <a:rPr lang="en-US" b="0" i="0" dirty="0">
                <a:solidFill>
                  <a:srgbClr val="0D0D0D"/>
                </a:solidFill>
                <a:effectLst/>
                <a:latin typeface="Söhne"/>
              </a:rPr>
              <a:t>Implements methodologies like Histogram of Oriented Gradients, LBPH algorithm, and CNN-based approaches.</a:t>
            </a:r>
          </a:p>
          <a:p>
            <a:pPr algn="l">
              <a:buFont typeface="Arial" panose="020B0604020202020204" pitchFamily="34" charset="0"/>
              <a:buChar char="•"/>
            </a:pPr>
            <a:r>
              <a:rPr lang="en-US" b="0" i="0" dirty="0">
                <a:solidFill>
                  <a:srgbClr val="0D0D0D"/>
                </a:solidFill>
                <a:effectLst/>
                <a:latin typeface="Söhne"/>
              </a:rPr>
              <a:t>Incorporates IoT components for attendance monitoring.</a:t>
            </a:r>
          </a:p>
          <a:p>
            <a:endParaRPr lang="en-US" dirty="0"/>
          </a:p>
        </p:txBody>
      </p:sp>
    </p:spTree>
    <p:extLst>
      <p:ext uri="{BB962C8B-B14F-4D97-AF65-F5344CB8AC3E}">
        <p14:creationId xmlns:p14="http://schemas.microsoft.com/office/powerpoint/2010/main" val="91272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8D3F-534E-8FC0-BF22-9C8F410EFA54}"/>
              </a:ext>
            </a:extLst>
          </p:cNvPr>
          <p:cNvSpPr>
            <a:spLocks noGrp="1"/>
          </p:cNvSpPr>
          <p:nvPr>
            <p:ph type="title"/>
          </p:nvPr>
        </p:nvSpPr>
        <p:spPr/>
        <p:txBody>
          <a:bodyPr/>
          <a:lstStyle/>
          <a:p>
            <a:r>
              <a:rPr lang="en-US" b="1" i="0" dirty="0">
                <a:solidFill>
                  <a:srgbClr val="0D0D0D"/>
                </a:solidFill>
                <a:effectLst/>
                <a:latin typeface="Söhne"/>
              </a:rPr>
              <a:t>Methodology: Developing the System</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CE0D153C-8BE8-4372-2AA5-D2139A4F52D2}"/>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Utilizes a histogram of oriented gradients for facial recognition.</a:t>
            </a:r>
          </a:p>
          <a:p>
            <a:pPr algn="l">
              <a:buFont typeface="Arial" panose="020B0604020202020204" pitchFamily="34" charset="0"/>
              <a:buChar char="•"/>
            </a:pPr>
            <a:r>
              <a:rPr lang="en-US" b="0" i="0" dirty="0">
                <a:solidFill>
                  <a:srgbClr val="0D0D0D"/>
                </a:solidFill>
                <a:effectLst/>
                <a:latin typeface="Söhne"/>
              </a:rPr>
              <a:t>Implements pre-processing, feature extraction, and real-time face recognition phases.</a:t>
            </a:r>
          </a:p>
          <a:p>
            <a:pPr algn="l">
              <a:buFont typeface="Arial" panose="020B0604020202020204" pitchFamily="34" charset="0"/>
              <a:buChar char="•"/>
            </a:pPr>
            <a:r>
              <a:rPr lang="en-US" b="0" i="0" dirty="0">
                <a:solidFill>
                  <a:srgbClr val="0D0D0D"/>
                </a:solidFill>
                <a:effectLst/>
                <a:latin typeface="Söhne"/>
              </a:rPr>
              <a:t>Integrates cameras equipped with facial identification for attendance marking.</a:t>
            </a:r>
          </a:p>
          <a:p>
            <a:pPr algn="l">
              <a:buFont typeface="Arial" panose="020B0604020202020204" pitchFamily="34" charset="0"/>
              <a:buChar char="•"/>
            </a:pPr>
            <a:r>
              <a:rPr lang="en-US" b="0" i="0" dirty="0">
                <a:solidFill>
                  <a:srgbClr val="0D0D0D"/>
                </a:solidFill>
                <a:effectLst/>
                <a:latin typeface="Söhne"/>
              </a:rPr>
              <a:t>Provides administrators access to attendance records via a configured webpage.</a:t>
            </a:r>
          </a:p>
          <a:p>
            <a:endParaRPr lang="en-US" dirty="0"/>
          </a:p>
        </p:txBody>
      </p:sp>
    </p:spTree>
    <p:extLst>
      <p:ext uri="{BB962C8B-B14F-4D97-AF65-F5344CB8AC3E}">
        <p14:creationId xmlns:p14="http://schemas.microsoft.com/office/powerpoint/2010/main" val="351633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F439-8DF3-22C5-A1CC-DFDB04200F37}"/>
              </a:ext>
            </a:extLst>
          </p:cNvPr>
          <p:cNvSpPr>
            <a:spLocks noGrp="1"/>
          </p:cNvSpPr>
          <p:nvPr>
            <p:ph type="title"/>
          </p:nvPr>
        </p:nvSpPr>
        <p:spPr/>
        <p:txBody>
          <a:bodyPr/>
          <a:lstStyle/>
          <a:p>
            <a:r>
              <a:rPr lang="en-US" b="1" i="0" dirty="0">
                <a:solidFill>
                  <a:srgbClr val="0D0D0D"/>
                </a:solidFill>
                <a:effectLst/>
                <a:latin typeface="Söhne"/>
              </a:rPr>
              <a:t>Implementation: System Architecture</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137B3F94-B601-D4B8-5AC1-0035939A23D8}"/>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Comprises pre-processing, feature extraction, and real-time face recognition phases.</a:t>
            </a:r>
          </a:p>
          <a:p>
            <a:pPr algn="l">
              <a:buFont typeface="Arial" panose="020B0604020202020204" pitchFamily="34" charset="0"/>
              <a:buChar char="•"/>
            </a:pPr>
            <a:r>
              <a:rPr lang="en-US" b="0" i="0" dirty="0">
                <a:solidFill>
                  <a:srgbClr val="0D0D0D"/>
                </a:solidFill>
                <a:effectLst/>
                <a:latin typeface="Söhne"/>
              </a:rPr>
              <a:t>Utilizes </a:t>
            </a:r>
            <a:r>
              <a:rPr lang="en-US" b="0" i="0" dirty="0" err="1">
                <a:solidFill>
                  <a:srgbClr val="0D0D0D"/>
                </a:solidFill>
                <a:effectLst/>
                <a:latin typeface="Söhne"/>
              </a:rPr>
              <a:t>Haar</a:t>
            </a:r>
            <a:r>
              <a:rPr lang="en-US" b="0" i="0" dirty="0">
                <a:solidFill>
                  <a:srgbClr val="0D0D0D"/>
                </a:solidFill>
                <a:effectLst/>
                <a:latin typeface="Söhne"/>
              </a:rPr>
              <a:t> cascades frontal face encodings for pre-processing.</a:t>
            </a:r>
          </a:p>
          <a:p>
            <a:pPr algn="l">
              <a:buFont typeface="Arial" panose="020B0604020202020204" pitchFamily="34" charset="0"/>
              <a:buChar char="•"/>
            </a:pPr>
            <a:r>
              <a:rPr lang="en-US" b="0" i="0" dirty="0">
                <a:solidFill>
                  <a:srgbClr val="0D0D0D"/>
                </a:solidFill>
                <a:effectLst/>
                <a:latin typeface="Söhne"/>
              </a:rPr>
              <a:t>Stores data locally and records attendance in real-time.</a:t>
            </a:r>
          </a:p>
          <a:p>
            <a:endParaRPr lang="en-US" dirty="0"/>
          </a:p>
        </p:txBody>
      </p:sp>
    </p:spTree>
    <p:extLst>
      <p:ext uri="{BB962C8B-B14F-4D97-AF65-F5344CB8AC3E}">
        <p14:creationId xmlns:p14="http://schemas.microsoft.com/office/powerpoint/2010/main" val="91621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63B-EFFB-295C-7602-621966B4F10A}"/>
              </a:ext>
            </a:extLst>
          </p:cNvPr>
          <p:cNvSpPr>
            <a:spLocks noGrp="1"/>
          </p:cNvSpPr>
          <p:nvPr>
            <p:ph type="title"/>
          </p:nvPr>
        </p:nvSpPr>
        <p:spPr/>
        <p:txBody>
          <a:bodyPr/>
          <a:lstStyle/>
          <a:p>
            <a:r>
              <a:rPr lang="en-US" b="1" i="0" dirty="0">
                <a:solidFill>
                  <a:srgbClr val="0D0D0D"/>
                </a:solidFill>
                <a:effectLst/>
                <a:latin typeface="Söhne"/>
              </a:rPr>
              <a:t>Result and Analysis: System Evaluation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90F2C61F-506A-CC1D-C0FA-C5E34101428D}"/>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Achieves a face recognition rate of 77% with a false-positive rate of 28% for students.</a:t>
            </a:r>
          </a:p>
          <a:p>
            <a:pPr algn="l">
              <a:buFont typeface="Arial" panose="020B0604020202020204" pitchFamily="34" charset="0"/>
              <a:buChar char="•"/>
            </a:pPr>
            <a:r>
              <a:rPr lang="en-US" b="0" i="0" dirty="0">
                <a:solidFill>
                  <a:srgbClr val="0D0D0D"/>
                </a:solidFill>
                <a:effectLst/>
                <a:latin typeface="Söhne"/>
              </a:rPr>
              <a:t>Ensures accurate identification even with glasses or beard.</a:t>
            </a:r>
          </a:p>
          <a:p>
            <a:pPr algn="l">
              <a:buFont typeface="Arial" panose="020B0604020202020204" pitchFamily="34" charset="0"/>
              <a:buChar char="•"/>
            </a:pPr>
            <a:r>
              <a:rPr lang="en-US" b="0" i="0" dirty="0">
                <a:solidFill>
                  <a:srgbClr val="0D0D0D"/>
                </a:solidFill>
                <a:effectLst/>
                <a:latin typeface="Söhne"/>
              </a:rPr>
              <a:t>Addresses challenges in recognizing unknown persons.</a:t>
            </a:r>
          </a:p>
          <a:p>
            <a:endParaRPr lang="en-US" dirty="0"/>
          </a:p>
        </p:txBody>
      </p:sp>
    </p:spTree>
    <p:extLst>
      <p:ext uri="{BB962C8B-B14F-4D97-AF65-F5344CB8AC3E}">
        <p14:creationId xmlns:p14="http://schemas.microsoft.com/office/powerpoint/2010/main" val="338057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C415-109A-B064-4828-2293E611B57F}"/>
              </a:ext>
            </a:extLst>
          </p:cNvPr>
          <p:cNvSpPr>
            <a:spLocks noGrp="1"/>
          </p:cNvSpPr>
          <p:nvPr>
            <p:ph type="title"/>
          </p:nvPr>
        </p:nvSpPr>
        <p:spPr/>
        <p:txBody>
          <a:bodyPr/>
          <a:lstStyle/>
          <a:p>
            <a:pPr algn="l"/>
            <a:r>
              <a:rPr lang="en-US" b="1" i="0" dirty="0">
                <a:solidFill>
                  <a:srgbClr val="0D0D0D"/>
                </a:solidFill>
                <a:effectLst/>
                <a:latin typeface="Söhne"/>
              </a:rPr>
              <a:t>Conclusion</a:t>
            </a:r>
          </a:p>
        </p:txBody>
      </p:sp>
      <p:sp>
        <p:nvSpPr>
          <p:cNvPr id="3" name="Content Placeholder 2">
            <a:extLst>
              <a:ext uri="{FF2B5EF4-FFF2-40B4-BE49-F238E27FC236}">
                <a16:creationId xmlns:a16="http://schemas.microsoft.com/office/drawing/2014/main" id="{9B792148-E8D4-A7C3-B1D8-79198D00BC36}"/>
              </a:ext>
            </a:extLst>
          </p:cNvPr>
          <p:cNvSpPr>
            <a:spLocks noGrp="1"/>
          </p:cNvSpPr>
          <p:nvPr>
            <p:ph idx="1"/>
          </p:nvPr>
        </p:nvSpPr>
        <p:spPr/>
        <p:txBody>
          <a:bodyPr/>
          <a:lstStyle/>
          <a:p>
            <a:r>
              <a:rPr lang="en-US" b="0" i="0" dirty="0">
                <a:solidFill>
                  <a:srgbClr val="0D0D0D"/>
                </a:solidFill>
                <a:effectLst/>
                <a:latin typeface="Söhne"/>
              </a:rPr>
              <a:t>The proposed automated attendance system presents a comprehensive solution to traditional attendance management challenges, particularly in educational settings. While initially designed for student attendance, the system holds potential for broader applications in various organizations.</a:t>
            </a:r>
            <a:endParaRPr lang="en-US" dirty="0"/>
          </a:p>
        </p:txBody>
      </p:sp>
    </p:spTree>
    <p:extLst>
      <p:ext uri="{BB962C8B-B14F-4D97-AF65-F5344CB8AC3E}">
        <p14:creationId xmlns:p14="http://schemas.microsoft.com/office/powerpoint/2010/main" val="391770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TotalTime>
  <Words>372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Söhne</vt:lpstr>
      <vt:lpstr>Times New Roman</vt:lpstr>
      <vt:lpstr>Gallery</vt:lpstr>
      <vt:lpstr>  Chrono-Identify: Advancing Temporal Recognition with Machine Learning-Infused Facial Metrics</vt:lpstr>
      <vt:lpstr>Summary </vt:lpstr>
      <vt:lpstr>Chrono-Identify: Advancing Temporal Recognition </vt:lpstr>
      <vt:lpstr>Automated Attendance Systems: Addressing Challenges </vt:lpstr>
      <vt:lpstr>Literature Survey: Exploring Solutions </vt:lpstr>
      <vt:lpstr>Methodology: Developing the System </vt:lpstr>
      <vt:lpstr>Implementation: System Architecture </vt:lpstr>
      <vt:lpstr>Result and Analysis: System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Chrono-Identify: Advancing Temporal Recognition with Machine Learning-Infused Facial Metrics</dc:title>
  <dc:creator>Thomas Mathew</dc:creator>
  <cp:lastModifiedBy>Thomas Mathew</cp:lastModifiedBy>
  <cp:revision>1</cp:revision>
  <dcterms:created xsi:type="dcterms:W3CDTF">2024-02-28T17:55:53Z</dcterms:created>
  <dcterms:modified xsi:type="dcterms:W3CDTF">2024-02-28T18:03:49Z</dcterms:modified>
</cp:coreProperties>
</file>