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58" r:id="rId6"/>
    <p:sldId id="272" r:id="rId7"/>
    <p:sldId id="269" r:id="rId8"/>
    <p:sldId id="276" r:id="rId9"/>
    <p:sldId id="266" r:id="rId10"/>
    <p:sldId id="273" r:id="rId11"/>
    <p:sldId id="274" r:id="rId12"/>
    <p:sldId id="259" r:id="rId13"/>
    <p:sldId id="260" r:id="rId14"/>
    <p:sldId id="261" r:id="rId15"/>
    <p:sldId id="262" r:id="rId16"/>
    <p:sldId id="268" r:id="rId17"/>
    <p:sldId id="267" r:id="rId18"/>
    <p:sldId id="263" r:id="rId19"/>
    <p:sldId id="264" r:id="rId20"/>
    <p:sldId id="265"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D6D093-9DE0-4815-A128-B39B168D191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176621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6D093-9DE0-4815-A128-B39B168D191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154967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6D093-9DE0-4815-A128-B39B168D191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35925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6D093-9DE0-4815-A128-B39B168D191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354710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6D093-9DE0-4815-A128-B39B168D191D}"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8434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6D093-9DE0-4815-A128-B39B168D191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377999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6D093-9DE0-4815-A128-B39B168D191D}"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361277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6D093-9DE0-4815-A128-B39B168D191D}"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95618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6D093-9DE0-4815-A128-B39B168D191D}"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201839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6D093-9DE0-4815-A128-B39B168D191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358185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6D093-9DE0-4815-A128-B39B168D191D}"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A6221-48C6-479B-9201-8C7BF81989AE}" type="slidenum">
              <a:rPr lang="en-IN" smtClean="0"/>
              <a:t>‹#›</a:t>
            </a:fld>
            <a:endParaRPr lang="en-IN"/>
          </a:p>
        </p:txBody>
      </p:sp>
    </p:spTree>
    <p:extLst>
      <p:ext uri="{BB962C8B-B14F-4D97-AF65-F5344CB8AC3E}">
        <p14:creationId xmlns:p14="http://schemas.microsoft.com/office/powerpoint/2010/main" val="1857228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6D093-9DE0-4815-A128-B39B168D191D}" type="datetimeFigureOut">
              <a:rPr lang="en-IN" smtClean="0"/>
              <a:t>01-11-2023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A6221-48C6-479B-9201-8C7BF81989AE}" type="slidenum">
              <a:rPr lang="en-IN" smtClean="0"/>
              <a:t>‹#›</a:t>
            </a:fld>
            <a:endParaRPr lang="en-IN"/>
          </a:p>
        </p:txBody>
      </p:sp>
    </p:spTree>
    <p:extLst>
      <p:ext uri="{BB962C8B-B14F-4D97-AF65-F5344CB8AC3E}">
        <p14:creationId xmlns:p14="http://schemas.microsoft.com/office/powerpoint/2010/main" val="29544856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7793C0-76C3-47D3-9193-97E4115C50CD}"/>
              </a:ext>
            </a:extLst>
          </p:cNvPr>
          <p:cNvSpPr/>
          <p:nvPr/>
        </p:nvSpPr>
        <p:spPr>
          <a:xfrm>
            <a:off x="886690" y="2583010"/>
            <a:ext cx="6096000" cy="3046988"/>
          </a:xfrm>
          <a:prstGeom prst="rect">
            <a:avLst/>
          </a:prstGeom>
        </p:spPr>
        <p:txBody>
          <a:bodyPr>
            <a:spAutoFit/>
          </a:bodyPr>
          <a:lstStyle/>
          <a:p>
            <a:r>
              <a:rPr lang="en-US" sz="3200" dirty="0">
                <a:latin typeface="Algerian" panose="04020705040A02060702" pitchFamily="82" charset="0"/>
              </a:rPr>
              <a:t> TEAM MEMBERS:</a:t>
            </a:r>
          </a:p>
          <a:p>
            <a:r>
              <a:rPr lang="en-US" sz="3200" dirty="0">
                <a:latin typeface="Algerian" panose="04020705040A02060702" pitchFamily="82" charset="0"/>
              </a:rPr>
              <a:t>              1.TAMIL SELVAN.R</a:t>
            </a:r>
          </a:p>
          <a:p>
            <a:r>
              <a:rPr lang="en-US" sz="3200" dirty="0">
                <a:latin typeface="Algerian" panose="04020705040A02060702" pitchFamily="82" charset="0"/>
              </a:rPr>
              <a:t>              2.NAVAS KHAN.S</a:t>
            </a:r>
          </a:p>
          <a:p>
            <a:r>
              <a:rPr lang="en-US" sz="3200" dirty="0">
                <a:latin typeface="Algerian" panose="04020705040A02060702" pitchFamily="82" charset="0"/>
              </a:rPr>
              <a:t>              3.NAGA ARJUN.S</a:t>
            </a:r>
          </a:p>
          <a:p>
            <a:r>
              <a:rPr lang="en-US" sz="3200" dirty="0">
                <a:latin typeface="Algerian" panose="04020705040A02060702" pitchFamily="82" charset="0"/>
              </a:rPr>
              <a:t>              4.RAKESH SHARMA.S</a:t>
            </a:r>
          </a:p>
          <a:p>
            <a:r>
              <a:rPr lang="en-US" sz="3200" dirty="0">
                <a:latin typeface="Algerian" panose="04020705040A02060702" pitchFamily="82" charset="0"/>
              </a:rPr>
              <a:t>              5.POONKUILAN.E</a:t>
            </a:r>
          </a:p>
        </p:txBody>
      </p:sp>
      <p:sp>
        <p:nvSpPr>
          <p:cNvPr id="6" name="Rectangle 5">
            <a:extLst>
              <a:ext uri="{FF2B5EF4-FFF2-40B4-BE49-F238E27FC236}">
                <a16:creationId xmlns:a16="http://schemas.microsoft.com/office/drawing/2014/main" id="{7595E766-C174-4EF1-9829-B2F471E8732D}"/>
              </a:ext>
            </a:extLst>
          </p:cNvPr>
          <p:cNvSpPr/>
          <p:nvPr/>
        </p:nvSpPr>
        <p:spPr>
          <a:xfrm>
            <a:off x="886690" y="663971"/>
            <a:ext cx="9431482" cy="1323439"/>
          </a:xfrm>
          <a:prstGeom prst="rect">
            <a:avLst/>
          </a:prstGeom>
        </p:spPr>
        <p:txBody>
          <a:bodyPr wrap="square">
            <a:spAutoFit/>
          </a:bodyPr>
          <a:lstStyle/>
          <a:p>
            <a:r>
              <a:rPr lang="en-US" sz="4000" dirty="0">
                <a:latin typeface="Algerian" panose="04020705040A02060702" pitchFamily="82" charset="0"/>
              </a:rPr>
              <a:t>disaster recovery with IBM cloud virtual servers </a:t>
            </a:r>
            <a:endParaRPr lang="en-IN" sz="4000" dirty="0"/>
          </a:p>
        </p:txBody>
      </p:sp>
    </p:spTree>
    <p:extLst>
      <p:ext uri="{BB962C8B-B14F-4D97-AF65-F5344CB8AC3E}">
        <p14:creationId xmlns:p14="http://schemas.microsoft.com/office/powerpoint/2010/main" val="47510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E8F331-C999-420E-818B-9AA4E81B03FF}"/>
              </a:ext>
            </a:extLst>
          </p:cNvPr>
          <p:cNvSpPr/>
          <p:nvPr/>
        </p:nvSpPr>
        <p:spPr>
          <a:xfrm>
            <a:off x="1229590" y="0"/>
            <a:ext cx="8506691" cy="6463308"/>
          </a:xfrm>
          <a:prstGeom prst="rect">
            <a:avLst/>
          </a:prstGeom>
        </p:spPr>
        <p:txBody>
          <a:bodyPr wrap="square">
            <a:spAutoFit/>
          </a:bodyPr>
          <a:lstStyle/>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Types of Testing: Common testing methods include </a:t>
            </a:r>
            <a:r>
              <a:rPr lang="en-IN" dirty="0" err="1">
                <a:latin typeface="Gill Sans MT" panose="020B0502020104020203" pitchFamily="34" charset="0"/>
              </a:rPr>
              <a:t>tabletop</a:t>
            </a:r>
            <a:r>
              <a:rPr lang="en-IN" dirty="0">
                <a:latin typeface="Gill Sans MT" panose="020B0502020104020203" pitchFamily="34" charset="0"/>
              </a:rPr>
              <a:t> exercises, full-scale simulations, and technology-focused tests to assess data backup and recovery capabilities.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Validation of Data Backups: Ensure that critical data is regularly backed up and that these backups are validated to ensure data integrity and completeness.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Testing Frequency: Disaster recovery testing should be conducted on a regular basis, typically annually, but more frequent testing is recommended for critical systems.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Scenario Variety: Test various disaster scenarios, including natural disasters, cyberattacks, and hardware failures, to prepare for a wide range of potential events.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Documentation and Reporting: Detailed records should be kept for each test, including what worked, what didn't, and areas for improvement. This documentation is vital for future enhancements.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Personnel Training and Awareness: Ensure that employees are well-trained in disaster recovery procedures and that they are aware of their roles during a crisis.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Communication Testing: Test the communication systems that will be used during a disaster, including emergency notifications and coordination among teams</a:t>
            </a:r>
          </a:p>
        </p:txBody>
      </p:sp>
    </p:spTree>
    <p:extLst>
      <p:ext uri="{BB962C8B-B14F-4D97-AF65-F5344CB8AC3E}">
        <p14:creationId xmlns:p14="http://schemas.microsoft.com/office/powerpoint/2010/main" val="105913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C8696-25B5-4245-92F1-151B1DD0D76D}"/>
              </a:ext>
            </a:extLst>
          </p:cNvPr>
          <p:cNvSpPr/>
          <p:nvPr/>
        </p:nvSpPr>
        <p:spPr>
          <a:xfrm>
            <a:off x="1141267" y="197346"/>
            <a:ext cx="9660083" cy="6463308"/>
          </a:xfrm>
          <a:prstGeom prst="rect">
            <a:avLst/>
          </a:prstGeom>
        </p:spPr>
        <p:txBody>
          <a:bodyPr wrap="square">
            <a:spAutoFit/>
          </a:bodyPr>
          <a:lstStyle/>
          <a:p>
            <a:pPr marL="285750" indent="-285750">
              <a:buFont typeface="Wingdings" panose="05000000000000000000" pitchFamily="2" charset="2"/>
              <a:buChar char="ü"/>
            </a:pPr>
            <a:r>
              <a:rPr lang="en-IN" dirty="0">
                <a:latin typeface="Gill Sans MT" panose="020B0502020104020203" pitchFamily="34" charset="0"/>
              </a:rPr>
              <a:t>Dependencies and Critical Systems: Identify critical systems and their dependencies to prioritize testing efforts.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Vendor and Third-Party Validation: If third-party vendors are involved in disaster recovery, validate their plans and capabilities to ensure alignment with your organization's needs.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Regulatory Compliance: Ensure that disaster recovery testing complies with any industry or regulatory standards, such as HIPAA or GDPR.</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Budgeting and Resource Allocation: Allocate sufficient resources for testing and validation in the disaster recovery budget.</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Scalability and Evolution: Disaster recovery testing should consider the evolving nature of technology and business operations, ensuring scalability and adaptability.</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Continuous Improvement: Use the findings from testing to continually improve the disaster recovery plan, addressing weaknesses and enhancing resilience.</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Executive Buy-In: Ensure that top management understands the importance of testing and validation, as their support is crucial for successful disaster recovery initiatives.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Legal and Liability Considerations: Address any legal and liability issues related to testing, and make sure the organization is protected in case of failures during real disasters.</a:t>
            </a:r>
          </a:p>
        </p:txBody>
      </p:sp>
    </p:spTree>
    <p:extLst>
      <p:ext uri="{BB962C8B-B14F-4D97-AF65-F5344CB8AC3E}">
        <p14:creationId xmlns:p14="http://schemas.microsoft.com/office/powerpoint/2010/main" val="121526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4CF390-AECA-49E2-AE43-7AA9F638C683}"/>
              </a:ext>
            </a:extLst>
          </p:cNvPr>
          <p:cNvSpPr/>
          <p:nvPr/>
        </p:nvSpPr>
        <p:spPr>
          <a:xfrm>
            <a:off x="323620" y="241362"/>
            <a:ext cx="4961615" cy="523220"/>
          </a:xfrm>
          <a:prstGeom prst="rect">
            <a:avLst/>
          </a:prstGeom>
        </p:spPr>
        <p:txBody>
          <a:bodyPr wrap="none">
            <a:spAutoFit/>
          </a:bodyPr>
          <a:lstStyle/>
          <a:p>
            <a:r>
              <a:rPr lang="en-IN" sz="2800" dirty="0">
                <a:latin typeface="Algerian" panose="04020705040A02060702" pitchFamily="82" charset="0"/>
              </a:rPr>
              <a:t>Backup Tools and Scripts</a:t>
            </a:r>
          </a:p>
        </p:txBody>
      </p:sp>
      <p:sp>
        <p:nvSpPr>
          <p:cNvPr id="3" name="Rectangle 2">
            <a:extLst>
              <a:ext uri="{FF2B5EF4-FFF2-40B4-BE49-F238E27FC236}">
                <a16:creationId xmlns:a16="http://schemas.microsoft.com/office/drawing/2014/main" id="{679E11FC-92FA-45F6-8F9F-BF449580FF8B}"/>
              </a:ext>
            </a:extLst>
          </p:cNvPr>
          <p:cNvSpPr/>
          <p:nvPr/>
        </p:nvSpPr>
        <p:spPr>
          <a:xfrm>
            <a:off x="1115290" y="913905"/>
            <a:ext cx="8278092" cy="3139321"/>
          </a:xfrm>
          <a:prstGeom prst="rect">
            <a:avLst/>
          </a:prstGeom>
        </p:spPr>
        <p:txBody>
          <a:bodyPr wrap="square">
            <a:spAutoFit/>
          </a:bodyPr>
          <a:lstStyle/>
          <a:p>
            <a:pPr marL="285750" indent="-285750">
              <a:buFont typeface="Wingdings" panose="05000000000000000000" pitchFamily="2" charset="2"/>
              <a:buChar char="Ø"/>
            </a:pPr>
            <a:r>
              <a:rPr lang="en-US" dirty="0">
                <a:latin typeface="Gill Sans MT" panose="020B0502020104020203" pitchFamily="34" charset="0"/>
              </a:rPr>
              <a:t>Backup tools and scripts play a pivotal role in disaster recovery strategies by ensuring the availability and integrity of critical data and systems in times of crisis. These tools are designed to create copies of essential data and applications, preserving them in a safe and easily recoverable state. In the event of a disaster, whether it's a hardware failure, a cyberattack, or a natural catastrophe, these backups provide a lifeline, allowing organizations to quickly restore their operations. They offer features such as automated scheduling, incremental backups, and off-site storage, making it easier to maintain redundancy and mitigate the risk of data loss. Moreover, encryption and access controls are often integrated to secure sensitive information during storage and transfer, adhering to security and compliance standards.</a:t>
            </a:r>
            <a:endParaRPr lang="en-IN" dirty="0">
              <a:latin typeface="Gill Sans MT" panose="020B0502020104020203" pitchFamily="34" charset="0"/>
            </a:endParaRPr>
          </a:p>
        </p:txBody>
      </p:sp>
      <p:sp>
        <p:nvSpPr>
          <p:cNvPr id="4" name="Rectangle 3">
            <a:extLst>
              <a:ext uri="{FF2B5EF4-FFF2-40B4-BE49-F238E27FC236}">
                <a16:creationId xmlns:a16="http://schemas.microsoft.com/office/drawing/2014/main" id="{32A99B21-3361-46FF-AA97-51D08251B8B7}"/>
              </a:ext>
            </a:extLst>
          </p:cNvPr>
          <p:cNvSpPr/>
          <p:nvPr/>
        </p:nvSpPr>
        <p:spPr>
          <a:xfrm>
            <a:off x="1115290" y="4053226"/>
            <a:ext cx="8776855" cy="369331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Scripts, on the other hand, add a level of customization and automation to backup processes. IT professionals can create and fine-tune scripts to perform backups according to specific organizational needs and schedules. They can tailor these scripts to accommodate various systems, databases, and applications, ensuring comprehensive coverage. When combined with backup tools, scripts enhance the efficiency and reliability of disaster recovery procedures. Having a well-planned and regularly tested backup strategy with the right tools and scripts in place is essential for businesses to safeguard their critical assets and maintain continuity in the face of unforeseen disruptions.</a:t>
            </a:r>
          </a:p>
          <a:p>
            <a:endParaRPr lang="en-IN" dirty="0">
              <a:latin typeface="Gill Sans MT" panose="020B0502020104020203" pitchFamily="34" charset="0"/>
            </a:endParaRPr>
          </a:p>
          <a:p>
            <a:endParaRPr lang="en-IN" dirty="0">
              <a:latin typeface="Gill Sans MT" panose="020B0502020104020203" pitchFamily="34" charset="0"/>
            </a:endParaRPr>
          </a:p>
          <a:p>
            <a:endParaRPr lang="en-IN" dirty="0">
              <a:latin typeface="Gill Sans MT" panose="020B0502020104020203" pitchFamily="34" charset="0"/>
            </a:endParaRPr>
          </a:p>
          <a:p>
            <a:endParaRPr lang="en-IN" dirty="0">
              <a:latin typeface="Gill Sans MT" panose="020B0502020104020203" pitchFamily="34" charset="0"/>
            </a:endParaRPr>
          </a:p>
          <a:p>
            <a:endParaRPr lang="en-IN" dirty="0">
              <a:latin typeface="Gill Sans MT" panose="020B0502020104020203" pitchFamily="34" charset="0"/>
            </a:endParaRPr>
          </a:p>
        </p:txBody>
      </p:sp>
    </p:spTree>
    <p:extLst>
      <p:ext uri="{BB962C8B-B14F-4D97-AF65-F5344CB8AC3E}">
        <p14:creationId xmlns:p14="http://schemas.microsoft.com/office/powerpoint/2010/main" val="333489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CEFB42-1C6E-4E5B-B291-CCE9951C8ADC}"/>
              </a:ext>
            </a:extLst>
          </p:cNvPr>
          <p:cNvSpPr/>
          <p:nvPr/>
        </p:nvSpPr>
        <p:spPr>
          <a:xfrm>
            <a:off x="535159" y="584261"/>
            <a:ext cx="3943708" cy="584775"/>
          </a:xfrm>
          <a:prstGeom prst="rect">
            <a:avLst/>
          </a:prstGeom>
        </p:spPr>
        <p:txBody>
          <a:bodyPr wrap="none">
            <a:spAutoFit/>
          </a:bodyPr>
          <a:lstStyle/>
          <a:p>
            <a:r>
              <a:rPr lang="en-IN" sz="3200" dirty="0">
                <a:latin typeface="Algerian" panose="04020705040A02060702" pitchFamily="82" charset="0"/>
              </a:rPr>
              <a:t>Regular Backups</a:t>
            </a:r>
          </a:p>
        </p:txBody>
      </p:sp>
      <p:sp>
        <p:nvSpPr>
          <p:cNvPr id="3" name="Rectangle 2">
            <a:extLst>
              <a:ext uri="{FF2B5EF4-FFF2-40B4-BE49-F238E27FC236}">
                <a16:creationId xmlns:a16="http://schemas.microsoft.com/office/drawing/2014/main" id="{5EBD06AF-EDC9-419B-B19C-DF63C1DAE4B1}"/>
              </a:ext>
            </a:extLst>
          </p:cNvPr>
          <p:cNvSpPr/>
          <p:nvPr/>
        </p:nvSpPr>
        <p:spPr>
          <a:xfrm>
            <a:off x="1271154" y="1395305"/>
            <a:ext cx="9005455" cy="2585323"/>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Regular backups are a critical component of disaster recovery planning. These backups involve the routine and automated copying of an organization's data and systems to secure and offsite locations, ensuring that in the event of a disaster, such as hardware failures, data corruption, cyberattacks, or natural disasters, data can be restored and business operations can continue. Regularity in backups is essential because it minimizes data loss, as it captures changes and updates made since the last backup. Typically, organizations employ various backup strategies, such as full, incremental, and differential backups, to strike a balance between data recovery speed and storage efficiency.</a:t>
            </a:r>
          </a:p>
          <a:p>
            <a:pPr marL="285750" indent="-285750">
              <a:buFont typeface="Wingdings" panose="05000000000000000000" pitchFamily="2" charset="2"/>
              <a:buChar char="Ø"/>
            </a:pPr>
            <a:endParaRPr lang="en-IN" dirty="0">
              <a:latin typeface="Gill Sans MT" panose="020B0502020104020203" pitchFamily="34" charset="0"/>
            </a:endParaRPr>
          </a:p>
        </p:txBody>
      </p:sp>
      <p:sp>
        <p:nvSpPr>
          <p:cNvPr id="4" name="Rectangle 3">
            <a:extLst>
              <a:ext uri="{FF2B5EF4-FFF2-40B4-BE49-F238E27FC236}">
                <a16:creationId xmlns:a16="http://schemas.microsoft.com/office/drawing/2014/main" id="{2EABC67B-AD61-4FB5-BA22-9A10210A88F9}"/>
              </a:ext>
            </a:extLst>
          </p:cNvPr>
          <p:cNvSpPr/>
          <p:nvPr/>
        </p:nvSpPr>
        <p:spPr>
          <a:xfrm>
            <a:off x="1271153" y="3296841"/>
            <a:ext cx="9005455" cy="2585323"/>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Moreover, disaster recovery plans should also include thorough testing of backups to ensure their reliability and to familiarize IT staff with the recovery process. In addition, it's crucial to have a well-documented and well-communicated backup policy to ensure all relevant personnel understand their roles and responsibilities in the event of a disaster. Regular backups are a foundational element of disaster recovery, and when implemented and maintained correctly, they can greatly reduce downtime and minimize the impact of unforeseen disasters on an organization's operations and data integrity.</a:t>
            </a:r>
          </a:p>
        </p:txBody>
      </p:sp>
    </p:spTree>
    <p:extLst>
      <p:ext uri="{BB962C8B-B14F-4D97-AF65-F5344CB8AC3E}">
        <p14:creationId xmlns:p14="http://schemas.microsoft.com/office/powerpoint/2010/main" val="244141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90DE7B-D362-4EAB-8366-EE5915672205}"/>
              </a:ext>
            </a:extLst>
          </p:cNvPr>
          <p:cNvSpPr/>
          <p:nvPr/>
        </p:nvSpPr>
        <p:spPr>
          <a:xfrm>
            <a:off x="343556" y="469962"/>
            <a:ext cx="5036956" cy="584775"/>
          </a:xfrm>
          <a:prstGeom prst="rect">
            <a:avLst/>
          </a:prstGeom>
        </p:spPr>
        <p:txBody>
          <a:bodyPr wrap="none">
            <a:spAutoFit/>
          </a:bodyPr>
          <a:lstStyle/>
          <a:p>
            <a:r>
              <a:rPr lang="en-IN" sz="3200" dirty="0">
                <a:latin typeface="Algerian" panose="04020705040A02060702" pitchFamily="82" charset="0"/>
              </a:rPr>
              <a:t> backup configuration</a:t>
            </a:r>
          </a:p>
        </p:txBody>
      </p:sp>
      <p:sp>
        <p:nvSpPr>
          <p:cNvPr id="3" name="Rectangle 2">
            <a:extLst>
              <a:ext uri="{FF2B5EF4-FFF2-40B4-BE49-F238E27FC236}">
                <a16:creationId xmlns:a16="http://schemas.microsoft.com/office/drawing/2014/main" id="{B68E5C32-CA0B-4E7C-BFC1-EA2AE00CE79B}"/>
              </a:ext>
            </a:extLst>
          </p:cNvPr>
          <p:cNvSpPr/>
          <p:nvPr/>
        </p:nvSpPr>
        <p:spPr>
          <a:xfrm>
            <a:off x="1000991" y="1179429"/>
            <a:ext cx="9608127" cy="4801314"/>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A key component of a disaster recovery strategy is the backup configuration. This entails the process of regularly creating and storing copies of critical data, applications, and system configurations to ensure that in the event of a disaster, such as a hardware failure, natural disaster, or cyberattack, the organization can quickly and effectively recover its IT infrastructure. A well-defined backup configuration includes determining what data needs to be backed up, how often backups should be performed, where backups will be stored (both on-site and off-site), and the methodology for data restoration. It's crucial to use a mix of full, incremental, and differential backups to balance data protection and storage efficiency.</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Furthermore, organizations should consider implementing a robust backup and recovery solution, which may include features like encryption to secure sensitive data, automated backup scheduling, and regular testing of the backup systems to verify their effectiveness. Regularly updating and maintaining the backup configuration is essential to adapt to evolving business needs, technology advancements, and potential threats, ensuring that data can be recovered with minimal downtime and data loss in the face of a disaster. This element of a disaster recovery strategy is a critical safeguard to mitigate potential data loss and maintain business continuity.</a:t>
            </a:r>
          </a:p>
        </p:txBody>
      </p:sp>
    </p:spTree>
    <p:extLst>
      <p:ext uri="{BB962C8B-B14F-4D97-AF65-F5344CB8AC3E}">
        <p14:creationId xmlns:p14="http://schemas.microsoft.com/office/powerpoint/2010/main" val="16843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85B71-1689-4069-B5BA-517511ADF3D6}"/>
              </a:ext>
            </a:extLst>
          </p:cNvPr>
          <p:cNvSpPr/>
          <p:nvPr/>
        </p:nvSpPr>
        <p:spPr>
          <a:xfrm>
            <a:off x="377537" y="82081"/>
            <a:ext cx="7187046" cy="1077218"/>
          </a:xfrm>
          <a:prstGeom prst="rect">
            <a:avLst/>
          </a:prstGeom>
        </p:spPr>
        <p:txBody>
          <a:bodyPr wrap="square">
            <a:spAutoFit/>
          </a:bodyPr>
          <a:lstStyle/>
          <a:p>
            <a:endParaRPr lang="en-IN" sz="3200" dirty="0">
              <a:latin typeface="Algerian" panose="04020705040A02060702" pitchFamily="82" charset="0"/>
            </a:endParaRPr>
          </a:p>
          <a:p>
            <a:r>
              <a:rPr lang="en-IN" sz="3200" dirty="0">
                <a:latin typeface="Algerian" panose="04020705040A02060702" pitchFamily="82" charset="0"/>
              </a:rPr>
              <a:t>Testing Recovery Procedure</a:t>
            </a:r>
          </a:p>
        </p:txBody>
      </p:sp>
      <p:sp>
        <p:nvSpPr>
          <p:cNvPr id="3" name="Rectangle 2">
            <a:extLst>
              <a:ext uri="{FF2B5EF4-FFF2-40B4-BE49-F238E27FC236}">
                <a16:creationId xmlns:a16="http://schemas.microsoft.com/office/drawing/2014/main" id="{EE1F5C72-BB56-4309-92B5-9FD9B8B5B8E1}"/>
              </a:ext>
            </a:extLst>
          </p:cNvPr>
          <p:cNvSpPr/>
          <p:nvPr/>
        </p:nvSpPr>
        <p:spPr>
          <a:xfrm>
            <a:off x="897082" y="1316949"/>
            <a:ext cx="8735292" cy="923330"/>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Testing the recovery procedure in a disaster recovery plan is a critical step to ensure the plan's effectiveness and to identify any potential issues before a real disaster occurs. There are several approaches to testing recovery procedures, including the following:</a:t>
            </a:r>
          </a:p>
        </p:txBody>
      </p:sp>
      <p:sp>
        <p:nvSpPr>
          <p:cNvPr id="4" name="Rectangle 3">
            <a:extLst>
              <a:ext uri="{FF2B5EF4-FFF2-40B4-BE49-F238E27FC236}">
                <a16:creationId xmlns:a16="http://schemas.microsoft.com/office/drawing/2014/main" id="{C78B20C7-1293-4747-BB99-42F3478EB79B}"/>
              </a:ext>
            </a:extLst>
          </p:cNvPr>
          <p:cNvSpPr/>
          <p:nvPr/>
        </p:nvSpPr>
        <p:spPr>
          <a:xfrm>
            <a:off x="1614054" y="2269081"/>
            <a:ext cx="8963892" cy="4247317"/>
          </a:xfrm>
          <a:prstGeom prst="rect">
            <a:avLst/>
          </a:prstGeom>
        </p:spPr>
        <p:txBody>
          <a:bodyPr wrap="square">
            <a:spAutoFit/>
          </a:bodyPr>
          <a:lstStyle/>
          <a:p>
            <a:pPr marL="285750" indent="-285750">
              <a:buFont typeface="Wingdings" panose="05000000000000000000" pitchFamily="2" charset="2"/>
              <a:buChar char="v"/>
            </a:pPr>
            <a:r>
              <a:rPr lang="en-IN" dirty="0" err="1">
                <a:latin typeface="Gill Sans MT" panose="020B0502020104020203" pitchFamily="34" charset="0"/>
              </a:rPr>
              <a:t>Tabletop</a:t>
            </a:r>
            <a:r>
              <a:rPr lang="en-IN" dirty="0">
                <a:latin typeface="Gill Sans MT" panose="020B0502020104020203" pitchFamily="34" charset="0"/>
              </a:rPr>
              <a:t> Exercises: These are discussion-based tests where key personnel gather to walk through various disaster scenarios and the steps they would take to recover systems and data. It's a way to ensure everyone understands their roles and responsibilities in a crisis.</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Partial Failover Testing: In this approach, you simulate the failover of a subset of systems or services to the disaster recovery site. This can help identify any technical or operational issues that may arise during an actual failover.</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Full Failover Testing: This is a comprehensive test where you perform a complete failover to the disaster recovery site. It involves shutting down primary systems and bringing up their replicated counterparts in the secondary site. This is the most thorough test but also the most disruptive.</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Data Recovery Testing: Specifically test data recovery procedures to ensure that backups or replicated data can be successfully restored. This is essential for ensuring data integrity.</a:t>
            </a:r>
          </a:p>
        </p:txBody>
      </p:sp>
    </p:spTree>
    <p:extLst>
      <p:ext uri="{BB962C8B-B14F-4D97-AF65-F5344CB8AC3E}">
        <p14:creationId xmlns:p14="http://schemas.microsoft.com/office/powerpoint/2010/main" val="307673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594EE-11A4-4A64-8AAE-96DE41661B04}"/>
              </a:ext>
            </a:extLst>
          </p:cNvPr>
          <p:cNvSpPr/>
          <p:nvPr/>
        </p:nvSpPr>
        <p:spPr>
          <a:xfrm>
            <a:off x="1245175" y="907207"/>
            <a:ext cx="9166515" cy="3693319"/>
          </a:xfrm>
          <a:prstGeom prst="rect">
            <a:avLst/>
          </a:prstGeom>
        </p:spPr>
        <p:txBody>
          <a:bodyPr wrap="square">
            <a:spAutoFit/>
          </a:bodyPr>
          <a:lstStyle/>
          <a:p>
            <a:pPr marL="285750" indent="-285750">
              <a:buFont typeface="Wingdings" panose="05000000000000000000" pitchFamily="2" charset="2"/>
              <a:buChar char="v"/>
            </a:pPr>
            <a:r>
              <a:rPr lang="en-IN" dirty="0">
                <a:latin typeface="Gill Sans MT" panose="020B0502020104020203" pitchFamily="34" charset="0"/>
              </a:rPr>
              <a:t>Communication and Notification Testing: Ensure that communication and notification procedures work as intended. This includes notifying relevant personnel, stakeholders, and third-party vendors during a disaster.</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Documentation Review: Regularly review and update all documentation related to the disaster recovery plan, including recovery procedures, contact lists, and system configurations.</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Regular Drills: Conduct drills and tests on a scheduled basis to keep the team familiar with the recovery procedures and to validate that the plan remains up to date and effective.</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Post-Test Evaluation: After each test, conduct a post-test evaluation to identify any issues or areas for improvement. Document the findings and make necessary updates to the plan.</a:t>
            </a:r>
          </a:p>
          <a:p>
            <a:endParaRPr lang="en-IN" dirty="0">
              <a:latin typeface="Gill Sans MT" panose="020B0502020104020203" pitchFamily="34" charset="0"/>
            </a:endParaRPr>
          </a:p>
        </p:txBody>
      </p:sp>
      <p:sp>
        <p:nvSpPr>
          <p:cNvPr id="3" name="Rectangle 2">
            <a:extLst>
              <a:ext uri="{FF2B5EF4-FFF2-40B4-BE49-F238E27FC236}">
                <a16:creationId xmlns:a16="http://schemas.microsoft.com/office/drawing/2014/main" id="{1E40F204-71AB-4F69-ACFC-C1372EF33857}"/>
              </a:ext>
            </a:extLst>
          </p:cNvPr>
          <p:cNvSpPr/>
          <p:nvPr/>
        </p:nvSpPr>
        <p:spPr>
          <a:xfrm>
            <a:off x="626919" y="4827446"/>
            <a:ext cx="10626436" cy="923330"/>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It's important to conduct these tests periodically, ideally at least annually, to account for changes in technology, infrastructure, personnel, and other variables. Regular testing helps ensure that your disaster recovery plan is well-prepared and can be executed successfully in the event of a real disaster.</a:t>
            </a:r>
          </a:p>
        </p:txBody>
      </p:sp>
    </p:spTree>
    <p:extLst>
      <p:ext uri="{BB962C8B-B14F-4D97-AF65-F5344CB8AC3E}">
        <p14:creationId xmlns:p14="http://schemas.microsoft.com/office/powerpoint/2010/main" val="180593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F411E9-6B19-47E8-BCA7-899C900D7E27}"/>
              </a:ext>
            </a:extLst>
          </p:cNvPr>
          <p:cNvSpPr/>
          <p:nvPr/>
        </p:nvSpPr>
        <p:spPr>
          <a:xfrm>
            <a:off x="375060" y="719343"/>
            <a:ext cx="6312947" cy="584775"/>
          </a:xfrm>
          <a:prstGeom prst="rect">
            <a:avLst/>
          </a:prstGeom>
        </p:spPr>
        <p:txBody>
          <a:bodyPr wrap="none">
            <a:spAutoFit/>
          </a:bodyPr>
          <a:lstStyle/>
          <a:p>
            <a:r>
              <a:rPr lang="en-IN" sz="3200" dirty="0">
                <a:latin typeface="Algerian" panose="04020705040A02060702" pitchFamily="82" charset="0"/>
              </a:rPr>
              <a:t>Recovery Procedure Testing</a:t>
            </a:r>
          </a:p>
        </p:txBody>
      </p:sp>
      <p:sp>
        <p:nvSpPr>
          <p:cNvPr id="3" name="Rectangle 2">
            <a:extLst>
              <a:ext uri="{FF2B5EF4-FFF2-40B4-BE49-F238E27FC236}">
                <a16:creationId xmlns:a16="http://schemas.microsoft.com/office/drawing/2014/main" id="{1F1E6795-831B-4EA1-B3E3-7C507C16F20B}"/>
              </a:ext>
            </a:extLst>
          </p:cNvPr>
          <p:cNvSpPr/>
          <p:nvPr/>
        </p:nvSpPr>
        <p:spPr>
          <a:xfrm>
            <a:off x="1198416" y="1703892"/>
            <a:ext cx="9317184" cy="369331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Recovery procedure testing within a disaster recovery plan is a critical process that ensures an organization's ability to effectively respond to and recover from unexpected disasters or disruptions. To conduct this testing, organizations typically follow a structured approach that includes defining objectives, selecting testing methods, establishing a test schedule, and assembling a testing team. These procedures should be well-documented, and realistic disaster scenarios are simulated to evaluate the effectiveness of the recovery plan. By regularly testing recovery procedures, organizations can identify weaknesses, refine their plans, and ensure that personnel are well-prepared to execute the plan in a real disaster situation.</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Testing not only validates the recovery procedures but also builds confidence in an organization's ability to withstand adversity. It helps to minimize downtime, data loss, and financial impact in the event of a disaster, ultimately safeguarding business continuity and the ability to serve customers and stakeholders.</a:t>
            </a:r>
          </a:p>
        </p:txBody>
      </p:sp>
    </p:spTree>
    <p:extLst>
      <p:ext uri="{BB962C8B-B14F-4D97-AF65-F5344CB8AC3E}">
        <p14:creationId xmlns:p14="http://schemas.microsoft.com/office/powerpoint/2010/main" val="333420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B4F75D-F362-4336-90E1-73F601B50625}"/>
              </a:ext>
            </a:extLst>
          </p:cNvPr>
          <p:cNvSpPr/>
          <p:nvPr/>
        </p:nvSpPr>
        <p:spPr>
          <a:xfrm>
            <a:off x="555138" y="0"/>
            <a:ext cx="2097049" cy="584775"/>
          </a:xfrm>
          <a:prstGeom prst="rect">
            <a:avLst/>
          </a:prstGeom>
        </p:spPr>
        <p:txBody>
          <a:bodyPr wrap="none">
            <a:spAutoFit/>
          </a:bodyPr>
          <a:lstStyle/>
          <a:p>
            <a:r>
              <a:rPr lang="en-IN" sz="3200" dirty="0">
                <a:latin typeface="Algerian" panose="04020705040A02060702" pitchFamily="82" charset="0"/>
              </a:rPr>
              <a:t>program</a:t>
            </a:r>
          </a:p>
        </p:txBody>
      </p:sp>
      <p:sp>
        <p:nvSpPr>
          <p:cNvPr id="3" name="Rectangle 2">
            <a:extLst>
              <a:ext uri="{FF2B5EF4-FFF2-40B4-BE49-F238E27FC236}">
                <a16:creationId xmlns:a16="http://schemas.microsoft.com/office/drawing/2014/main" id="{F3769176-CCD2-433B-9A9A-3F7FE1B09FC3}"/>
              </a:ext>
            </a:extLst>
          </p:cNvPr>
          <p:cNvSpPr/>
          <p:nvPr/>
        </p:nvSpPr>
        <p:spPr>
          <a:xfrm>
            <a:off x="1388915" y="584775"/>
            <a:ext cx="6709064" cy="3046988"/>
          </a:xfrm>
          <a:prstGeom prst="rect">
            <a:avLst/>
          </a:prstGeom>
        </p:spPr>
        <p:txBody>
          <a:bodyPr wrap="square">
            <a:spAutoFit/>
          </a:bodyPr>
          <a:lstStyle/>
          <a:p>
            <a:r>
              <a:rPr lang="en-IN" sz="1600" dirty="0">
                <a:latin typeface="Gill Sans MT" panose="020B0502020104020203" pitchFamily="34" charset="0"/>
              </a:rPr>
              <a:t>import ibm_boto3</a:t>
            </a:r>
          </a:p>
          <a:p>
            <a:endParaRPr lang="en-IN" sz="1600" dirty="0">
              <a:latin typeface="Gill Sans MT" panose="020B0502020104020203" pitchFamily="34" charset="0"/>
            </a:endParaRPr>
          </a:p>
          <a:p>
            <a:r>
              <a:rPr lang="en-IN" sz="1600" dirty="0">
                <a:latin typeface="Gill Sans MT" panose="020B0502020104020203" pitchFamily="34" charset="0"/>
              </a:rPr>
              <a:t>cos = ibm_boto3.client('s3', </a:t>
            </a:r>
            <a:r>
              <a:rPr lang="en-IN" sz="1600" dirty="0" err="1">
                <a:latin typeface="Gill Sans MT" panose="020B0502020104020203" pitchFamily="34" charset="0"/>
              </a:rPr>
              <a:t>ibm_api_key_id</a:t>
            </a:r>
            <a:r>
              <a:rPr lang="en-IN" sz="1600" dirty="0">
                <a:latin typeface="Gill Sans MT" panose="020B0502020104020203" pitchFamily="34" charset="0"/>
              </a:rPr>
              <a:t>='YOUR_API_KEY', </a:t>
            </a:r>
            <a:r>
              <a:rPr lang="en-IN" sz="1600" dirty="0" err="1">
                <a:latin typeface="Gill Sans MT" panose="020B0502020104020203" pitchFamily="34" charset="0"/>
              </a:rPr>
              <a:t>ibm_service_instance_id</a:t>
            </a:r>
            <a:r>
              <a:rPr lang="en-IN" sz="1600" dirty="0">
                <a:latin typeface="Gill Sans MT" panose="020B0502020104020203" pitchFamily="34" charset="0"/>
              </a:rPr>
              <a:t>='YOUR_SERVICE_INSTANCE_ID', </a:t>
            </a:r>
            <a:r>
              <a:rPr lang="en-IN" sz="1600" dirty="0" err="1">
                <a:latin typeface="Gill Sans MT" panose="020B0502020104020203" pitchFamily="34" charset="0"/>
              </a:rPr>
              <a:t>endpoint_url</a:t>
            </a:r>
            <a:r>
              <a:rPr lang="en-IN" sz="1600" dirty="0">
                <a:latin typeface="Gill Sans MT" panose="020B0502020104020203" pitchFamily="34" charset="0"/>
              </a:rPr>
              <a:t>='YOUR_ENDPOINT')</a:t>
            </a:r>
          </a:p>
          <a:p>
            <a:endParaRPr lang="en-IN" sz="1600" dirty="0">
              <a:latin typeface="Gill Sans MT" panose="020B0502020104020203" pitchFamily="34" charset="0"/>
            </a:endParaRPr>
          </a:p>
          <a:p>
            <a:r>
              <a:rPr lang="en-IN" sz="1600" dirty="0" err="1">
                <a:latin typeface="Gill Sans MT" panose="020B0502020104020203" pitchFamily="34" charset="0"/>
              </a:rPr>
              <a:t>bucket_name</a:t>
            </a:r>
            <a:r>
              <a:rPr lang="en-IN" sz="1600" dirty="0">
                <a:latin typeface="Gill Sans MT" panose="020B0502020104020203" pitchFamily="34" charset="0"/>
              </a:rPr>
              <a:t> = 'your-bucket-name'</a:t>
            </a:r>
          </a:p>
          <a:p>
            <a:r>
              <a:rPr lang="en-IN" sz="1600" dirty="0" err="1">
                <a:latin typeface="Gill Sans MT" panose="020B0502020104020203" pitchFamily="34" charset="0"/>
              </a:rPr>
              <a:t>file_to_restore</a:t>
            </a:r>
            <a:r>
              <a:rPr lang="en-IN" sz="1600" dirty="0">
                <a:latin typeface="Gill Sans MT" panose="020B0502020104020203" pitchFamily="34" charset="0"/>
              </a:rPr>
              <a:t> = 'local-file.txt'</a:t>
            </a:r>
          </a:p>
          <a:p>
            <a:r>
              <a:rPr lang="en-IN" sz="1600" dirty="0" err="1">
                <a:latin typeface="Gill Sans MT" panose="020B0502020104020203" pitchFamily="34" charset="0"/>
              </a:rPr>
              <a:t>destination_path</a:t>
            </a:r>
            <a:r>
              <a:rPr lang="en-IN" sz="1600" dirty="0">
                <a:latin typeface="Gill Sans MT" panose="020B0502020104020203" pitchFamily="34" charset="0"/>
              </a:rPr>
              <a:t> = 'restored-file.txt'</a:t>
            </a:r>
          </a:p>
          <a:p>
            <a:endParaRPr lang="en-IN" sz="1600" dirty="0">
              <a:latin typeface="Gill Sans MT" panose="020B0502020104020203" pitchFamily="34" charset="0"/>
            </a:endParaRPr>
          </a:p>
          <a:p>
            <a:r>
              <a:rPr lang="en-IN" sz="1600" dirty="0" err="1">
                <a:latin typeface="Gill Sans MT" panose="020B0502020104020203" pitchFamily="34" charset="0"/>
              </a:rPr>
              <a:t>cos.download_file</a:t>
            </a:r>
            <a:r>
              <a:rPr lang="en-IN" sz="1600" dirty="0">
                <a:latin typeface="Gill Sans MT" panose="020B0502020104020203" pitchFamily="34" charset="0"/>
              </a:rPr>
              <a:t>(Bucket=</a:t>
            </a:r>
            <a:r>
              <a:rPr lang="en-IN" sz="1600" dirty="0" err="1">
                <a:latin typeface="Gill Sans MT" panose="020B0502020104020203" pitchFamily="34" charset="0"/>
              </a:rPr>
              <a:t>bucket_name</a:t>
            </a:r>
            <a:r>
              <a:rPr lang="en-IN" sz="1600" dirty="0">
                <a:latin typeface="Gill Sans MT" panose="020B0502020104020203" pitchFamily="34" charset="0"/>
              </a:rPr>
              <a:t>, Key=</a:t>
            </a:r>
            <a:r>
              <a:rPr lang="en-IN" sz="1600" dirty="0" err="1">
                <a:latin typeface="Gill Sans MT" panose="020B0502020104020203" pitchFamily="34" charset="0"/>
              </a:rPr>
              <a:t>file_to_restore</a:t>
            </a:r>
            <a:r>
              <a:rPr lang="en-IN" sz="1600" dirty="0">
                <a:latin typeface="Gill Sans MT" panose="020B0502020104020203" pitchFamily="34" charset="0"/>
              </a:rPr>
              <a:t>, Filename=</a:t>
            </a:r>
            <a:r>
              <a:rPr lang="en-IN" sz="1600" dirty="0" err="1">
                <a:latin typeface="Gill Sans MT" panose="020B0502020104020203" pitchFamily="34" charset="0"/>
              </a:rPr>
              <a:t>destination_path</a:t>
            </a:r>
            <a:r>
              <a:rPr lang="en-IN" sz="1600" dirty="0">
                <a:latin typeface="Gill Sans MT" panose="020B0502020104020203" pitchFamily="34" charset="0"/>
              </a:rPr>
              <a:t>)</a:t>
            </a:r>
          </a:p>
        </p:txBody>
      </p:sp>
      <p:sp>
        <p:nvSpPr>
          <p:cNvPr id="4" name="Rectangle 3">
            <a:extLst>
              <a:ext uri="{FF2B5EF4-FFF2-40B4-BE49-F238E27FC236}">
                <a16:creationId xmlns:a16="http://schemas.microsoft.com/office/drawing/2014/main" id="{F9A38424-A85C-4645-BDF0-DF36ED1E7841}"/>
              </a:ext>
            </a:extLst>
          </p:cNvPr>
          <p:cNvSpPr/>
          <p:nvPr/>
        </p:nvSpPr>
        <p:spPr>
          <a:xfrm>
            <a:off x="1388915" y="3631763"/>
            <a:ext cx="8319661" cy="3139321"/>
          </a:xfrm>
          <a:prstGeom prst="rect">
            <a:avLst/>
          </a:prstGeom>
        </p:spPr>
        <p:txBody>
          <a:bodyPr wrap="square">
            <a:spAutoFit/>
          </a:bodyPr>
          <a:lstStyle/>
          <a:p>
            <a:r>
              <a:rPr lang="en-US" dirty="0">
                <a:latin typeface="Söhne Mono"/>
              </a:rPr>
              <a:t>Output:</a:t>
            </a:r>
          </a:p>
          <a:p>
            <a:r>
              <a:rPr lang="en-US" dirty="0">
                <a:solidFill>
                  <a:srgbClr val="E9950C"/>
                </a:solidFill>
                <a:latin typeface="Söhne Mono"/>
              </a:rPr>
              <a:t>Traceback</a:t>
            </a:r>
            <a:r>
              <a:rPr lang="en-US" dirty="0">
                <a:solidFill>
                  <a:srgbClr val="FFFFFF"/>
                </a:solidFill>
                <a:latin typeface="Söhne Mono"/>
              </a:rPr>
              <a:t> (most recent call last): </a:t>
            </a:r>
            <a:r>
              <a:rPr lang="en-US" dirty="0">
                <a:solidFill>
                  <a:srgbClr val="E9950C"/>
                </a:solidFill>
                <a:latin typeface="Söhne Mono"/>
              </a:rPr>
              <a:t>File</a:t>
            </a:r>
            <a:r>
              <a:rPr lang="en-US" dirty="0">
                <a:solidFill>
                  <a:srgbClr val="FFFFFF"/>
                </a:solidFill>
                <a:latin typeface="Söhne Mono"/>
              </a:rPr>
              <a:t> </a:t>
            </a:r>
            <a:r>
              <a:rPr lang="en-US" dirty="0">
                <a:solidFill>
                  <a:srgbClr val="00A67D"/>
                </a:solidFill>
                <a:latin typeface="Söhne Mono"/>
              </a:rPr>
              <a:t>"your_program.py"</a:t>
            </a:r>
            <a:r>
              <a:rPr lang="en-US" dirty="0">
                <a:solidFill>
                  <a:srgbClr val="FFFFFF"/>
                </a:solidFill>
                <a:latin typeface="Söhne Mono"/>
              </a:rPr>
              <a:t>, line X, in &lt;</a:t>
            </a:r>
            <a:r>
              <a:rPr lang="en-US" dirty="0">
                <a:solidFill>
                  <a:srgbClr val="2E95D3"/>
                </a:solidFill>
                <a:latin typeface="Söhne Mono"/>
              </a:rPr>
              <a:t>module</a:t>
            </a:r>
            <a:r>
              <a:rPr lang="en-US" dirty="0">
                <a:solidFill>
                  <a:srgbClr val="FFFFFF"/>
                </a:solidFill>
                <a:latin typeface="Söhne Mono"/>
              </a:rPr>
              <a:t>&gt; </a:t>
            </a:r>
            <a:r>
              <a:rPr lang="en-US" dirty="0" err="1">
                <a:solidFill>
                  <a:srgbClr val="FFFFFF"/>
                </a:solidFill>
                <a:latin typeface="Söhne Mono"/>
              </a:rPr>
              <a:t>cos.</a:t>
            </a:r>
            <a:r>
              <a:rPr lang="en-US" dirty="0" err="1">
                <a:solidFill>
                  <a:srgbClr val="E9950C"/>
                </a:solidFill>
                <a:latin typeface="Söhne Mono"/>
              </a:rPr>
              <a:t>download_file</a:t>
            </a:r>
            <a:r>
              <a:rPr lang="en-US" dirty="0">
                <a:solidFill>
                  <a:srgbClr val="FFFFFF"/>
                </a:solidFill>
                <a:latin typeface="Söhne Mono"/>
              </a:rPr>
              <a:t>(Bucket=</a:t>
            </a:r>
            <a:r>
              <a:rPr lang="en-US" dirty="0" err="1">
                <a:solidFill>
                  <a:srgbClr val="FFFFFF"/>
                </a:solidFill>
                <a:latin typeface="Söhne Mono"/>
              </a:rPr>
              <a:t>bucket_name</a:t>
            </a:r>
            <a:r>
              <a:rPr lang="en-US" dirty="0">
                <a:solidFill>
                  <a:srgbClr val="FFFFFF"/>
                </a:solidFill>
                <a:latin typeface="Söhne Mono"/>
              </a:rPr>
              <a:t>, Key=</a:t>
            </a:r>
            <a:r>
              <a:rPr lang="en-US" dirty="0" err="1">
                <a:solidFill>
                  <a:srgbClr val="FFFFFF"/>
                </a:solidFill>
                <a:latin typeface="Söhne Mono"/>
              </a:rPr>
              <a:t>file_to_restore</a:t>
            </a:r>
            <a:r>
              <a:rPr lang="en-US" dirty="0">
                <a:solidFill>
                  <a:srgbClr val="FFFFFF"/>
                </a:solidFill>
                <a:latin typeface="Söhne Mono"/>
              </a:rPr>
              <a:t>, Filename=</a:t>
            </a:r>
            <a:r>
              <a:rPr lang="en-US" dirty="0" err="1">
                <a:solidFill>
                  <a:srgbClr val="FFFFFF"/>
                </a:solidFill>
                <a:latin typeface="Söhne Mono"/>
              </a:rPr>
              <a:t>destination_path</a:t>
            </a:r>
            <a:r>
              <a:rPr lang="en-US" dirty="0">
                <a:solidFill>
                  <a:srgbClr val="FFFFFF"/>
                </a:solidFill>
                <a:latin typeface="Söhne Mono"/>
              </a:rPr>
              <a:t>) </a:t>
            </a:r>
            <a:r>
              <a:rPr lang="en-US" dirty="0">
                <a:solidFill>
                  <a:srgbClr val="E9950C"/>
                </a:solidFill>
                <a:latin typeface="Söhne Mono"/>
              </a:rPr>
              <a:t>File</a:t>
            </a:r>
            <a:r>
              <a:rPr lang="en-US" dirty="0">
                <a:solidFill>
                  <a:srgbClr val="FFFFFF"/>
                </a:solidFill>
                <a:latin typeface="Söhne Mono"/>
              </a:rPr>
              <a:t> </a:t>
            </a:r>
            <a:r>
              <a:rPr lang="en-US" dirty="0">
                <a:solidFill>
                  <a:srgbClr val="00A67D"/>
                </a:solidFill>
                <a:latin typeface="Söhne Mono"/>
              </a:rPr>
              <a:t>"/path/to/ibm_boto3/s3/transfer.py"</a:t>
            </a:r>
            <a:r>
              <a:rPr lang="en-US" dirty="0">
                <a:solidFill>
                  <a:srgbClr val="FFFFFF"/>
                </a:solidFill>
                <a:latin typeface="Söhne Mono"/>
              </a:rPr>
              <a:t>, line Y, in </a:t>
            </a:r>
            <a:r>
              <a:rPr lang="en-US" dirty="0" err="1">
                <a:solidFill>
                  <a:srgbClr val="FFFFFF"/>
                </a:solidFill>
                <a:latin typeface="Söhne Mono"/>
              </a:rPr>
              <a:t>download_file</a:t>
            </a:r>
            <a:r>
              <a:rPr lang="en-US" dirty="0">
                <a:solidFill>
                  <a:srgbClr val="FFFFFF"/>
                </a:solidFill>
                <a:latin typeface="Söhne Mono"/>
              </a:rPr>
              <a:t> response = </a:t>
            </a:r>
            <a:r>
              <a:rPr lang="en-US" dirty="0" err="1">
                <a:solidFill>
                  <a:srgbClr val="FFFFFF"/>
                </a:solidFill>
                <a:latin typeface="Söhne Mono"/>
              </a:rPr>
              <a:t>client.</a:t>
            </a:r>
            <a:r>
              <a:rPr lang="en-US" dirty="0" err="1">
                <a:solidFill>
                  <a:srgbClr val="E9950C"/>
                </a:solidFill>
                <a:latin typeface="Söhne Mono"/>
              </a:rPr>
              <a:t>head_object</a:t>
            </a:r>
            <a:r>
              <a:rPr lang="en-US" dirty="0">
                <a:solidFill>
                  <a:srgbClr val="FFFFFF"/>
                </a:solidFill>
                <a:latin typeface="Söhne Mono"/>
              </a:rPr>
              <a:t>(Bucket=bucket, Key=key) </a:t>
            </a:r>
            <a:r>
              <a:rPr lang="en-US" dirty="0">
                <a:solidFill>
                  <a:srgbClr val="E9950C"/>
                </a:solidFill>
                <a:latin typeface="Söhne Mono"/>
              </a:rPr>
              <a:t>File</a:t>
            </a:r>
            <a:r>
              <a:rPr lang="en-US" dirty="0">
                <a:solidFill>
                  <a:srgbClr val="FFFFFF"/>
                </a:solidFill>
                <a:latin typeface="Söhne Mono"/>
              </a:rPr>
              <a:t> </a:t>
            </a:r>
            <a:r>
              <a:rPr lang="en-US" dirty="0">
                <a:solidFill>
                  <a:srgbClr val="00A67D"/>
                </a:solidFill>
                <a:latin typeface="Söhne Mono"/>
              </a:rPr>
              <a:t>"/path/to/ibm_boto3/s3/inject.py"</a:t>
            </a:r>
            <a:r>
              <a:rPr lang="en-US" dirty="0">
                <a:solidFill>
                  <a:srgbClr val="FFFFFF"/>
                </a:solidFill>
                <a:latin typeface="Söhne Mono"/>
              </a:rPr>
              <a:t>, line Z, in </a:t>
            </a:r>
            <a:r>
              <a:rPr lang="en-US" dirty="0" err="1">
                <a:solidFill>
                  <a:srgbClr val="FFFFFF"/>
                </a:solidFill>
                <a:latin typeface="Söhne Mono"/>
              </a:rPr>
              <a:t>head_object</a:t>
            </a:r>
            <a:r>
              <a:rPr lang="en-US" dirty="0">
                <a:solidFill>
                  <a:srgbClr val="FFFFFF"/>
                </a:solidFill>
                <a:latin typeface="Söhne Mono"/>
              </a:rPr>
              <a:t> </a:t>
            </a:r>
            <a:r>
              <a:rPr lang="en-US" dirty="0">
                <a:solidFill>
                  <a:srgbClr val="2E95D3"/>
                </a:solidFill>
                <a:latin typeface="Söhne Mono"/>
              </a:rPr>
              <a:t>return</a:t>
            </a:r>
            <a:r>
              <a:rPr lang="en-US" dirty="0">
                <a:solidFill>
                  <a:srgbClr val="FFFFFF"/>
                </a:solidFill>
                <a:latin typeface="Söhne Mono"/>
              </a:rPr>
              <a:t> self._</a:t>
            </a:r>
            <a:r>
              <a:rPr lang="en-US" dirty="0" err="1">
                <a:solidFill>
                  <a:srgbClr val="FFFFFF"/>
                </a:solidFill>
                <a:latin typeface="Söhne Mono"/>
              </a:rPr>
              <a:t>make_api_call</a:t>
            </a:r>
            <a:r>
              <a:rPr lang="en-US" dirty="0">
                <a:solidFill>
                  <a:srgbClr val="FFFFFF"/>
                </a:solidFill>
                <a:latin typeface="Söhne Mono"/>
              </a:rPr>
              <a:t>(</a:t>
            </a:r>
            <a:r>
              <a:rPr lang="en-US" dirty="0" err="1">
                <a:solidFill>
                  <a:srgbClr val="FFFFFF"/>
                </a:solidFill>
                <a:latin typeface="Söhne Mono"/>
              </a:rPr>
              <a:t>operation_name</a:t>
            </a:r>
            <a:r>
              <a:rPr lang="en-US" dirty="0">
                <a:solidFill>
                  <a:srgbClr val="FFFFFF"/>
                </a:solidFill>
                <a:latin typeface="Söhne Mono"/>
              </a:rPr>
              <a:t>=</a:t>
            </a:r>
            <a:r>
              <a:rPr lang="en-US" dirty="0">
                <a:solidFill>
                  <a:srgbClr val="00A67D"/>
                </a:solidFill>
                <a:latin typeface="Söhne Mono"/>
              </a:rPr>
              <a:t>'</a:t>
            </a:r>
            <a:r>
              <a:rPr lang="en-US" dirty="0" err="1">
                <a:solidFill>
                  <a:srgbClr val="00A67D"/>
                </a:solidFill>
                <a:latin typeface="Söhne Mono"/>
              </a:rPr>
              <a:t>HeadObject</a:t>
            </a:r>
            <a:r>
              <a:rPr lang="en-US" dirty="0">
                <a:solidFill>
                  <a:srgbClr val="00A67D"/>
                </a:solidFill>
                <a:latin typeface="Söhne Mono"/>
              </a:rPr>
              <a:t>'</a:t>
            </a:r>
            <a:r>
              <a:rPr lang="en-US" dirty="0">
                <a:solidFill>
                  <a:srgbClr val="FFFFFF"/>
                </a:solidFill>
                <a:latin typeface="Söhne Mono"/>
              </a:rPr>
              <a:t>, </a:t>
            </a:r>
            <a:r>
              <a:rPr lang="en-US" dirty="0" err="1">
                <a:solidFill>
                  <a:srgbClr val="FFFFFF"/>
                </a:solidFill>
                <a:latin typeface="Söhne Mono"/>
              </a:rPr>
              <a:t>kwargs</a:t>
            </a:r>
            <a:r>
              <a:rPr lang="en-US" dirty="0">
                <a:solidFill>
                  <a:srgbClr val="FFFFFF"/>
                </a:solidFill>
                <a:latin typeface="Söhne Mono"/>
              </a:rPr>
              <a:t>=</a:t>
            </a:r>
            <a:r>
              <a:rPr lang="en-US" dirty="0" err="1">
                <a:solidFill>
                  <a:srgbClr val="FFFFFF"/>
                </a:solidFill>
                <a:latin typeface="Söhne Mono"/>
              </a:rPr>
              <a:t>kwargs</a:t>
            </a:r>
            <a:r>
              <a:rPr lang="en-US" dirty="0">
                <a:solidFill>
                  <a:srgbClr val="FFFFFF"/>
                </a:solidFill>
                <a:latin typeface="Söhne Mono"/>
              </a:rPr>
              <a:t>) </a:t>
            </a:r>
            <a:r>
              <a:rPr lang="en-US" dirty="0">
                <a:solidFill>
                  <a:srgbClr val="E9950C"/>
                </a:solidFill>
                <a:latin typeface="Söhne Mono"/>
              </a:rPr>
              <a:t>File</a:t>
            </a:r>
            <a:r>
              <a:rPr lang="en-US" dirty="0">
                <a:solidFill>
                  <a:srgbClr val="FFFFFF"/>
                </a:solidFill>
                <a:latin typeface="Söhne Mono"/>
              </a:rPr>
              <a:t> </a:t>
            </a:r>
            <a:r>
              <a:rPr lang="en-US" dirty="0">
                <a:solidFill>
                  <a:srgbClr val="00A67D"/>
                </a:solidFill>
                <a:latin typeface="Söhne Mono"/>
              </a:rPr>
              <a:t>"/path/to/ibm_boto3/s3/inject.py"</a:t>
            </a:r>
            <a:r>
              <a:rPr lang="en-US" dirty="0">
                <a:solidFill>
                  <a:srgbClr val="FFFFFF"/>
                </a:solidFill>
                <a:latin typeface="Söhne Mono"/>
              </a:rPr>
              <a:t>, line W, in _</a:t>
            </a:r>
            <a:r>
              <a:rPr lang="en-US" dirty="0" err="1">
                <a:solidFill>
                  <a:srgbClr val="FFFFFF"/>
                </a:solidFill>
                <a:latin typeface="Söhne Mono"/>
              </a:rPr>
              <a:t>make_api_call</a:t>
            </a:r>
            <a:r>
              <a:rPr lang="en-US" dirty="0">
                <a:solidFill>
                  <a:srgbClr val="FFFFFF"/>
                </a:solidFill>
                <a:latin typeface="Söhne Mono"/>
              </a:rPr>
              <a:t> raise </a:t>
            </a:r>
            <a:r>
              <a:rPr lang="en-US" dirty="0" err="1">
                <a:solidFill>
                  <a:srgbClr val="E9950C"/>
                </a:solidFill>
                <a:latin typeface="Söhne Mono"/>
              </a:rPr>
              <a:t>error_class</a:t>
            </a:r>
            <a:r>
              <a:rPr lang="en-US" dirty="0">
                <a:solidFill>
                  <a:srgbClr val="FFFFFF"/>
                </a:solidFill>
                <a:latin typeface="Söhne Mono"/>
              </a:rPr>
              <a:t>(</a:t>
            </a:r>
            <a:r>
              <a:rPr lang="en-US" dirty="0" err="1">
                <a:solidFill>
                  <a:srgbClr val="FFFFFF"/>
                </a:solidFill>
                <a:latin typeface="Söhne Mono"/>
              </a:rPr>
              <a:t>parsed_response</a:t>
            </a:r>
            <a:r>
              <a:rPr lang="en-US" dirty="0">
                <a:solidFill>
                  <a:srgbClr val="FFFFFF"/>
                </a:solidFill>
                <a:latin typeface="Söhne Mono"/>
              </a:rPr>
              <a:t>, </a:t>
            </a:r>
            <a:r>
              <a:rPr lang="en-US" dirty="0" err="1">
                <a:solidFill>
                  <a:srgbClr val="FFFFFF"/>
                </a:solidFill>
                <a:latin typeface="Söhne Mono"/>
              </a:rPr>
              <a:t>operation_name</a:t>
            </a:r>
            <a:r>
              <a:rPr lang="en-US" dirty="0">
                <a:solidFill>
                  <a:srgbClr val="FFFFFF"/>
                </a:solidFill>
                <a:latin typeface="Söhne Mono"/>
              </a:rPr>
              <a:t>) </a:t>
            </a:r>
            <a:r>
              <a:rPr lang="en-US" dirty="0" err="1">
                <a:solidFill>
                  <a:srgbClr val="FFFFFF"/>
                </a:solidFill>
                <a:latin typeface="Söhne Mono"/>
              </a:rPr>
              <a:t>botocore.exceptions.ClientError</a:t>
            </a:r>
            <a:r>
              <a:rPr lang="en-US" dirty="0">
                <a:solidFill>
                  <a:srgbClr val="FFFFFF"/>
                </a:solidFill>
                <a:latin typeface="Söhne Mono"/>
              </a:rPr>
              <a:t>: An error </a:t>
            </a:r>
            <a:r>
              <a:rPr lang="en-US" dirty="0">
                <a:solidFill>
                  <a:srgbClr val="E9950C"/>
                </a:solidFill>
                <a:latin typeface="Söhne Mono"/>
              </a:rPr>
              <a:t>occurred</a:t>
            </a:r>
            <a:r>
              <a:rPr lang="en-US" dirty="0">
                <a:solidFill>
                  <a:srgbClr val="FFFFFF"/>
                </a:solidFill>
                <a:latin typeface="Söhne Mono"/>
              </a:rPr>
              <a:t> (</a:t>
            </a:r>
            <a:r>
              <a:rPr lang="en-US" dirty="0" err="1">
                <a:solidFill>
                  <a:srgbClr val="FFFFFF"/>
                </a:solidFill>
                <a:latin typeface="Söhne Mono"/>
              </a:rPr>
              <a:t>InvalidAccessKeyId</a:t>
            </a:r>
            <a:r>
              <a:rPr lang="en-US" dirty="0">
                <a:solidFill>
                  <a:srgbClr val="FFFFFF"/>
                </a:solidFill>
                <a:latin typeface="Söhne Mono"/>
              </a:rPr>
              <a:t>) when calling the </a:t>
            </a:r>
            <a:r>
              <a:rPr lang="en-US" dirty="0" err="1">
                <a:solidFill>
                  <a:srgbClr val="FFFFFF"/>
                </a:solidFill>
                <a:latin typeface="Söhne Mono"/>
              </a:rPr>
              <a:t>HeadObject</a:t>
            </a:r>
            <a:r>
              <a:rPr lang="en-US" dirty="0">
                <a:solidFill>
                  <a:srgbClr val="FFFFFF"/>
                </a:solidFill>
                <a:latin typeface="Söhne Mono"/>
              </a:rPr>
              <a:t> operation: The AWS Access Key Id you provided does </a:t>
            </a:r>
            <a:r>
              <a:rPr lang="en-US" dirty="0">
                <a:solidFill>
                  <a:srgbClr val="2E95D3"/>
                </a:solidFill>
                <a:latin typeface="Söhne Mono"/>
              </a:rPr>
              <a:t>not</a:t>
            </a:r>
            <a:r>
              <a:rPr lang="en-US" dirty="0">
                <a:solidFill>
                  <a:srgbClr val="FFFFFF"/>
                </a:solidFill>
                <a:latin typeface="Söhne Mono"/>
              </a:rPr>
              <a:t> exist in our records.</a:t>
            </a:r>
            <a:endParaRPr lang="en-IN" dirty="0"/>
          </a:p>
        </p:txBody>
      </p:sp>
    </p:spTree>
    <p:extLst>
      <p:ext uri="{BB962C8B-B14F-4D97-AF65-F5344CB8AC3E}">
        <p14:creationId xmlns:p14="http://schemas.microsoft.com/office/powerpoint/2010/main" val="1802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758A62-47A2-4089-9F80-25CB7CD72804}"/>
              </a:ext>
            </a:extLst>
          </p:cNvPr>
          <p:cNvSpPr/>
          <p:nvPr/>
        </p:nvSpPr>
        <p:spPr>
          <a:xfrm>
            <a:off x="560121" y="480352"/>
            <a:ext cx="5764720" cy="584775"/>
          </a:xfrm>
          <a:prstGeom prst="rect">
            <a:avLst/>
          </a:prstGeom>
        </p:spPr>
        <p:txBody>
          <a:bodyPr wrap="none">
            <a:spAutoFit/>
          </a:bodyPr>
          <a:lstStyle/>
          <a:p>
            <a:r>
              <a:rPr lang="en-IN" sz="3200" dirty="0">
                <a:latin typeface="Algerian" panose="04020705040A02060702" pitchFamily="82" charset="0"/>
              </a:rPr>
              <a:t>Post-Recovery Validation</a:t>
            </a:r>
          </a:p>
        </p:txBody>
      </p:sp>
      <p:sp>
        <p:nvSpPr>
          <p:cNvPr id="3" name="Rectangle 2">
            <a:extLst>
              <a:ext uri="{FF2B5EF4-FFF2-40B4-BE49-F238E27FC236}">
                <a16:creationId xmlns:a16="http://schemas.microsoft.com/office/drawing/2014/main" id="{3EA41141-17EA-471E-82BE-5FFFFA195FBA}"/>
              </a:ext>
            </a:extLst>
          </p:cNvPr>
          <p:cNvSpPr/>
          <p:nvPr/>
        </p:nvSpPr>
        <p:spPr>
          <a:xfrm>
            <a:off x="1416626" y="907622"/>
            <a:ext cx="9348355" cy="5355312"/>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Post-recovery validation is a critical phase in a disaster recovery plan (DRP) that ensures the effectiveness and completeness of the recovery process. After the initial recovery steps have been executed and systems or operations are back online, it's essential to validate that everything is functioning as expected. This validation involves thorough testing and verification to confirm that the restored systems and data are in good working order, and that any issues or discrepancies have been addressed. It also includes checking that any critical business processes are operational and meeting the defined recovery time objectives (RTOs) and recovery point objectives (RPOs). Post-recovery validation serves as the final checkpoint to ensure that the organization can resume normal operations and minimize the impact of the disaster on its business.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In this phase, it's important to document the results of the validation tests, making note of any issues, discrepancies, or areas for improvement. This documentation not only provides insight into the effectiveness of the recovery plan but also serves as a valuable resource for refining the plan for future disasters. Post-recovery validation should be a systematic and well-documented process to </a:t>
            </a:r>
            <a:r>
              <a:rPr lang="en-IN" dirty="0" err="1">
                <a:latin typeface="Gill Sans MT" panose="020B0502020104020203" pitchFamily="34" charset="0"/>
              </a:rPr>
              <a:t>instill</a:t>
            </a:r>
            <a:r>
              <a:rPr lang="en-IN" dirty="0">
                <a:latin typeface="Gill Sans MT" panose="020B0502020104020203" pitchFamily="34" charset="0"/>
              </a:rPr>
              <a:t> confidence in the organization's disaster recovery capabilities, demonstrate compliance with regulatory requirements, and provide evidence of readiness to stakeholders, customers, and partners.</a:t>
            </a:r>
          </a:p>
        </p:txBody>
      </p:sp>
    </p:spTree>
    <p:extLst>
      <p:ext uri="{BB962C8B-B14F-4D97-AF65-F5344CB8AC3E}">
        <p14:creationId xmlns:p14="http://schemas.microsoft.com/office/powerpoint/2010/main" val="9092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5E2D9F-7A92-43FE-B86F-095BB8409F35}"/>
              </a:ext>
            </a:extLst>
          </p:cNvPr>
          <p:cNvSpPr/>
          <p:nvPr/>
        </p:nvSpPr>
        <p:spPr>
          <a:xfrm>
            <a:off x="531151" y="792078"/>
            <a:ext cx="2914580" cy="584775"/>
          </a:xfrm>
          <a:prstGeom prst="rect">
            <a:avLst/>
          </a:prstGeom>
        </p:spPr>
        <p:txBody>
          <a:bodyPr wrap="none">
            <a:spAutoFit/>
          </a:bodyPr>
          <a:lstStyle/>
          <a:p>
            <a:r>
              <a:rPr lang="en-IN" sz="3200" dirty="0">
                <a:latin typeface="Algerian" panose="04020705040A02060702" pitchFamily="82" charset="0"/>
              </a:rPr>
              <a:t>introduction</a:t>
            </a:r>
          </a:p>
        </p:txBody>
      </p:sp>
      <p:sp>
        <p:nvSpPr>
          <p:cNvPr id="4" name="Rectangle 3">
            <a:extLst>
              <a:ext uri="{FF2B5EF4-FFF2-40B4-BE49-F238E27FC236}">
                <a16:creationId xmlns:a16="http://schemas.microsoft.com/office/drawing/2014/main" id="{A20E5B91-08AE-4F61-9343-51DFBD34480C}"/>
              </a:ext>
            </a:extLst>
          </p:cNvPr>
          <p:cNvSpPr/>
          <p:nvPr/>
        </p:nvSpPr>
        <p:spPr>
          <a:xfrm>
            <a:off x="1499754" y="1848948"/>
            <a:ext cx="8558645" cy="3308598"/>
          </a:xfrm>
          <a:prstGeom prst="rect">
            <a:avLst/>
          </a:prstGeom>
        </p:spPr>
        <p:txBody>
          <a:bodyPr wrap="square">
            <a:spAutoFit/>
          </a:bodyPr>
          <a:lstStyle/>
          <a:p>
            <a:pPr marL="285750" indent="-285750">
              <a:buFont typeface="Wingdings" panose="05000000000000000000" pitchFamily="2" charset="2"/>
              <a:buChar char="Ø"/>
            </a:pPr>
            <a:r>
              <a:rPr lang="en-IN" sz="1900" dirty="0">
                <a:latin typeface="Gill Sans MT" panose="020B0502020104020203" pitchFamily="34" charset="0"/>
              </a:rPr>
              <a:t>In today's fast-paced and interconnected world, businesses rely more than ever on technology and data to drive their operations and serve their customers. While this digital transformation has brought numerous benefits, it has also exposed organizations to the ever-present threat of unexpected disruptions. From natural disasters to cyberattacks, the potential for downtime and data loss is a reality that every business must face.</a:t>
            </a:r>
          </a:p>
          <a:p>
            <a:pPr marL="285750" indent="-285750">
              <a:buFont typeface="Wingdings" panose="05000000000000000000" pitchFamily="2" charset="2"/>
              <a:buChar char="Ø"/>
            </a:pPr>
            <a:endParaRPr lang="en-IN" sz="1900" dirty="0">
              <a:latin typeface="Gill Sans MT" panose="020B0502020104020203" pitchFamily="34" charset="0"/>
            </a:endParaRPr>
          </a:p>
          <a:p>
            <a:pPr marL="285750" indent="-285750">
              <a:buFont typeface="Wingdings" panose="05000000000000000000" pitchFamily="2" charset="2"/>
              <a:buChar char="Ø"/>
            </a:pPr>
            <a:r>
              <a:rPr lang="en-IN" sz="1900" dirty="0">
                <a:latin typeface="Gill Sans MT" panose="020B0502020104020203" pitchFamily="34" charset="0"/>
              </a:rPr>
              <a:t>This is where a well-crafted Disaster Recovery Strategy comes into play. A Disaster Recovery Strategy is not merely an option; it's an absolute necessity for any organization that values its operational integrity, customer trust, and, ultimately, its bottom line.</a:t>
            </a:r>
          </a:p>
        </p:txBody>
      </p:sp>
    </p:spTree>
    <p:extLst>
      <p:ext uri="{BB962C8B-B14F-4D97-AF65-F5344CB8AC3E}">
        <p14:creationId xmlns:p14="http://schemas.microsoft.com/office/powerpoint/2010/main" val="295387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4ED8D3-8BD3-4EF4-B9FC-BE427EA15150}"/>
              </a:ext>
            </a:extLst>
          </p:cNvPr>
          <p:cNvSpPr/>
          <p:nvPr/>
        </p:nvSpPr>
        <p:spPr>
          <a:xfrm>
            <a:off x="308992" y="519546"/>
            <a:ext cx="11650943" cy="523220"/>
          </a:xfrm>
          <a:prstGeom prst="rect">
            <a:avLst/>
          </a:prstGeom>
        </p:spPr>
        <p:txBody>
          <a:bodyPr wrap="square">
            <a:spAutoFit/>
          </a:bodyPr>
          <a:lstStyle/>
          <a:p>
            <a:r>
              <a:rPr lang="en-IN" sz="2800" dirty="0">
                <a:latin typeface="Algerian" panose="04020705040A02060702" pitchFamily="82" charset="0"/>
              </a:rPr>
              <a:t>disaster recovery plan guarantees business continuity</a:t>
            </a:r>
          </a:p>
        </p:txBody>
      </p:sp>
      <p:sp>
        <p:nvSpPr>
          <p:cNvPr id="3" name="Rectangle 2">
            <a:extLst>
              <a:ext uri="{FF2B5EF4-FFF2-40B4-BE49-F238E27FC236}">
                <a16:creationId xmlns:a16="http://schemas.microsoft.com/office/drawing/2014/main" id="{AD88DC01-150F-4DC0-B5FA-64036E08680C}"/>
              </a:ext>
            </a:extLst>
          </p:cNvPr>
          <p:cNvSpPr/>
          <p:nvPr/>
        </p:nvSpPr>
        <p:spPr>
          <a:xfrm>
            <a:off x="1439503" y="1323119"/>
            <a:ext cx="9119756" cy="4801314"/>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A well-crafted disaster recovery plan is a critical component for ensuring business continuity in unforeseen events. The primary objective of such a plan is to outline a systematic approach for responding to and recovering from various disasters, whether they be natural disasters like earthquakes or floods, cyberattacks, hardware failures, or other unforeseen events. By thoroughly assessing potential risks, identifying critical business processes and data, and establishing clear procedures for recovery, the plan helps an organization minimize downtime and data loss. It also helps in maintaining customer trust and minimizing financial losses that can result from operational interruptions.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The disaster recovery plan typically includes elements like data backups, redundant systems, alternate work locations, and communication protocols. By having these measures in place, a business can swiftly recover its IT infrastructure, essential data, and key processes, enabling it to continue operations as smoothly as possible. Regular testing and refinement of the plan ensure that it remains effective in adapting to changing circumstances. In summary, a disaster recovery plan is a proactive strategy that guarantees business continuity by providing a roadmap for response and recovery, ultimately minimizing the impact of unforeseen events on a company's operations.</a:t>
            </a:r>
          </a:p>
        </p:txBody>
      </p:sp>
    </p:spTree>
    <p:extLst>
      <p:ext uri="{BB962C8B-B14F-4D97-AF65-F5344CB8AC3E}">
        <p14:creationId xmlns:p14="http://schemas.microsoft.com/office/powerpoint/2010/main" val="923078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5CBC12-D911-4443-A267-55D7498D1CB0}"/>
              </a:ext>
            </a:extLst>
          </p:cNvPr>
          <p:cNvSpPr/>
          <p:nvPr/>
        </p:nvSpPr>
        <p:spPr>
          <a:xfrm>
            <a:off x="672720" y="334880"/>
            <a:ext cx="2496196" cy="584775"/>
          </a:xfrm>
          <a:prstGeom prst="rect">
            <a:avLst/>
          </a:prstGeom>
        </p:spPr>
        <p:txBody>
          <a:bodyPr wrap="none">
            <a:spAutoFit/>
          </a:bodyPr>
          <a:lstStyle/>
          <a:p>
            <a:r>
              <a:rPr lang="en-IN" sz="3200" dirty="0">
                <a:latin typeface="Algerian" panose="04020705040A02060702" pitchFamily="82" charset="0"/>
              </a:rPr>
              <a:t>conclusion</a:t>
            </a:r>
          </a:p>
        </p:txBody>
      </p:sp>
      <p:sp>
        <p:nvSpPr>
          <p:cNvPr id="3" name="Rectangle 2">
            <a:extLst>
              <a:ext uri="{FF2B5EF4-FFF2-40B4-BE49-F238E27FC236}">
                <a16:creationId xmlns:a16="http://schemas.microsoft.com/office/drawing/2014/main" id="{1D1CDC77-C5CA-4782-93BA-F37DCAF06047}"/>
              </a:ext>
            </a:extLst>
          </p:cNvPr>
          <p:cNvSpPr/>
          <p:nvPr/>
        </p:nvSpPr>
        <p:spPr>
          <a:xfrm>
            <a:off x="1343892" y="1094520"/>
            <a:ext cx="8943108" cy="5078313"/>
          </a:xfrm>
          <a:prstGeom prst="rect">
            <a:avLst/>
          </a:prstGeom>
        </p:spPr>
        <p:txBody>
          <a:bodyPr wrap="square">
            <a:spAutoFit/>
          </a:bodyPr>
          <a:lstStyle/>
          <a:p>
            <a:pPr marL="285750" indent="-285750">
              <a:buFont typeface="Wingdings" panose="05000000000000000000" pitchFamily="2" charset="2"/>
              <a:buChar char="Ø"/>
            </a:pPr>
            <a:r>
              <a:rPr lang="en-IN" dirty="0"/>
              <a:t>In conclusion, a well-structured disaster recovery plan and strategy are indispensable components for any organization's resilience in the face of unexpected disruptions. These comprehensive measures serve as a safety net, ensuring business continuity by outlining the steps to be taken when disaster strikes. From data backup and recovery protocols to communication strategies and resource allocation, a robust disaster recovery plan is an essential tool for minimizing downtime and mitigating potential financial and reputational losses. By proactively identifying and addressing vulnerabilities, organizations can not only weather the storm of unexpected disasters but also demonstrate their commitment to their stakeholders' well-being and operational integrity.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Moreover, a disaster recovery plan is not a static document; it should be regularly reviewed, tested, and updated to account for evolving threats and technological advancements. In today's interconnected and data-driven world, organizations of all sizes must recognize that disaster recovery is not just a good practice but a critical business imperative. Through proactive planning and continuous adaptation, organizations can build a foundation of resilience that empowers them to navigate the uncertainties of the modern business landscape with confidence and minimize the impact of unforeseen events on their operations and bottom line.</a:t>
            </a:r>
          </a:p>
        </p:txBody>
      </p:sp>
    </p:spTree>
    <p:extLst>
      <p:ext uri="{BB962C8B-B14F-4D97-AF65-F5344CB8AC3E}">
        <p14:creationId xmlns:p14="http://schemas.microsoft.com/office/powerpoint/2010/main" val="174839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F8E6D-0816-497F-8AFE-57CA5C078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853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6C5867-468C-46E4-8651-0A05D1063CAB}"/>
              </a:ext>
            </a:extLst>
          </p:cNvPr>
          <p:cNvSpPr/>
          <p:nvPr/>
        </p:nvSpPr>
        <p:spPr>
          <a:xfrm>
            <a:off x="1302330" y="1326628"/>
            <a:ext cx="8007926" cy="2147896"/>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GB" dirty="0">
                <a:latin typeface="Gill Sans MT" panose="020B0502020104020203" pitchFamily="34" charset="0"/>
                <a:ea typeface="Times New Roman" panose="02020603050405020304" pitchFamily="18" charset="0"/>
                <a:cs typeface="Times New Roman" panose="02020603050405020304" pitchFamily="18" charset="0"/>
              </a:rPr>
              <a:t>The project involves creating a disaster recovery plan using IBM Cloud Virtual Servers. The objective is to safeguard business operations by developing a plan that ensures continuity for an on-premises virtual machine in unforeseen events. This plan will include setting up backup strategies, configuring replication, testing the recovery process, and guaranteeing minimal downtime. The project encompasses defining the disaster recovery strategy, implementing backup and replication, validating recovery procedures, and ensuring business continuity.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6C00C6A-86D5-4BB7-BEDD-FDFCCFCABAB1}"/>
              </a:ext>
            </a:extLst>
          </p:cNvPr>
          <p:cNvSpPr/>
          <p:nvPr/>
        </p:nvSpPr>
        <p:spPr>
          <a:xfrm>
            <a:off x="595094" y="508552"/>
            <a:ext cx="4184159" cy="586635"/>
          </a:xfrm>
          <a:prstGeom prst="rect">
            <a:avLst/>
          </a:prstGeom>
        </p:spPr>
        <p:txBody>
          <a:bodyPr wrap="none">
            <a:spAutoFit/>
          </a:bodyPr>
          <a:lstStyle/>
          <a:p>
            <a:pPr>
              <a:lnSpc>
                <a:spcPct val="107000"/>
              </a:lnSpc>
              <a:spcAft>
                <a:spcPts val="800"/>
              </a:spcAft>
            </a:pPr>
            <a:r>
              <a:rPr lang="en-GB" sz="3200" dirty="0">
                <a:latin typeface="Algerian" panose="04020705040A02060702" pitchFamily="82" charset="0"/>
                <a:ea typeface="Times New Roman" panose="02020603050405020304" pitchFamily="18" charset="0"/>
                <a:cs typeface="Times New Roman" panose="02020603050405020304" pitchFamily="18" charset="0"/>
              </a:rPr>
              <a:t>Problem Definition</a:t>
            </a:r>
            <a:endParaRPr lang="en-IN" sz="3200" dirty="0">
              <a:latin typeface="Algerian" panose="04020705040A02060702" pitchFamily="82"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7BEA065-CDB1-4BCF-8C3A-F5FD70650E2A}"/>
              </a:ext>
            </a:extLst>
          </p:cNvPr>
          <p:cNvSpPr/>
          <p:nvPr/>
        </p:nvSpPr>
        <p:spPr>
          <a:xfrm>
            <a:off x="595094" y="3705965"/>
            <a:ext cx="3467616" cy="586635"/>
          </a:xfrm>
          <a:prstGeom prst="rect">
            <a:avLst/>
          </a:prstGeom>
        </p:spPr>
        <p:txBody>
          <a:bodyPr wrap="none">
            <a:spAutoFit/>
          </a:bodyPr>
          <a:lstStyle/>
          <a:p>
            <a:pPr>
              <a:lnSpc>
                <a:spcPct val="107000"/>
              </a:lnSpc>
              <a:spcAft>
                <a:spcPts val="800"/>
              </a:spcAft>
            </a:pPr>
            <a:r>
              <a:rPr lang="en-GB" sz="3200" dirty="0">
                <a:latin typeface="Algerian" panose="04020705040A02060702" pitchFamily="82" charset="0"/>
                <a:ea typeface="Times New Roman" panose="02020603050405020304" pitchFamily="18" charset="0"/>
                <a:cs typeface="Times New Roman" panose="02020603050405020304" pitchFamily="18" charset="0"/>
              </a:rPr>
              <a:t>Design Thinking</a:t>
            </a:r>
            <a:endParaRPr lang="en-IN" sz="3200" dirty="0">
              <a:latin typeface="Algerian" panose="04020705040A02060702" pitchFamily="82"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2D7C55A-9CDD-4036-9961-7F8D8614DD0B}"/>
              </a:ext>
            </a:extLst>
          </p:cNvPr>
          <p:cNvSpPr/>
          <p:nvPr/>
        </p:nvSpPr>
        <p:spPr>
          <a:xfrm>
            <a:off x="1302330" y="4647013"/>
            <a:ext cx="7924800" cy="1065035"/>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GB" dirty="0">
                <a:latin typeface="Gill Sans MT" panose="020B0502020104020203" pitchFamily="34" charset="0"/>
                <a:ea typeface="Times New Roman" panose="02020603050405020304" pitchFamily="18" charset="0"/>
                <a:cs typeface="Times New Roman" panose="02020603050405020304" pitchFamily="18" charset="0"/>
              </a:rPr>
              <a:t>Disaster Recovery Strategy: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Define the disaster recovery strategy and objectives, including recovery time objectives (RTO) and recovery point objectives (RPO). .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1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E9CC4A-3482-44E4-B163-D3BD9F3703A5}"/>
              </a:ext>
            </a:extLst>
          </p:cNvPr>
          <p:cNvSpPr/>
          <p:nvPr/>
        </p:nvSpPr>
        <p:spPr>
          <a:xfrm>
            <a:off x="1423555" y="2287145"/>
            <a:ext cx="8530936" cy="4051494"/>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GB" dirty="0">
                <a:latin typeface="Gill Sans MT" panose="020B0502020104020203" pitchFamily="34" charset="0"/>
                <a:ea typeface="Times New Roman" panose="02020603050405020304" pitchFamily="18" charset="0"/>
                <a:cs typeface="Times New Roman" panose="02020603050405020304" pitchFamily="18" charset="0"/>
              </a:rPr>
              <a:t>Replication Setup:</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Implement replication of data and virtual machine images to IBM Cloud Virtual Servers to ensure up-to-date copies.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GB" dirty="0">
                <a:latin typeface="Gill Sans MT" panose="020B0502020104020203" pitchFamily="34" charset="0"/>
                <a:ea typeface="Times New Roman" panose="02020603050405020304" pitchFamily="18" charset="0"/>
                <a:cs typeface="Times New Roman" panose="02020603050405020304" pitchFamily="18" charset="0"/>
              </a:rPr>
              <a:t>Recovery Testing:</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Design and conduct recovery tests to validate the recovery process and guarantee minimal downtime.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GB" dirty="0">
                <a:latin typeface="Gill Sans MT" panose="020B0502020104020203" pitchFamily="34" charset="0"/>
                <a:ea typeface="Times New Roman" panose="02020603050405020304" pitchFamily="18" charset="0"/>
                <a:cs typeface="Times New Roman" panose="02020603050405020304" pitchFamily="18" charset="0"/>
              </a:rPr>
              <a:t>Business Continuity:</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Ensure that the disaster recovery plan aligns with the organization’s overall business continuity strategy.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79626C8-A372-4B1D-BBD5-51CB7A18A1C0}"/>
              </a:ext>
            </a:extLst>
          </p:cNvPr>
          <p:cNvSpPr/>
          <p:nvPr/>
        </p:nvSpPr>
        <p:spPr>
          <a:xfrm>
            <a:off x="1423555" y="841479"/>
            <a:ext cx="8042563" cy="1065035"/>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GB" dirty="0">
                <a:latin typeface="Gill Sans MT" panose="020B0502020104020203" pitchFamily="34" charset="0"/>
                <a:ea typeface="Times New Roman" panose="02020603050405020304" pitchFamily="18" charset="0"/>
                <a:cs typeface="Times New Roman" panose="02020603050405020304" pitchFamily="18" charset="0"/>
              </a:rPr>
              <a:t>Backup Configuration: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dirty="0">
                <a:latin typeface="Gill Sans MT" panose="020B0502020104020203" pitchFamily="34" charset="0"/>
                <a:ea typeface="Times New Roman" panose="02020603050405020304" pitchFamily="18" charset="0"/>
                <a:cs typeface="Times New Roman" panose="02020603050405020304" pitchFamily="18" charset="0"/>
              </a:rPr>
              <a:t>             Configure regular backups of the on-premises virtual machine to capture critical data and configurations. </a:t>
            </a:r>
            <a:endParaRPr lang="en-IN" dirty="0">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66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C3602-7355-4BC6-BB70-080E5C9224C4}"/>
              </a:ext>
            </a:extLst>
          </p:cNvPr>
          <p:cNvSpPr/>
          <p:nvPr/>
        </p:nvSpPr>
        <p:spPr>
          <a:xfrm>
            <a:off x="475551" y="646607"/>
            <a:ext cx="6401111" cy="584775"/>
          </a:xfrm>
          <a:prstGeom prst="rect">
            <a:avLst/>
          </a:prstGeom>
        </p:spPr>
        <p:txBody>
          <a:bodyPr wrap="none">
            <a:spAutoFit/>
          </a:bodyPr>
          <a:lstStyle/>
          <a:p>
            <a:r>
              <a:rPr lang="en-IN" sz="3200" dirty="0">
                <a:latin typeface="Algerian" panose="04020705040A02060702" pitchFamily="82" charset="0"/>
              </a:rPr>
              <a:t>Disaster Recovery Strategy</a:t>
            </a:r>
            <a:endParaRPr lang="en-IN" sz="3200" dirty="0"/>
          </a:p>
        </p:txBody>
      </p:sp>
      <p:sp>
        <p:nvSpPr>
          <p:cNvPr id="3" name="Rectangle 2">
            <a:extLst>
              <a:ext uri="{FF2B5EF4-FFF2-40B4-BE49-F238E27FC236}">
                <a16:creationId xmlns:a16="http://schemas.microsoft.com/office/drawing/2014/main" id="{B27F4DC7-1EBE-432D-B310-4504B888F537}"/>
              </a:ext>
            </a:extLst>
          </p:cNvPr>
          <p:cNvSpPr/>
          <p:nvPr/>
        </p:nvSpPr>
        <p:spPr>
          <a:xfrm>
            <a:off x="1343889" y="1689944"/>
            <a:ext cx="8465129" cy="4185761"/>
          </a:xfrm>
          <a:prstGeom prst="rect">
            <a:avLst/>
          </a:prstGeom>
        </p:spPr>
        <p:txBody>
          <a:bodyPr wrap="square">
            <a:spAutoFit/>
          </a:bodyPr>
          <a:lstStyle/>
          <a:p>
            <a:pPr marL="285750" indent="-285750">
              <a:buFont typeface="Wingdings" panose="05000000000000000000" pitchFamily="2" charset="2"/>
              <a:buChar char="Ø"/>
            </a:pPr>
            <a:r>
              <a:rPr lang="en-IN" sz="1900" dirty="0">
                <a:latin typeface="Gill Sans MT" panose="020B0502020104020203" pitchFamily="34" charset="0"/>
              </a:rPr>
              <a:t>A Disaster Recovery Strategy is a comprehensive and structured plan that outlines how an organization will respond to and recover from disruptive events that could lead to data loss, system downtime, or interruptions in business operations. The primary goal of a disaster recovery strategy is to minimize the impact of such events and ensure the continuity of critical business processes.</a:t>
            </a:r>
          </a:p>
          <a:p>
            <a:pPr marL="285750" indent="-285750">
              <a:buFont typeface="Wingdings" panose="05000000000000000000" pitchFamily="2" charset="2"/>
              <a:buChar char="Ø"/>
            </a:pPr>
            <a:endParaRPr lang="en-IN" sz="1900" dirty="0">
              <a:latin typeface="Gill Sans MT" panose="020B0502020104020203" pitchFamily="34" charset="0"/>
            </a:endParaRPr>
          </a:p>
          <a:p>
            <a:pPr marL="285750" indent="-285750">
              <a:buFont typeface="Wingdings" panose="05000000000000000000" pitchFamily="2" charset="2"/>
              <a:buChar char="Ø"/>
            </a:pPr>
            <a:r>
              <a:rPr lang="en-IN" sz="1900" dirty="0">
                <a:latin typeface="Gill Sans MT" panose="020B0502020104020203" pitchFamily="34" charset="0"/>
              </a:rPr>
              <a:t>Key elements typically included in a disaster recovery strategy may encompass the identification of potential risks, the establishment of Recovery Time Objectives (RTO) and Recovery Point Objectives (RPO) for different systems, the selection of appropriate backup and recovery solutions, and the formulation of detailed procedures for restoring systems and data in the event of a disaster. A well-designed disaster recovery strategy is critical for maintaining business resilience, safeguarding data, and minimizing financial losses in the face of unexpected disruptions.</a:t>
            </a:r>
          </a:p>
        </p:txBody>
      </p:sp>
    </p:spTree>
    <p:extLst>
      <p:ext uri="{BB962C8B-B14F-4D97-AF65-F5344CB8AC3E}">
        <p14:creationId xmlns:p14="http://schemas.microsoft.com/office/powerpoint/2010/main" val="332604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3A395F-69F6-4FED-BF7F-8451CD3C2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595" y="363682"/>
            <a:ext cx="9590809" cy="6130636"/>
          </a:xfrm>
          <a:prstGeom prst="rect">
            <a:avLst/>
          </a:prstGeom>
        </p:spPr>
      </p:pic>
    </p:spTree>
    <p:extLst>
      <p:ext uri="{BB962C8B-B14F-4D97-AF65-F5344CB8AC3E}">
        <p14:creationId xmlns:p14="http://schemas.microsoft.com/office/powerpoint/2010/main" val="74891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ECA0C-CF4B-495B-8923-F7E4D1CEE58D}"/>
              </a:ext>
            </a:extLst>
          </p:cNvPr>
          <p:cNvSpPr/>
          <p:nvPr/>
        </p:nvSpPr>
        <p:spPr>
          <a:xfrm>
            <a:off x="547142" y="480353"/>
            <a:ext cx="5455340" cy="584775"/>
          </a:xfrm>
          <a:prstGeom prst="rect">
            <a:avLst/>
          </a:prstGeom>
        </p:spPr>
        <p:txBody>
          <a:bodyPr wrap="none">
            <a:spAutoFit/>
          </a:bodyPr>
          <a:lstStyle/>
          <a:p>
            <a:r>
              <a:rPr lang="en-IN" sz="3200" dirty="0">
                <a:latin typeface="Algerian" panose="04020705040A02060702" pitchFamily="82" charset="0"/>
              </a:rPr>
              <a:t>disaster recovery plan </a:t>
            </a:r>
          </a:p>
        </p:txBody>
      </p:sp>
      <p:sp>
        <p:nvSpPr>
          <p:cNvPr id="3" name="Rectangle 2">
            <a:extLst>
              <a:ext uri="{FF2B5EF4-FFF2-40B4-BE49-F238E27FC236}">
                <a16:creationId xmlns:a16="http://schemas.microsoft.com/office/drawing/2014/main" id="{511A3409-E4BD-4EB4-9A1C-8B7B59FE1276}"/>
              </a:ext>
            </a:extLst>
          </p:cNvPr>
          <p:cNvSpPr/>
          <p:nvPr/>
        </p:nvSpPr>
        <p:spPr>
          <a:xfrm>
            <a:off x="1354281" y="1444255"/>
            <a:ext cx="8797637" cy="4524315"/>
          </a:xfrm>
          <a:prstGeom prst="rect">
            <a:avLst/>
          </a:prstGeom>
        </p:spPr>
        <p:txBody>
          <a:bodyPr wrap="square">
            <a:spAutoFit/>
          </a:bodyPr>
          <a:lstStyle/>
          <a:p>
            <a:pPr marL="285750" indent="-285750">
              <a:buFont typeface="Wingdings" panose="05000000000000000000" pitchFamily="2" charset="2"/>
              <a:buChar char="Ø"/>
            </a:pPr>
            <a:r>
              <a:rPr lang="en-IN" dirty="0"/>
              <a:t>A disaster recovery plan using IBM Cloud Virtual Servers is a comprehensive strategy for safeguarding critical data and applications in the event of a disaster or unforeseen disruption. It involves configuring replication mechanisms to ensure that data and virtual machine images from on-premises environments are continuously mirrored to IBM Cloud. This replication can be achieved through methods like synchronous or asynchronous replication, depending on the organization's recovery objectives. The plan should also include the establishment of recovery time objectives (RTO) and recovery point objectives (RPO) to define the acceptable downtime and data loss thresholds.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practice, the disaster recovery plan should be regularly tested through simulated disaster scenarios. During these tests, the team can practice executing recovery procedures, such as provisioning virtual machines in the cloud, restoring data from replicated copies, and redirecting traffic to the cloud-based infrastructure. By consistently reviewing, testing, and refining the disaster recovery plan, organizations can ensure that they are well-prepared to mitigate the impact of any potential disaster, minimize downtime, and maintain critical operations with the support of IBM Cloud Virtual Servers.</a:t>
            </a:r>
          </a:p>
        </p:txBody>
      </p:sp>
    </p:spTree>
    <p:extLst>
      <p:ext uri="{BB962C8B-B14F-4D97-AF65-F5344CB8AC3E}">
        <p14:creationId xmlns:p14="http://schemas.microsoft.com/office/powerpoint/2010/main" val="77693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09171-CB4D-4752-851B-5108C677E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982" y="509154"/>
            <a:ext cx="9450791" cy="5839691"/>
          </a:xfrm>
          <a:prstGeom prst="rect">
            <a:avLst/>
          </a:prstGeom>
        </p:spPr>
      </p:pic>
    </p:spTree>
    <p:extLst>
      <p:ext uri="{BB962C8B-B14F-4D97-AF65-F5344CB8AC3E}">
        <p14:creationId xmlns:p14="http://schemas.microsoft.com/office/powerpoint/2010/main" val="39331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E62E92-CD5C-47CB-AB2E-A0CFF8176003}"/>
              </a:ext>
            </a:extLst>
          </p:cNvPr>
          <p:cNvSpPr/>
          <p:nvPr/>
        </p:nvSpPr>
        <p:spPr>
          <a:xfrm>
            <a:off x="527029" y="407616"/>
            <a:ext cx="5145961" cy="584775"/>
          </a:xfrm>
          <a:prstGeom prst="rect">
            <a:avLst/>
          </a:prstGeom>
        </p:spPr>
        <p:txBody>
          <a:bodyPr wrap="none">
            <a:spAutoFit/>
          </a:bodyPr>
          <a:lstStyle/>
          <a:p>
            <a:r>
              <a:rPr lang="en-IN" sz="3200" dirty="0">
                <a:latin typeface="Algerian" panose="04020705040A02060702" pitchFamily="82" charset="0"/>
              </a:rPr>
              <a:t>Testing and Validation</a:t>
            </a:r>
          </a:p>
        </p:txBody>
      </p:sp>
      <p:sp>
        <p:nvSpPr>
          <p:cNvPr id="3" name="Rectangle 2">
            <a:extLst>
              <a:ext uri="{FF2B5EF4-FFF2-40B4-BE49-F238E27FC236}">
                <a16:creationId xmlns:a16="http://schemas.microsoft.com/office/drawing/2014/main" id="{FEBAF01F-3B67-4177-846C-93428BBB33B6}"/>
              </a:ext>
            </a:extLst>
          </p:cNvPr>
          <p:cNvSpPr/>
          <p:nvPr/>
        </p:nvSpPr>
        <p:spPr>
          <a:xfrm>
            <a:off x="1323109" y="1304928"/>
            <a:ext cx="8392391" cy="120032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Testing and validation are crucial components of an effective disaster recovery plan. They ensure that an organization's systems, processes, and personnel are prepared to respond to and recover from various disasters, whether they be natural or man-made. Here are some key aspects of testing and validation in disaster recovery</a:t>
            </a:r>
          </a:p>
        </p:txBody>
      </p:sp>
      <p:sp>
        <p:nvSpPr>
          <p:cNvPr id="4" name="Rectangle 3">
            <a:extLst>
              <a:ext uri="{FF2B5EF4-FFF2-40B4-BE49-F238E27FC236}">
                <a16:creationId xmlns:a16="http://schemas.microsoft.com/office/drawing/2014/main" id="{771FD208-A84F-45E6-8C35-866BE41672FB}"/>
              </a:ext>
            </a:extLst>
          </p:cNvPr>
          <p:cNvSpPr/>
          <p:nvPr/>
        </p:nvSpPr>
        <p:spPr>
          <a:xfrm>
            <a:off x="2736273" y="2488802"/>
            <a:ext cx="6096000" cy="4247317"/>
          </a:xfrm>
          <a:prstGeom prst="rect">
            <a:avLst/>
          </a:prstGeom>
        </p:spPr>
        <p:txBody>
          <a:bodyPr>
            <a:spAutoFit/>
          </a:bodyPr>
          <a:lstStyle/>
          <a:p>
            <a:pPr marL="285750" indent="-285750">
              <a:buFont typeface="Wingdings" panose="05000000000000000000" pitchFamily="2" charset="2"/>
              <a:buChar char="v"/>
            </a:pPr>
            <a:r>
              <a:rPr lang="en-IN" dirty="0">
                <a:latin typeface="Gill Sans MT" panose="020B0502020104020203" pitchFamily="34" charset="0"/>
              </a:rPr>
              <a:t>Types of Testing</a:t>
            </a:r>
          </a:p>
          <a:p>
            <a:pPr marL="285750" indent="-285750">
              <a:buFont typeface="Wingdings" panose="05000000000000000000" pitchFamily="2" charset="2"/>
              <a:buChar char="v"/>
            </a:pPr>
            <a:r>
              <a:rPr lang="en-IN" dirty="0">
                <a:latin typeface="Gill Sans MT" panose="020B0502020104020203" pitchFamily="34" charset="0"/>
              </a:rPr>
              <a:t>Validation of Data</a:t>
            </a:r>
          </a:p>
          <a:p>
            <a:pPr marL="285750" indent="-285750">
              <a:buFont typeface="Wingdings" panose="05000000000000000000" pitchFamily="2" charset="2"/>
              <a:buChar char="v"/>
            </a:pPr>
            <a:r>
              <a:rPr lang="en-IN" dirty="0">
                <a:latin typeface="Gill Sans MT" panose="020B0502020104020203" pitchFamily="34" charset="0"/>
              </a:rPr>
              <a:t>Testing Frequency</a:t>
            </a:r>
          </a:p>
          <a:p>
            <a:pPr marL="285750" indent="-285750">
              <a:buFont typeface="Wingdings" panose="05000000000000000000" pitchFamily="2" charset="2"/>
              <a:buChar char="v"/>
            </a:pPr>
            <a:r>
              <a:rPr lang="en-IN" dirty="0">
                <a:latin typeface="Gill Sans MT" panose="020B0502020104020203" pitchFamily="34" charset="0"/>
              </a:rPr>
              <a:t>Scenario Variety</a:t>
            </a:r>
          </a:p>
          <a:p>
            <a:pPr marL="285750" indent="-285750">
              <a:buFont typeface="Wingdings" panose="05000000000000000000" pitchFamily="2" charset="2"/>
              <a:buChar char="v"/>
            </a:pPr>
            <a:r>
              <a:rPr lang="en-IN" dirty="0">
                <a:latin typeface="Gill Sans MT" panose="020B0502020104020203" pitchFamily="34" charset="0"/>
              </a:rPr>
              <a:t>Documentation and Reporting</a:t>
            </a:r>
          </a:p>
          <a:p>
            <a:pPr marL="285750" indent="-285750">
              <a:buFont typeface="Wingdings" panose="05000000000000000000" pitchFamily="2" charset="2"/>
              <a:buChar char="v"/>
            </a:pPr>
            <a:r>
              <a:rPr lang="en-IN" dirty="0">
                <a:latin typeface="Gill Sans MT" panose="020B0502020104020203" pitchFamily="34" charset="0"/>
              </a:rPr>
              <a:t>Personnel Training and Awareness</a:t>
            </a:r>
          </a:p>
          <a:p>
            <a:pPr marL="285750" indent="-285750">
              <a:buFont typeface="Wingdings" panose="05000000000000000000" pitchFamily="2" charset="2"/>
              <a:buChar char="v"/>
            </a:pPr>
            <a:r>
              <a:rPr lang="en-IN" dirty="0">
                <a:latin typeface="Gill Sans MT" panose="020B0502020104020203" pitchFamily="34" charset="0"/>
              </a:rPr>
              <a:t>Communication Testing</a:t>
            </a:r>
          </a:p>
          <a:p>
            <a:pPr marL="285750" indent="-285750">
              <a:buFont typeface="Wingdings" panose="05000000000000000000" pitchFamily="2" charset="2"/>
              <a:buChar char="v"/>
            </a:pPr>
            <a:r>
              <a:rPr lang="en-IN" dirty="0">
                <a:latin typeface="Gill Sans MT" panose="020B0502020104020203" pitchFamily="34" charset="0"/>
              </a:rPr>
              <a:t>Dependencies and Critical Systems</a:t>
            </a:r>
          </a:p>
          <a:p>
            <a:pPr marL="285750" indent="-285750">
              <a:buFont typeface="Wingdings" panose="05000000000000000000" pitchFamily="2" charset="2"/>
              <a:buChar char="v"/>
            </a:pPr>
            <a:r>
              <a:rPr lang="en-IN" dirty="0">
                <a:latin typeface="Gill Sans MT" panose="020B0502020104020203" pitchFamily="34" charset="0"/>
              </a:rPr>
              <a:t>Vendor and Third-Party Validation</a:t>
            </a:r>
          </a:p>
          <a:p>
            <a:pPr marL="285750" indent="-285750">
              <a:buFont typeface="Wingdings" panose="05000000000000000000" pitchFamily="2" charset="2"/>
              <a:buChar char="v"/>
            </a:pPr>
            <a:r>
              <a:rPr lang="en-IN" dirty="0">
                <a:latin typeface="Gill Sans MT" panose="020B0502020104020203" pitchFamily="34" charset="0"/>
              </a:rPr>
              <a:t>Regulatory Compliance</a:t>
            </a:r>
          </a:p>
          <a:p>
            <a:pPr marL="285750" indent="-285750">
              <a:buFont typeface="Wingdings" panose="05000000000000000000" pitchFamily="2" charset="2"/>
              <a:buChar char="v"/>
            </a:pPr>
            <a:r>
              <a:rPr lang="en-IN" dirty="0">
                <a:latin typeface="Gill Sans MT" panose="020B0502020104020203" pitchFamily="34" charset="0"/>
              </a:rPr>
              <a:t>Budgeting and Resource Allocation</a:t>
            </a:r>
          </a:p>
          <a:p>
            <a:pPr marL="285750" indent="-285750">
              <a:buFont typeface="Wingdings" panose="05000000000000000000" pitchFamily="2" charset="2"/>
              <a:buChar char="v"/>
            </a:pPr>
            <a:r>
              <a:rPr lang="en-IN" dirty="0">
                <a:latin typeface="Gill Sans MT" panose="020B0502020104020203" pitchFamily="34" charset="0"/>
              </a:rPr>
              <a:t>Scalability and Evolution</a:t>
            </a:r>
          </a:p>
          <a:p>
            <a:pPr marL="285750" indent="-285750">
              <a:buFont typeface="Wingdings" panose="05000000000000000000" pitchFamily="2" charset="2"/>
              <a:buChar char="v"/>
            </a:pPr>
            <a:r>
              <a:rPr lang="en-IN" dirty="0">
                <a:latin typeface="Gill Sans MT" panose="020B0502020104020203" pitchFamily="34" charset="0"/>
              </a:rPr>
              <a:t>Continuous Improvement</a:t>
            </a:r>
          </a:p>
          <a:p>
            <a:pPr marL="285750" indent="-285750">
              <a:buFont typeface="Wingdings" panose="05000000000000000000" pitchFamily="2" charset="2"/>
              <a:buChar char="v"/>
            </a:pPr>
            <a:r>
              <a:rPr lang="en-IN" dirty="0">
                <a:latin typeface="Gill Sans MT" panose="020B0502020104020203" pitchFamily="34" charset="0"/>
              </a:rPr>
              <a:t>Executive Buy-In</a:t>
            </a:r>
          </a:p>
          <a:p>
            <a:pPr marL="285750" indent="-285750">
              <a:buFont typeface="Wingdings" panose="05000000000000000000" pitchFamily="2" charset="2"/>
              <a:buChar char="v"/>
            </a:pPr>
            <a:r>
              <a:rPr lang="en-IN" dirty="0">
                <a:latin typeface="Gill Sans MT" panose="020B0502020104020203" pitchFamily="34" charset="0"/>
              </a:rPr>
              <a:t>Legal and Liability Considerations</a:t>
            </a:r>
          </a:p>
        </p:txBody>
      </p:sp>
    </p:spTree>
    <p:extLst>
      <p:ext uri="{BB962C8B-B14F-4D97-AF65-F5344CB8AC3E}">
        <p14:creationId xmlns:p14="http://schemas.microsoft.com/office/powerpoint/2010/main" val="1571673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3408</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Calibri</vt:lpstr>
      <vt:lpstr>Calibri Light</vt:lpstr>
      <vt:lpstr>Gill Sans MT</vt:lpstr>
      <vt:lpstr>Söhne Mono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cp:revision>
  <dcterms:created xsi:type="dcterms:W3CDTF">2023-11-01T08:47:37Z</dcterms:created>
  <dcterms:modified xsi:type="dcterms:W3CDTF">2023-11-01T10:56:19Z</dcterms:modified>
</cp:coreProperties>
</file>