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271369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19A54D-074E-483C-8318-3CF11E62F36C}"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23931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2124883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1618528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2103157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3216773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3603643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293281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18578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129245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19A54D-074E-483C-8318-3CF11E62F36C}"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341300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19A54D-074E-483C-8318-3CF11E62F36C}"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302255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19A54D-074E-483C-8318-3CF11E62F36C}"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146259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19A54D-074E-483C-8318-3CF11E62F36C}"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249601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9A54D-074E-483C-8318-3CF11E62F36C}"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200851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19A54D-074E-483C-8318-3CF11E62F36C}"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362260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2F19A54D-074E-483C-8318-3CF11E62F36C}" type="datetimeFigureOut">
              <a:rPr lang="en-IN" smtClean="0"/>
              <a:t>27-10-2023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DE7CC59F-4E84-4D02-AD89-A68069708C49}" type="slidenum">
              <a:rPr lang="en-IN" smtClean="0"/>
              <a:t>‹#›</a:t>
            </a:fld>
            <a:endParaRPr lang="en-IN"/>
          </a:p>
        </p:txBody>
      </p:sp>
    </p:spTree>
    <p:extLst>
      <p:ext uri="{BB962C8B-B14F-4D97-AF65-F5344CB8AC3E}">
        <p14:creationId xmlns:p14="http://schemas.microsoft.com/office/powerpoint/2010/main" val="157001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19A54D-074E-483C-8318-3CF11E62F36C}" type="datetimeFigureOut">
              <a:rPr lang="en-IN" smtClean="0"/>
              <a:t>27-10-2023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E7CC59F-4E84-4D02-AD89-A68069708C49}" type="slidenum">
              <a:rPr lang="en-IN" smtClean="0"/>
              <a:t>‹#›</a:t>
            </a:fld>
            <a:endParaRPr lang="en-IN"/>
          </a:p>
        </p:txBody>
      </p:sp>
    </p:spTree>
    <p:extLst>
      <p:ext uri="{BB962C8B-B14F-4D97-AF65-F5344CB8AC3E}">
        <p14:creationId xmlns:p14="http://schemas.microsoft.com/office/powerpoint/2010/main" val="4094374728"/>
      </p:ext>
    </p:extLst>
  </p:cSld>
  <p:clrMap bg1="dk1" tx1="lt1" bg2="dk2" tx2="lt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 id="2147484372" r:id="rId14"/>
    <p:sldLayoutId id="2147484373" r:id="rId15"/>
    <p:sldLayoutId id="2147484374" r:id="rId16"/>
    <p:sldLayoutId id="21474843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0239E0-A604-4A75-B2A5-7689E6E99246}"/>
              </a:ext>
            </a:extLst>
          </p:cNvPr>
          <p:cNvSpPr>
            <a:spLocks noGrp="1"/>
          </p:cNvSpPr>
          <p:nvPr>
            <p:ph type="ctrTitle"/>
          </p:nvPr>
        </p:nvSpPr>
        <p:spPr>
          <a:xfrm>
            <a:off x="616996" y="689265"/>
            <a:ext cx="10958007" cy="1905000"/>
          </a:xfrm>
        </p:spPr>
        <p:txBody>
          <a:bodyPr>
            <a:noAutofit/>
          </a:bodyPr>
          <a:lstStyle/>
          <a:p>
            <a:br>
              <a:rPr lang="en-US" sz="4400" dirty="0">
                <a:latin typeface="Algerian" panose="04020705040A02060702" pitchFamily="82" charset="0"/>
              </a:rPr>
            </a:br>
            <a:br>
              <a:rPr lang="en-US" sz="4400" dirty="0">
                <a:latin typeface="Algerian" panose="04020705040A02060702" pitchFamily="82" charset="0"/>
              </a:rPr>
            </a:br>
            <a:r>
              <a:rPr lang="en-US" sz="4400" dirty="0">
                <a:latin typeface="Algerian" panose="04020705040A02060702" pitchFamily="82" charset="0"/>
              </a:rPr>
              <a:t>disaster recovery with </a:t>
            </a:r>
            <a:r>
              <a:rPr lang="en-US" sz="4400" dirty="0" err="1">
                <a:latin typeface="Algerian" panose="04020705040A02060702" pitchFamily="82" charset="0"/>
              </a:rPr>
              <a:t>ibm</a:t>
            </a:r>
            <a:r>
              <a:rPr lang="en-US" sz="4400" dirty="0">
                <a:latin typeface="Algerian" panose="04020705040A02060702" pitchFamily="82" charset="0"/>
              </a:rPr>
              <a:t> cloud virtual servers</a:t>
            </a:r>
            <a:endParaRPr lang="en-IN" sz="4400" dirty="0">
              <a:latin typeface="Algerian" panose="04020705040A02060702" pitchFamily="82" charset="0"/>
            </a:endParaRPr>
          </a:p>
        </p:txBody>
      </p:sp>
      <p:sp>
        <p:nvSpPr>
          <p:cNvPr id="6" name="Text Placeholder 5">
            <a:extLst>
              <a:ext uri="{FF2B5EF4-FFF2-40B4-BE49-F238E27FC236}">
                <a16:creationId xmlns:a16="http://schemas.microsoft.com/office/drawing/2014/main" id="{4D0E37A3-0AE0-4BFD-87E2-CE69DFD70032}"/>
              </a:ext>
            </a:extLst>
          </p:cNvPr>
          <p:cNvSpPr>
            <a:spLocks noGrp="1"/>
          </p:cNvSpPr>
          <p:nvPr>
            <p:ph type="subTitle" idx="1"/>
          </p:nvPr>
        </p:nvSpPr>
        <p:spPr>
          <a:xfrm>
            <a:off x="478083" y="2871354"/>
            <a:ext cx="8676222" cy="3054927"/>
          </a:xfrm>
        </p:spPr>
        <p:txBody>
          <a:bodyPr>
            <a:noAutofit/>
          </a:bodyPr>
          <a:lstStyle/>
          <a:p>
            <a:r>
              <a:rPr lang="en-US" sz="2400" dirty="0">
                <a:latin typeface="Algerian" panose="04020705040A02060702" pitchFamily="82" charset="0"/>
              </a:rPr>
              <a:t>TEAM MEMBERS:</a:t>
            </a:r>
          </a:p>
          <a:p>
            <a:r>
              <a:rPr lang="en-US" sz="2400" dirty="0">
                <a:latin typeface="Algerian" panose="04020705040A02060702" pitchFamily="82" charset="0"/>
              </a:rPr>
              <a:t>              1.TAMIL SELVAN.R</a:t>
            </a:r>
          </a:p>
          <a:p>
            <a:r>
              <a:rPr lang="en-US" sz="2400" dirty="0">
                <a:latin typeface="Algerian" panose="04020705040A02060702" pitchFamily="82" charset="0"/>
              </a:rPr>
              <a:t>            2.NAVAS KHAN.S</a:t>
            </a:r>
          </a:p>
          <a:p>
            <a:r>
              <a:rPr lang="en-US" sz="2400" dirty="0">
                <a:latin typeface="Algerian" panose="04020705040A02060702" pitchFamily="82" charset="0"/>
              </a:rPr>
              <a:t>            3.NAGA ARJUN.S</a:t>
            </a:r>
          </a:p>
          <a:p>
            <a:r>
              <a:rPr lang="en-US" sz="2400" dirty="0">
                <a:latin typeface="Algerian" panose="04020705040A02060702" pitchFamily="82" charset="0"/>
              </a:rPr>
              <a:t>                     4.RAKESH SHARMA.S</a:t>
            </a:r>
          </a:p>
          <a:p>
            <a:r>
              <a:rPr lang="en-US" sz="2400" dirty="0">
                <a:latin typeface="Algerian" panose="04020705040A02060702" pitchFamily="82" charset="0"/>
              </a:rPr>
              <a:t>            5.POONKUILAN.E</a:t>
            </a:r>
            <a:endParaRPr lang="en-IN" sz="2400" dirty="0">
              <a:latin typeface="Algerian" panose="04020705040A02060702" pitchFamily="82" charset="0"/>
            </a:endParaRPr>
          </a:p>
        </p:txBody>
      </p:sp>
    </p:spTree>
    <p:extLst>
      <p:ext uri="{BB962C8B-B14F-4D97-AF65-F5344CB8AC3E}">
        <p14:creationId xmlns:p14="http://schemas.microsoft.com/office/powerpoint/2010/main" val="110455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11C25D-B7ED-4A83-BD54-ACC6AADD75D3}"/>
              </a:ext>
            </a:extLst>
          </p:cNvPr>
          <p:cNvSpPr/>
          <p:nvPr/>
        </p:nvSpPr>
        <p:spPr>
          <a:xfrm>
            <a:off x="1353694" y="1536174"/>
            <a:ext cx="9484611" cy="3785652"/>
          </a:xfrm>
          <a:prstGeom prst="rect">
            <a:avLst/>
          </a:prstGeom>
        </p:spPr>
        <p:txBody>
          <a:bodyPr wrap="square">
            <a:spAutoFit/>
          </a:bodyPr>
          <a:lstStyle/>
          <a:p>
            <a:r>
              <a:rPr lang="en-IN" sz="2000" dirty="0">
                <a:latin typeface="Gill Sans MT" panose="020B0502020104020203" pitchFamily="34" charset="0"/>
              </a:rPr>
              <a:t>import ibm_boto3</a:t>
            </a:r>
          </a:p>
          <a:p>
            <a:endParaRPr lang="en-IN" sz="2000" dirty="0">
              <a:latin typeface="Gill Sans MT" panose="020B0502020104020203" pitchFamily="34" charset="0"/>
            </a:endParaRPr>
          </a:p>
          <a:p>
            <a:r>
              <a:rPr lang="en-IN" sz="2000" dirty="0">
                <a:latin typeface="Gill Sans MT" panose="020B0502020104020203" pitchFamily="34" charset="0"/>
              </a:rPr>
              <a:t>cos = ibm_boto3.client('s3', </a:t>
            </a:r>
            <a:r>
              <a:rPr lang="en-IN" sz="2000" dirty="0" err="1">
                <a:latin typeface="Gill Sans MT" panose="020B0502020104020203" pitchFamily="34" charset="0"/>
              </a:rPr>
              <a:t>ibm_api_key_id</a:t>
            </a:r>
            <a:r>
              <a:rPr lang="en-IN" sz="2000" dirty="0">
                <a:latin typeface="Gill Sans MT" panose="020B0502020104020203" pitchFamily="34" charset="0"/>
              </a:rPr>
              <a:t>='YOUR_API_KEY', </a:t>
            </a:r>
            <a:r>
              <a:rPr lang="en-IN" sz="2000" dirty="0" err="1">
                <a:latin typeface="Gill Sans MT" panose="020B0502020104020203" pitchFamily="34" charset="0"/>
              </a:rPr>
              <a:t>ibm_service_instance_id</a:t>
            </a:r>
            <a:r>
              <a:rPr lang="en-IN" sz="2000" dirty="0">
                <a:latin typeface="Gill Sans MT" panose="020B0502020104020203" pitchFamily="34" charset="0"/>
              </a:rPr>
              <a:t>='YOUR_SERVICE_INSTANCE_ID', </a:t>
            </a:r>
            <a:r>
              <a:rPr lang="en-IN" sz="2000" dirty="0" err="1">
                <a:latin typeface="Gill Sans MT" panose="020B0502020104020203" pitchFamily="34" charset="0"/>
              </a:rPr>
              <a:t>endpoint_url</a:t>
            </a:r>
            <a:r>
              <a:rPr lang="en-IN" sz="2000" dirty="0">
                <a:latin typeface="Gill Sans MT" panose="020B0502020104020203" pitchFamily="34" charset="0"/>
              </a:rPr>
              <a:t>='YOUR_ENDPOINT')</a:t>
            </a:r>
          </a:p>
          <a:p>
            <a:endParaRPr lang="en-IN" sz="2000" dirty="0">
              <a:latin typeface="Gill Sans MT" panose="020B0502020104020203" pitchFamily="34" charset="0"/>
            </a:endParaRPr>
          </a:p>
          <a:p>
            <a:r>
              <a:rPr lang="en-IN" sz="2000" dirty="0" err="1">
                <a:latin typeface="Gill Sans MT" panose="020B0502020104020203" pitchFamily="34" charset="0"/>
              </a:rPr>
              <a:t>bucket_name</a:t>
            </a:r>
            <a:r>
              <a:rPr lang="en-IN" sz="2000" dirty="0">
                <a:latin typeface="Gill Sans MT" panose="020B0502020104020203" pitchFamily="34" charset="0"/>
              </a:rPr>
              <a:t> = 'your-bucket-name'</a:t>
            </a:r>
          </a:p>
          <a:p>
            <a:r>
              <a:rPr lang="en-IN" sz="2000" dirty="0" err="1">
                <a:latin typeface="Gill Sans MT" panose="020B0502020104020203" pitchFamily="34" charset="0"/>
              </a:rPr>
              <a:t>file_to_restore</a:t>
            </a:r>
            <a:r>
              <a:rPr lang="en-IN" sz="2000" dirty="0">
                <a:latin typeface="Gill Sans MT" panose="020B0502020104020203" pitchFamily="34" charset="0"/>
              </a:rPr>
              <a:t> = 'local-file.txt'</a:t>
            </a:r>
          </a:p>
          <a:p>
            <a:r>
              <a:rPr lang="en-IN" sz="2000" dirty="0" err="1">
                <a:latin typeface="Gill Sans MT" panose="020B0502020104020203" pitchFamily="34" charset="0"/>
              </a:rPr>
              <a:t>destination_path</a:t>
            </a:r>
            <a:r>
              <a:rPr lang="en-IN" sz="2000" dirty="0">
                <a:latin typeface="Gill Sans MT" panose="020B0502020104020203" pitchFamily="34" charset="0"/>
              </a:rPr>
              <a:t> = 'restored-file.txt'</a:t>
            </a:r>
          </a:p>
          <a:p>
            <a:endParaRPr lang="en-IN" sz="2000" dirty="0">
              <a:latin typeface="Gill Sans MT" panose="020B0502020104020203" pitchFamily="34" charset="0"/>
            </a:endParaRPr>
          </a:p>
          <a:p>
            <a:r>
              <a:rPr lang="en-IN" sz="2000" dirty="0" err="1">
                <a:latin typeface="Gill Sans MT" panose="020B0502020104020203" pitchFamily="34" charset="0"/>
              </a:rPr>
              <a:t>cos.download_file</a:t>
            </a:r>
            <a:r>
              <a:rPr lang="en-IN" sz="2000" dirty="0">
                <a:latin typeface="Gill Sans MT" panose="020B0502020104020203" pitchFamily="34" charset="0"/>
              </a:rPr>
              <a:t>(Bucket=</a:t>
            </a:r>
            <a:r>
              <a:rPr lang="en-IN" sz="2000" dirty="0" err="1">
                <a:latin typeface="Gill Sans MT" panose="020B0502020104020203" pitchFamily="34" charset="0"/>
              </a:rPr>
              <a:t>bucket_name</a:t>
            </a:r>
            <a:r>
              <a:rPr lang="en-IN" sz="2000" dirty="0">
                <a:latin typeface="Gill Sans MT" panose="020B0502020104020203" pitchFamily="34" charset="0"/>
              </a:rPr>
              <a:t>, Key=</a:t>
            </a:r>
            <a:r>
              <a:rPr lang="en-IN" sz="2000" dirty="0" err="1">
                <a:latin typeface="Gill Sans MT" panose="020B0502020104020203" pitchFamily="34" charset="0"/>
              </a:rPr>
              <a:t>file_to_restore</a:t>
            </a:r>
            <a:r>
              <a:rPr lang="en-IN" sz="2000" dirty="0">
                <a:latin typeface="Gill Sans MT" panose="020B0502020104020203" pitchFamily="34" charset="0"/>
              </a:rPr>
              <a:t>, Filename=</a:t>
            </a:r>
            <a:r>
              <a:rPr lang="en-IN" sz="2000" dirty="0" err="1">
                <a:latin typeface="Gill Sans MT" panose="020B0502020104020203" pitchFamily="34" charset="0"/>
              </a:rPr>
              <a:t>destination_path</a:t>
            </a:r>
            <a:r>
              <a:rPr lang="en-IN" sz="2000" dirty="0">
                <a:latin typeface="Gill Sans MT" panose="020B0502020104020203" pitchFamily="34" charset="0"/>
              </a:rPr>
              <a:t>)</a:t>
            </a:r>
          </a:p>
        </p:txBody>
      </p:sp>
      <p:sp>
        <p:nvSpPr>
          <p:cNvPr id="3" name="Rectangle 2">
            <a:extLst>
              <a:ext uri="{FF2B5EF4-FFF2-40B4-BE49-F238E27FC236}">
                <a16:creationId xmlns:a16="http://schemas.microsoft.com/office/drawing/2014/main" id="{4675E434-A909-45D3-A8BA-865F401CAD9B}"/>
              </a:ext>
            </a:extLst>
          </p:cNvPr>
          <p:cNvSpPr/>
          <p:nvPr/>
        </p:nvSpPr>
        <p:spPr>
          <a:xfrm>
            <a:off x="694972" y="646607"/>
            <a:ext cx="1856598" cy="523220"/>
          </a:xfrm>
          <a:prstGeom prst="rect">
            <a:avLst/>
          </a:prstGeom>
        </p:spPr>
        <p:txBody>
          <a:bodyPr wrap="none">
            <a:spAutoFit/>
          </a:bodyPr>
          <a:lstStyle/>
          <a:p>
            <a:r>
              <a:rPr lang="en-IN" sz="2800" dirty="0">
                <a:latin typeface="Algerian" panose="04020705040A02060702" pitchFamily="82" charset="0"/>
              </a:rPr>
              <a:t>program</a:t>
            </a:r>
          </a:p>
        </p:txBody>
      </p:sp>
    </p:spTree>
    <p:extLst>
      <p:ext uri="{BB962C8B-B14F-4D97-AF65-F5344CB8AC3E}">
        <p14:creationId xmlns:p14="http://schemas.microsoft.com/office/powerpoint/2010/main" val="106276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644B60-2438-41AD-B8D9-DCD28E83B63C}"/>
              </a:ext>
            </a:extLst>
          </p:cNvPr>
          <p:cNvSpPr/>
          <p:nvPr/>
        </p:nvSpPr>
        <p:spPr>
          <a:xfrm>
            <a:off x="404713" y="455224"/>
            <a:ext cx="5065810" cy="523220"/>
          </a:xfrm>
          <a:prstGeom prst="rect">
            <a:avLst/>
          </a:prstGeom>
        </p:spPr>
        <p:txBody>
          <a:bodyPr wrap="none">
            <a:spAutoFit/>
          </a:bodyPr>
          <a:lstStyle/>
          <a:p>
            <a:r>
              <a:rPr lang="en-IN" sz="2800" dirty="0">
                <a:latin typeface="Algerian" panose="04020705040A02060702" pitchFamily="82" charset="0"/>
              </a:rPr>
              <a:t>Post-Recovery Validation</a:t>
            </a:r>
          </a:p>
        </p:txBody>
      </p:sp>
      <p:sp>
        <p:nvSpPr>
          <p:cNvPr id="3" name="Rectangle 2">
            <a:extLst>
              <a:ext uri="{FF2B5EF4-FFF2-40B4-BE49-F238E27FC236}">
                <a16:creationId xmlns:a16="http://schemas.microsoft.com/office/drawing/2014/main" id="{68C59CA4-4372-41DE-88DA-0479C080607D}"/>
              </a:ext>
            </a:extLst>
          </p:cNvPr>
          <p:cNvSpPr/>
          <p:nvPr/>
        </p:nvSpPr>
        <p:spPr>
          <a:xfrm>
            <a:off x="1096532" y="889272"/>
            <a:ext cx="9462655" cy="5355312"/>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Post-recovery validation is a critical phase in a disaster recovery plan (DRP) that ensures the effectiveness and completeness of the recovery process. After the initial recovery steps have been executed and systems or operations are back online, it's essential to validate that everything is functioning as expected. This validation involves thorough testing and verification to confirm that the restored systems and data are in good working order, and that any issues or discrepancies have been addressed. It also includes checking that any critical business processes are operational and meeting the defined recovery time objectives (RTOs) and recovery point objectives (RPOs). Post-recovery validation serves as the final checkpoint to ensure that the organization can resume normal operations and minimize the impact of the disaster on its business.</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In this phase, it's important to document the results of the validation tests, making note of any issues, discrepancies, or areas for improvement. This documentation not only provides insight into the effectiveness of the recovery plan but also serves as a valuable resource for refining the plan for future disasters. Post-recovery validation should be a systematic and well-documented process to </a:t>
            </a:r>
            <a:r>
              <a:rPr lang="en-IN" dirty="0" err="1">
                <a:latin typeface="Gill Sans MT" panose="020B0502020104020203" pitchFamily="34" charset="0"/>
              </a:rPr>
              <a:t>instill</a:t>
            </a:r>
            <a:r>
              <a:rPr lang="en-IN" dirty="0">
                <a:latin typeface="Gill Sans MT" panose="020B0502020104020203" pitchFamily="34" charset="0"/>
              </a:rPr>
              <a:t> confidence in the organization's disaster recovery capabilities, demonstrate compliance with regulatory requirements, and provide evidence of readiness to stakeholders, customers, and partners.</a:t>
            </a:r>
          </a:p>
        </p:txBody>
      </p:sp>
    </p:spTree>
    <p:extLst>
      <p:ext uri="{BB962C8B-B14F-4D97-AF65-F5344CB8AC3E}">
        <p14:creationId xmlns:p14="http://schemas.microsoft.com/office/powerpoint/2010/main" val="701061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1A064F-BCF0-4C34-B7B2-B5B083A4F9B4}"/>
              </a:ext>
            </a:extLst>
          </p:cNvPr>
          <p:cNvSpPr/>
          <p:nvPr/>
        </p:nvSpPr>
        <p:spPr>
          <a:xfrm>
            <a:off x="332811" y="505123"/>
            <a:ext cx="7632218" cy="523220"/>
          </a:xfrm>
          <a:prstGeom prst="rect">
            <a:avLst/>
          </a:prstGeom>
        </p:spPr>
        <p:txBody>
          <a:bodyPr wrap="none">
            <a:spAutoFit/>
          </a:bodyPr>
          <a:lstStyle/>
          <a:p>
            <a:r>
              <a:rPr lang="en-IN" sz="2800" dirty="0">
                <a:latin typeface="Algerian" panose="04020705040A02060702" pitchFamily="82" charset="0"/>
              </a:rPr>
              <a:t>Continuous Monitoring and Optimization</a:t>
            </a:r>
          </a:p>
        </p:txBody>
      </p:sp>
      <p:sp>
        <p:nvSpPr>
          <p:cNvPr id="3" name="Rectangle 2">
            <a:extLst>
              <a:ext uri="{FF2B5EF4-FFF2-40B4-BE49-F238E27FC236}">
                <a16:creationId xmlns:a16="http://schemas.microsoft.com/office/drawing/2014/main" id="{3C312D2E-2D13-4866-B9B4-DD3E642CD864}"/>
              </a:ext>
            </a:extLst>
          </p:cNvPr>
          <p:cNvSpPr/>
          <p:nvPr/>
        </p:nvSpPr>
        <p:spPr>
          <a:xfrm>
            <a:off x="1021771" y="1028343"/>
            <a:ext cx="9525002" cy="4801314"/>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Continuous monitoring and optimization are critical components of an effective disaster recovery plan. In the face of evolving threats and changing business needs, organizations must ensure that their recovery strategies remain relevant and capable of minimizing downtime and data loss. Continuous monitoring involves the regular assessment of the disaster recovery plan's effectiveness, including periodic testing and simulation exercises to identify weaknesses and vulnerabilities. This proactive approach allows organizations to make necessary adjustments and enhancements to their recovery strategies to ensure they align with current technology, infrastructure, and regulatory requirements.</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Optimization is the process of refining and fine-tuning the disaster recovery plan to maximize its efficiency and effectiveness. This includes streamlining processes, improving resource allocation, and adopting the latest technologies and best practices. Optimization efforts should be ongoing to ensure that the disaster recovery plan keeps pace with the organization's growth and the evolving threat landscape. By combining continuous monitoring and optimization, organizations can enhance their resilience and minimize the potential impact of disasters, safeguarding their data, operations, and reputation in the face of unforeseen events.</a:t>
            </a:r>
          </a:p>
        </p:txBody>
      </p:sp>
    </p:spTree>
    <p:extLst>
      <p:ext uri="{BB962C8B-B14F-4D97-AF65-F5344CB8AC3E}">
        <p14:creationId xmlns:p14="http://schemas.microsoft.com/office/powerpoint/2010/main" val="26727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943BA1-321D-47B0-905A-99E63CF5E17E}"/>
              </a:ext>
            </a:extLst>
          </p:cNvPr>
          <p:cNvSpPr/>
          <p:nvPr/>
        </p:nvSpPr>
        <p:spPr>
          <a:xfrm>
            <a:off x="1156854" y="1028343"/>
            <a:ext cx="9639300" cy="4801314"/>
          </a:xfrm>
          <a:prstGeom prst="rect">
            <a:avLst/>
          </a:prstGeom>
        </p:spPr>
        <p:txBody>
          <a:bodyPr wrap="square">
            <a:spAutoFit/>
          </a:bodyPr>
          <a:lstStyle/>
          <a:p>
            <a:pPr marL="342900" indent="-342900">
              <a:buFont typeface="Wingdings" panose="05000000000000000000" pitchFamily="2" charset="2"/>
              <a:buChar char="Ø"/>
            </a:pPr>
            <a:endParaRPr lang="en-IN" dirty="0">
              <a:latin typeface="Gill Sans MT" panose="020B0502020104020203" pitchFamily="34" charset="0"/>
            </a:endParaRPr>
          </a:p>
          <a:p>
            <a:pPr marL="342900" indent="-342900">
              <a:buFont typeface="Wingdings" panose="05000000000000000000" pitchFamily="2" charset="2"/>
              <a:buChar char="Ø"/>
            </a:pPr>
            <a:r>
              <a:rPr lang="en-IN" dirty="0">
                <a:latin typeface="Gill Sans MT" panose="020B0502020104020203" pitchFamily="34" charset="0"/>
              </a:rPr>
              <a:t>Documentation and training are essential components of a well-prepared disaster recovery plan. Documentation involves creating clear, comprehensive, and up-to-date records of all aspects of the recovery process, including procedures, contact information, system configurations, and recovery objectives. This documentation serves as a vital reference during a disaster, ensuring that all involved personnel understand their roles and responsibilities. It also assists in maintaining consistency and accuracy in recovery efforts, reducing confusion and delays in critical situations.</a:t>
            </a:r>
          </a:p>
          <a:p>
            <a:pPr marL="342900" indent="-342900">
              <a:buFont typeface="Wingdings" panose="05000000000000000000" pitchFamily="2" charset="2"/>
              <a:buChar char="Ø"/>
            </a:pPr>
            <a:endParaRPr lang="en-IN" dirty="0">
              <a:latin typeface="Gill Sans MT" panose="020B0502020104020203" pitchFamily="34" charset="0"/>
            </a:endParaRPr>
          </a:p>
          <a:p>
            <a:pPr marL="342900" indent="-342900">
              <a:buFont typeface="Wingdings" panose="05000000000000000000" pitchFamily="2" charset="2"/>
              <a:buChar char="Ø"/>
            </a:pPr>
            <a:r>
              <a:rPr lang="en-IN" dirty="0">
                <a:latin typeface="Gill Sans MT" panose="020B0502020104020203" pitchFamily="34" charset="0"/>
              </a:rPr>
              <a:t>Training is equally crucial, as it ensures that the individuals responsible for implementing the disaster recovery plan are well-prepared and capable of executing their roles effectively. Regular training sessions should be conducted to familiarize staff with the plan's procedures and to simulate disaster scenarios. Training not only builds the necessary skills and confidence but also helps identify potential weaknesses and areas for improvement in the plan. Furthermore, training promotes a culture of preparedness and accountability within the organization, ensuring that everyone is ready to respond efficiently when a disaster strikes. The synergy of proper documentation and training contributes to a robust disaster recovery plan that can be executed swiftly and effectively to minimize disruptions and mitigate potential losses.</a:t>
            </a:r>
          </a:p>
        </p:txBody>
      </p:sp>
      <p:sp>
        <p:nvSpPr>
          <p:cNvPr id="4" name="Rectangle 3">
            <a:extLst>
              <a:ext uri="{FF2B5EF4-FFF2-40B4-BE49-F238E27FC236}">
                <a16:creationId xmlns:a16="http://schemas.microsoft.com/office/drawing/2014/main" id="{53FFFDB0-DC02-4A53-9475-AF5550308C38}"/>
              </a:ext>
            </a:extLst>
          </p:cNvPr>
          <p:cNvSpPr/>
          <p:nvPr/>
        </p:nvSpPr>
        <p:spPr>
          <a:xfrm>
            <a:off x="533400" y="189226"/>
            <a:ext cx="6096000" cy="954107"/>
          </a:xfrm>
          <a:prstGeom prst="rect">
            <a:avLst/>
          </a:prstGeom>
        </p:spPr>
        <p:txBody>
          <a:bodyPr>
            <a:spAutoFit/>
          </a:bodyPr>
          <a:lstStyle/>
          <a:p>
            <a:endParaRPr lang="en-IN" sz="2800" dirty="0">
              <a:latin typeface="Algerian" panose="04020705040A02060702" pitchFamily="82" charset="0"/>
            </a:endParaRPr>
          </a:p>
          <a:p>
            <a:r>
              <a:rPr lang="en-IN" sz="2800" dirty="0">
                <a:latin typeface="Algerian" panose="04020705040A02060702" pitchFamily="82" charset="0"/>
              </a:rPr>
              <a:t>Documentation and Training</a:t>
            </a:r>
          </a:p>
        </p:txBody>
      </p:sp>
    </p:spTree>
    <p:extLst>
      <p:ext uri="{BB962C8B-B14F-4D97-AF65-F5344CB8AC3E}">
        <p14:creationId xmlns:p14="http://schemas.microsoft.com/office/powerpoint/2010/main" val="179907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210EA2-88B4-4ACA-BAF6-3B85C9BB6B2A}"/>
              </a:ext>
            </a:extLst>
          </p:cNvPr>
          <p:cNvSpPr/>
          <p:nvPr/>
        </p:nvSpPr>
        <p:spPr>
          <a:xfrm>
            <a:off x="600338" y="490743"/>
            <a:ext cx="2206053" cy="523220"/>
          </a:xfrm>
          <a:prstGeom prst="rect">
            <a:avLst/>
          </a:prstGeom>
        </p:spPr>
        <p:txBody>
          <a:bodyPr wrap="none">
            <a:spAutoFit/>
          </a:bodyPr>
          <a:lstStyle/>
          <a:p>
            <a:r>
              <a:rPr lang="en-IN" sz="2800" dirty="0">
                <a:latin typeface="Algerian" panose="04020705040A02060702" pitchFamily="82" charset="0"/>
              </a:rPr>
              <a:t>conclusion</a:t>
            </a:r>
          </a:p>
        </p:txBody>
      </p:sp>
      <p:sp>
        <p:nvSpPr>
          <p:cNvPr id="3" name="Rectangle 2">
            <a:extLst>
              <a:ext uri="{FF2B5EF4-FFF2-40B4-BE49-F238E27FC236}">
                <a16:creationId xmlns:a16="http://schemas.microsoft.com/office/drawing/2014/main" id="{F6B9705E-9779-4F63-8C99-DFC7658772B2}"/>
              </a:ext>
            </a:extLst>
          </p:cNvPr>
          <p:cNvSpPr/>
          <p:nvPr/>
        </p:nvSpPr>
        <p:spPr>
          <a:xfrm>
            <a:off x="1063336" y="1375213"/>
            <a:ext cx="9265228" cy="4524315"/>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In conclusion, a well-crafted disaster recovery plan is a cornerstone of organizational resilience. It provides a structured and systematic approach to handling unexpected disruptions, whether they stem from natural disasters, cyberattacks, or other unforeseen events. By carefully considering risk assessment, continuous monitoring, optimization, documentation, and training, an organization can bolster its ability to navigate and recover from disasters. Such a plan not only safeguards critical data and operations but also helps maintain customer trust and business continuity. As the business landscape continues to evolve and threats become more complex, investing in a robust disaster recovery plan remains a prudent strategy to ensure the long-term sustainability and success of any organization.</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Ultimately, the effectiveness of a disaster recovery plan hinges on its adaptability and commitment to best practices. It's not a one-time effort but an ongoing commitment to preparedness. Regular reviews, updates, and rehearsal of the plan are crucial for keeping it relevant and ensuring that the organization is well-equipped to respond to whatever challenges it may face. In an increasingly unpredictable world, a well-maintained disaster recovery plan is a lifeline, providing peace of mind and a clear path forward when disaster strikes.</a:t>
            </a:r>
          </a:p>
        </p:txBody>
      </p:sp>
    </p:spTree>
    <p:extLst>
      <p:ext uri="{BB962C8B-B14F-4D97-AF65-F5344CB8AC3E}">
        <p14:creationId xmlns:p14="http://schemas.microsoft.com/office/powerpoint/2010/main" val="1376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C7EED-EEB4-48FA-B77E-99DEDCDADA1A}"/>
              </a:ext>
            </a:extLst>
          </p:cNvPr>
          <p:cNvSpPr/>
          <p:nvPr/>
        </p:nvSpPr>
        <p:spPr>
          <a:xfrm>
            <a:off x="610531" y="1050824"/>
            <a:ext cx="2714562" cy="523220"/>
          </a:xfrm>
          <a:prstGeom prst="rect">
            <a:avLst/>
          </a:prstGeom>
        </p:spPr>
        <p:txBody>
          <a:bodyPr wrap="square">
            <a:spAutoFit/>
          </a:bodyPr>
          <a:lstStyle/>
          <a:p>
            <a:r>
              <a:rPr lang="en-IN" sz="2800" dirty="0">
                <a:latin typeface="Algerian" panose="04020705040A02060702" pitchFamily="82" charset="0"/>
              </a:rPr>
              <a:t>introduction</a:t>
            </a:r>
          </a:p>
        </p:txBody>
      </p:sp>
      <p:sp>
        <p:nvSpPr>
          <p:cNvPr id="6" name="Rectangle 5">
            <a:extLst>
              <a:ext uri="{FF2B5EF4-FFF2-40B4-BE49-F238E27FC236}">
                <a16:creationId xmlns:a16="http://schemas.microsoft.com/office/drawing/2014/main" id="{193E25A9-57CE-47A3-99E2-A5C4C642EF99}"/>
              </a:ext>
            </a:extLst>
          </p:cNvPr>
          <p:cNvSpPr/>
          <p:nvPr/>
        </p:nvSpPr>
        <p:spPr>
          <a:xfrm>
            <a:off x="1385453" y="1647984"/>
            <a:ext cx="8672945" cy="3970318"/>
          </a:xfrm>
          <a:prstGeom prst="rect">
            <a:avLst/>
          </a:prstGeom>
        </p:spPr>
        <p:txBody>
          <a:bodyPr wrap="square">
            <a:spAutoFit/>
          </a:bodyPr>
          <a:lstStyle/>
          <a:p>
            <a:pPr marL="342900" indent="-342900">
              <a:buFont typeface="Wingdings" panose="05000000000000000000" pitchFamily="2" charset="2"/>
              <a:buChar char="Ø"/>
            </a:pPr>
            <a:endParaRPr lang="en-IN" dirty="0">
              <a:latin typeface="Gill Sans MT" panose="020B0502020104020203" pitchFamily="34" charset="0"/>
            </a:endParaRPr>
          </a:p>
          <a:p>
            <a:pPr marL="342900" indent="-342900">
              <a:buFont typeface="Wingdings" panose="05000000000000000000" pitchFamily="2" charset="2"/>
              <a:buChar char="Ø"/>
            </a:pPr>
            <a:r>
              <a:rPr lang="en-IN" dirty="0">
                <a:latin typeface="Gill Sans MT" panose="020B0502020104020203" pitchFamily="34" charset="0"/>
              </a:rPr>
              <a:t>In today's digital age, where data and technology underpin nearly every aspect of business operations, the importance of a robust Disaster Recovery Plan (DRP) cannot be overstated. When disasters, be they natural or man-made, strike, the ability to swiftly recover data and systems is paramount. One crucial aspect of a comprehensive DRP is the implementation of data replication, ensuring that critical information is redundantly stored in geographically dispersed locations, thus reducing the risk of data loss and system downtime. However, the mere setup of replication is not enough; its efficacy must be regularly assessed through the testing of recovery procedures. This document will explore the pivotal role that configuring replication and systematically testing recovery procedures play in fortifying an organization's ability to weather unforeseen disruptions, ensuring business continuity, and safeguarding valuable assets.</a:t>
            </a:r>
          </a:p>
          <a:p>
            <a:pPr marL="342900" indent="-342900">
              <a:buFont typeface="Wingdings" panose="05000000000000000000" pitchFamily="2" charset="2"/>
              <a:buChar char="Ø"/>
            </a:pPr>
            <a:endParaRPr lang="en-IN" dirty="0">
              <a:latin typeface="Gill Sans MT" panose="020B0502020104020203" pitchFamily="34" charset="0"/>
            </a:endParaRPr>
          </a:p>
          <a:p>
            <a:pPr marL="342900" indent="-342900">
              <a:buFont typeface="Wingdings" panose="05000000000000000000" pitchFamily="2" charset="2"/>
              <a:buChar char="Ø"/>
            </a:pPr>
            <a:endParaRPr lang="en-IN" dirty="0">
              <a:latin typeface="Gill Sans MT" panose="020B0502020104020203" pitchFamily="34" charset="0"/>
            </a:endParaRPr>
          </a:p>
        </p:txBody>
      </p:sp>
    </p:spTree>
    <p:extLst>
      <p:ext uri="{BB962C8B-B14F-4D97-AF65-F5344CB8AC3E}">
        <p14:creationId xmlns:p14="http://schemas.microsoft.com/office/powerpoint/2010/main" val="340168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6A8EC0-7118-4004-8B2A-A2802554D5D4}"/>
              </a:ext>
            </a:extLst>
          </p:cNvPr>
          <p:cNvSpPr/>
          <p:nvPr/>
        </p:nvSpPr>
        <p:spPr>
          <a:xfrm>
            <a:off x="512618" y="169254"/>
            <a:ext cx="6096000" cy="954107"/>
          </a:xfrm>
          <a:prstGeom prst="rect">
            <a:avLst/>
          </a:prstGeom>
        </p:spPr>
        <p:txBody>
          <a:bodyPr>
            <a:spAutoFit/>
          </a:bodyPr>
          <a:lstStyle/>
          <a:p>
            <a:endParaRPr lang="en-IN" sz="2800" dirty="0">
              <a:latin typeface="Algerian" panose="04020705040A02060702" pitchFamily="82" charset="0"/>
            </a:endParaRPr>
          </a:p>
          <a:p>
            <a:r>
              <a:rPr lang="en-IN" sz="2800" dirty="0">
                <a:latin typeface="Algerian" panose="04020705040A02060702" pitchFamily="82" charset="0"/>
              </a:rPr>
              <a:t>Assessment and Planning</a:t>
            </a:r>
          </a:p>
        </p:txBody>
      </p:sp>
      <p:sp>
        <p:nvSpPr>
          <p:cNvPr id="3" name="Rectangle 2">
            <a:extLst>
              <a:ext uri="{FF2B5EF4-FFF2-40B4-BE49-F238E27FC236}">
                <a16:creationId xmlns:a16="http://schemas.microsoft.com/office/drawing/2014/main" id="{E1665CD0-186E-41E2-9DD2-B39D4AF77A6B}"/>
              </a:ext>
            </a:extLst>
          </p:cNvPr>
          <p:cNvSpPr/>
          <p:nvPr/>
        </p:nvSpPr>
        <p:spPr>
          <a:xfrm>
            <a:off x="1257300" y="1237661"/>
            <a:ext cx="9809018" cy="5078313"/>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Disaster recovery planning begins with a thorough assessment of an organization's critical systems, data, and potential risks. This assessment involves identifying key assets, determining the impact of various disaster scenarios, and setting Recovery Time Objectives (RTO) and Recovery Point Objectives (RPO) for each critical component. A well-planned disaster recovery strategy should then be developed, outlining the necessary resources, replication technologies, and communication plans. It's crucial to select the appropriate location for the secondary data </a:t>
            </a:r>
            <a:r>
              <a:rPr lang="en-IN" dirty="0" err="1">
                <a:latin typeface="Gill Sans MT" panose="020B0502020104020203" pitchFamily="34" charset="0"/>
              </a:rPr>
              <a:t>center</a:t>
            </a:r>
            <a:r>
              <a:rPr lang="en-IN" dirty="0">
                <a:latin typeface="Gill Sans MT" panose="020B0502020104020203" pitchFamily="34" charset="0"/>
              </a:rPr>
              <a:t> or disaster recovery site, ensuring geographic diversity to mitigate regional disasters. The configuration of hardware, software, and network infrastructure should mirror the primary site, allowing for efficient data replication and failover in the event of a disaster. Regular testing and updating of the plan are essential to ensure its effectiveness and alignment with evolving business needs and technological advancements.</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In summary, a robust disaster recovery plan is a structured approach that involves a meticulous assessment of critical assets, followed by the development of a comprehensive plan that encompasses replication, resource allocation, and communication strategies. This plan should be continually tested and updated to adapt to changing circumstances and technologies, ultimately ensuring an organization's ability to recover from unforeseen disasters with minimal disruption to its operations.</a:t>
            </a:r>
          </a:p>
        </p:txBody>
      </p:sp>
    </p:spTree>
    <p:extLst>
      <p:ext uri="{BB962C8B-B14F-4D97-AF65-F5344CB8AC3E}">
        <p14:creationId xmlns:p14="http://schemas.microsoft.com/office/powerpoint/2010/main" val="153335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748DCD-87EB-438D-8A9E-00E7C00075B9}"/>
              </a:ext>
            </a:extLst>
          </p:cNvPr>
          <p:cNvSpPr/>
          <p:nvPr/>
        </p:nvSpPr>
        <p:spPr>
          <a:xfrm>
            <a:off x="647945" y="560496"/>
            <a:ext cx="9437199" cy="523220"/>
          </a:xfrm>
          <a:prstGeom prst="rect">
            <a:avLst/>
          </a:prstGeom>
        </p:spPr>
        <p:txBody>
          <a:bodyPr wrap="none">
            <a:spAutoFit/>
          </a:bodyPr>
          <a:lstStyle/>
          <a:p>
            <a:r>
              <a:rPr lang="en-IN" sz="2800" dirty="0">
                <a:latin typeface="Algerian" panose="04020705040A02060702" pitchFamily="82" charset="0"/>
              </a:rPr>
              <a:t>Data Replication Using IBM Cloud Object Storage</a:t>
            </a:r>
          </a:p>
        </p:txBody>
      </p:sp>
      <p:sp>
        <p:nvSpPr>
          <p:cNvPr id="3" name="Rectangle 2">
            <a:extLst>
              <a:ext uri="{FF2B5EF4-FFF2-40B4-BE49-F238E27FC236}">
                <a16:creationId xmlns:a16="http://schemas.microsoft.com/office/drawing/2014/main" id="{5D62D406-9204-45B9-BCA0-EA9777D3CC3C}"/>
              </a:ext>
            </a:extLst>
          </p:cNvPr>
          <p:cNvSpPr/>
          <p:nvPr/>
        </p:nvSpPr>
        <p:spPr>
          <a:xfrm>
            <a:off x="1285416" y="1249969"/>
            <a:ext cx="9157448" cy="4524315"/>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IBM Cloud Object Storage is a highly reliable and scalable data storage solution that allows organizations to replicate their data for enhanced data protection and availability. With data replication, IBM Cloud Object Storage provides a mechanism to create redundant copies of your data across multiple geographic locations, ensuring data durability and accessibility even in the face of hardware failures or disasters. This replication is achieved through the creation of data copies in different data </a:t>
            </a:r>
            <a:r>
              <a:rPr lang="en-IN" dirty="0" err="1">
                <a:latin typeface="Gill Sans MT" panose="020B0502020104020203" pitchFamily="34" charset="0"/>
              </a:rPr>
              <a:t>centers</a:t>
            </a:r>
            <a:r>
              <a:rPr lang="en-IN" dirty="0">
                <a:latin typeface="Gill Sans MT" panose="020B0502020104020203" pitchFamily="34" charset="0"/>
              </a:rPr>
              <a:t>, which can be located in diverse regions or even on different continents, thereby mitigating the risk of data loss.</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Furthermore, IBM Cloud Object Storage offers features like automatic data versioning and lifecycle management, making it a robust platform for data backup and archival purposes. The solution also allows organizations to configure replication policies that can be tailored to their specific business needs, ensuring that critical data is always available when and where it's needed. This makes IBM Cloud Object Storage an ideal choice for businesses looking to establish a resilient and geographically distributed data storage strategy, reducing the risk of data loss and enhancing data availability for critical workloads.</a:t>
            </a:r>
          </a:p>
        </p:txBody>
      </p:sp>
    </p:spTree>
    <p:extLst>
      <p:ext uri="{BB962C8B-B14F-4D97-AF65-F5344CB8AC3E}">
        <p14:creationId xmlns:p14="http://schemas.microsoft.com/office/powerpoint/2010/main" val="235124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2B970A-5FE5-402E-9675-ED9758B2F319}"/>
              </a:ext>
            </a:extLst>
          </p:cNvPr>
          <p:cNvSpPr/>
          <p:nvPr/>
        </p:nvSpPr>
        <p:spPr>
          <a:xfrm>
            <a:off x="1567296" y="335845"/>
            <a:ext cx="7368886" cy="6186309"/>
          </a:xfrm>
          <a:prstGeom prst="rect">
            <a:avLst/>
          </a:prstGeom>
        </p:spPr>
        <p:txBody>
          <a:bodyPr wrap="square">
            <a:spAutoFit/>
          </a:bodyPr>
          <a:lstStyle/>
          <a:p>
            <a:r>
              <a:rPr lang="en-IN" dirty="0">
                <a:latin typeface="Gill Sans MT" panose="020B0502020104020203" pitchFamily="34" charset="0"/>
              </a:rPr>
              <a:t>import ibm_boto3</a:t>
            </a:r>
          </a:p>
          <a:p>
            <a:r>
              <a:rPr lang="en-IN" dirty="0">
                <a:latin typeface="Gill Sans MT" panose="020B0502020104020203" pitchFamily="34" charset="0"/>
              </a:rPr>
              <a:t>from </a:t>
            </a:r>
            <a:r>
              <a:rPr lang="en-IN" dirty="0" err="1">
                <a:latin typeface="Gill Sans MT" panose="020B0502020104020203" pitchFamily="34" charset="0"/>
              </a:rPr>
              <a:t>ibm_botocore.client</a:t>
            </a:r>
            <a:r>
              <a:rPr lang="en-IN" dirty="0">
                <a:latin typeface="Gill Sans MT" panose="020B0502020104020203" pitchFamily="34" charset="0"/>
              </a:rPr>
              <a:t> import Config</a:t>
            </a:r>
          </a:p>
          <a:p>
            <a:endParaRPr lang="en-IN" dirty="0">
              <a:latin typeface="Gill Sans MT" panose="020B0502020104020203" pitchFamily="34" charset="0"/>
            </a:endParaRPr>
          </a:p>
          <a:p>
            <a:r>
              <a:rPr lang="en-IN" dirty="0">
                <a:latin typeface="Gill Sans MT" panose="020B0502020104020203" pitchFamily="34" charset="0"/>
              </a:rPr>
              <a:t># IBM Cloud Object Storage credentials</a:t>
            </a:r>
          </a:p>
          <a:p>
            <a:r>
              <a:rPr lang="en-IN" dirty="0" err="1">
                <a:latin typeface="Gill Sans MT" panose="020B0502020104020203" pitchFamily="34" charset="0"/>
              </a:rPr>
              <a:t>cos_credentials</a:t>
            </a:r>
            <a:r>
              <a:rPr lang="en-IN" dirty="0">
                <a:latin typeface="Gill Sans MT" panose="020B0502020104020203" pitchFamily="34" charset="0"/>
              </a:rPr>
              <a:t> = {</a:t>
            </a:r>
          </a:p>
          <a:p>
            <a:r>
              <a:rPr lang="en-IN" dirty="0">
                <a:latin typeface="Gill Sans MT" panose="020B0502020104020203" pitchFamily="34" charset="0"/>
              </a:rPr>
              <a:t>    'endpoint': 'YOUR_ENDPOINT',</a:t>
            </a:r>
          </a:p>
          <a:p>
            <a:r>
              <a:rPr lang="en-IN" dirty="0">
                <a:latin typeface="Gill Sans MT" panose="020B0502020104020203" pitchFamily="34" charset="0"/>
              </a:rPr>
              <a:t>    '</a:t>
            </a:r>
            <a:r>
              <a:rPr lang="en-IN" dirty="0" err="1">
                <a:latin typeface="Gill Sans MT" panose="020B0502020104020203" pitchFamily="34" charset="0"/>
              </a:rPr>
              <a:t>api_key</a:t>
            </a:r>
            <a:r>
              <a:rPr lang="en-IN" dirty="0">
                <a:latin typeface="Gill Sans MT" panose="020B0502020104020203" pitchFamily="34" charset="0"/>
              </a:rPr>
              <a:t>': 'YOUR_API_KEY',</a:t>
            </a:r>
          </a:p>
          <a:p>
            <a:r>
              <a:rPr lang="en-IN" dirty="0">
                <a:latin typeface="Gill Sans MT" panose="020B0502020104020203" pitchFamily="34" charset="0"/>
              </a:rPr>
              <a:t>}</a:t>
            </a:r>
          </a:p>
          <a:p>
            <a:endParaRPr lang="en-IN" dirty="0">
              <a:latin typeface="Gill Sans MT" panose="020B0502020104020203" pitchFamily="34" charset="0"/>
            </a:endParaRPr>
          </a:p>
          <a:p>
            <a:r>
              <a:rPr lang="en-IN" dirty="0">
                <a:latin typeface="Gill Sans MT" panose="020B0502020104020203" pitchFamily="34" charset="0"/>
              </a:rPr>
              <a:t>cos = ibm_boto3.client('s3', </a:t>
            </a:r>
            <a:r>
              <a:rPr lang="en-IN" dirty="0" err="1">
                <a:latin typeface="Gill Sans MT" panose="020B0502020104020203" pitchFamily="34" charset="0"/>
              </a:rPr>
              <a:t>ibm_api_key_id</a:t>
            </a:r>
            <a:r>
              <a:rPr lang="en-IN" dirty="0">
                <a:latin typeface="Gill Sans MT" panose="020B0502020104020203" pitchFamily="34" charset="0"/>
              </a:rPr>
              <a:t>=</a:t>
            </a:r>
            <a:r>
              <a:rPr lang="en-IN" dirty="0" err="1">
                <a:latin typeface="Gill Sans MT" panose="020B0502020104020203" pitchFamily="34" charset="0"/>
              </a:rPr>
              <a:t>cos_credentials</a:t>
            </a:r>
            <a:r>
              <a:rPr lang="en-IN" dirty="0">
                <a:latin typeface="Gill Sans MT" panose="020B0502020104020203" pitchFamily="34" charset="0"/>
              </a:rPr>
              <a:t>['</a:t>
            </a:r>
            <a:r>
              <a:rPr lang="en-IN" dirty="0" err="1">
                <a:latin typeface="Gill Sans MT" panose="020B0502020104020203" pitchFamily="34" charset="0"/>
              </a:rPr>
              <a:t>api_key</a:t>
            </a:r>
            <a:r>
              <a:rPr lang="en-IN" dirty="0">
                <a:latin typeface="Gill Sans MT" panose="020B0502020104020203" pitchFamily="34" charset="0"/>
              </a:rPr>
              <a:t>'],</a:t>
            </a:r>
          </a:p>
          <a:p>
            <a:r>
              <a:rPr lang="en-IN" dirty="0">
                <a:latin typeface="Gill Sans MT" panose="020B0502020104020203" pitchFamily="34" charset="0"/>
              </a:rPr>
              <a:t>                      </a:t>
            </a:r>
            <a:r>
              <a:rPr lang="en-IN" dirty="0" err="1">
                <a:latin typeface="Gill Sans MT" panose="020B0502020104020203" pitchFamily="34" charset="0"/>
              </a:rPr>
              <a:t>ibm_service_instance_id</a:t>
            </a:r>
            <a:r>
              <a:rPr lang="en-IN" dirty="0">
                <a:latin typeface="Gill Sans MT" panose="020B0502020104020203" pitchFamily="34" charset="0"/>
              </a:rPr>
              <a:t>=</a:t>
            </a:r>
            <a:r>
              <a:rPr lang="en-IN" dirty="0" err="1">
                <a:latin typeface="Gill Sans MT" panose="020B0502020104020203" pitchFamily="34" charset="0"/>
              </a:rPr>
              <a:t>cos_credentials</a:t>
            </a:r>
            <a:r>
              <a:rPr lang="en-IN" dirty="0">
                <a:latin typeface="Gill Sans MT" panose="020B0502020104020203" pitchFamily="34" charset="0"/>
              </a:rPr>
              <a:t>['</a:t>
            </a:r>
            <a:r>
              <a:rPr lang="en-IN" dirty="0" err="1">
                <a:latin typeface="Gill Sans MT" panose="020B0502020104020203" pitchFamily="34" charset="0"/>
              </a:rPr>
              <a:t>service_instance_id</a:t>
            </a:r>
            <a:r>
              <a:rPr lang="en-IN" dirty="0">
                <a:latin typeface="Gill Sans MT" panose="020B0502020104020203" pitchFamily="34" charset="0"/>
              </a:rPr>
              <a:t>'],</a:t>
            </a:r>
          </a:p>
          <a:p>
            <a:r>
              <a:rPr lang="en-IN" dirty="0">
                <a:latin typeface="Gill Sans MT" panose="020B0502020104020203" pitchFamily="34" charset="0"/>
              </a:rPr>
              <a:t>                      </a:t>
            </a:r>
            <a:r>
              <a:rPr lang="en-IN" dirty="0" err="1">
                <a:latin typeface="Gill Sans MT" panose="020B0502020104020203" pitchFamily="34" charset="0"/>
              </a:rPr>
              <a:t>ibm_auth_endpoint</a:t>
            </a:r>
            <a:r>
              <a:rPr lang="en-IN" dirty="0">
                <a:latin typeface="Gill Sans MT" panose="020B0502020104020203" pitchFamily="34" charset="0"/>
              </a:rPr>
              <a:t>="https://iam.cloud.ibm.com/identity/token",</a:t>
            </a:r>
          </a:p>
          <a:p>
            <a:r>
              <a:rPr lang="en-IN" dirty="0">
                <a:latin typeface="Gill Sans MT" panose="020B0502020104020203" pitchFamily="34" charset="0"/>
              </a:rPr>
              <a:t>                      config=Config(</a:t>
            </a:r>
            <a:r>
              <a:rPr lang="en-IN" dirty="0" err="1">
                <a:latin typeface="Gill Sans MT" panose="020B0502020104020203" pitchFamily="34" charset="0"/>
              </a:rPr>
              <a:t>signature_version</a:t>
            </a:r>
            <a:r>
              <a:rPr lang="en-IN" dirty="0">
                <a:latin typeface="Gill Sans MT" panose="020B0502020104020203" pitchFamily="34" charset="0"/>
              </a:rPr>
              <a:t>='</a:t>
            </a:r>
            <a:r>
              <a:rPr lang="en-IN" dirty="0" err="1">
                <a:latin typeface="Gill Sans MT" panose="020B0502020104020203" pitchFamily="34" charset="0"/>
              </a:rPr>
              <a:t>oauth</a:t>
            </a:r>
            <a:r>
              <a:rPr lang="en-IN" dirty="0">
                <a:latin typeface="Gill Sans MT" panose="020B0502020104020203" pitchFamily="34" charset="0"/>
              </a:rPr>
              <a:t>'),</a:t>
            </a:r>
          </a:p>
          <a:p>
            <a:r>
              <a:rPr lang="en-IN" dirty="0">
                <a:latin typeface="Gill Sans MT" panose="020B0502020104020203" pitchFamily="34" charset="0"/>
              </a:rPr>
              <a:t>                      </a:t>
            </a:r>
            <a:r>
              <a:rPr lang="en-IN" dirty="0" err="1">
                <a:latin typeface="Gill Sans MT" panose="020B0502020104020203" pitchFamily="34" charset="0"/>
              </a:rPr>
              <a:t>endpoint_url</a:t>
            </a:r>
            <a:r>
              <a:rPr lang="en-IN" dirty="0">
                <a:latin typeface="Gill Sans MT" panose="020B0502020104020203" pitchFamily="34" charset="0"/>
              </a:rPr>
              <a:t>=</a:t>
            </a:r>
            <a:r>
              <a:rPr lang="en-IN" dirty="0" err="1">
                <a:latin typeface="Gill Sans MT" panose="020B0502020104020203" pitchFamily="34" charset="0"/>
              </a:rPr>
              <a:t>cos_credentials</a:t>
            </a:r>
            <a:r>
              <a:rPr lang="en-IN" dirty="0">
                <a:latin typeface="Gill Sans MT" panose="020B0502020104020203" pitchFamily="34" charset="0"/>
              </a:rPr>
              <a:t>['endpoint'])</a:t>
            </a:r>
          </a:p>
          <a:p>
            <a:endParaRPr lang="en-IN" dirty="0">
              <a:latin typeface="Gill Sans MT" panose="020B0502020104020203" pitchFamily="34" charset="0"/>
            </a:endParaRPr>
          </a:p>
          <a:p>
            <a:r>
              <a:rPr lang="en-IN" dirty="0" err="1">
                <a:latin typeface="Gill Sans MT" panose="020B0502020104020203" pitchFamily="34" charset="0"/>
              </a:rPr>
              <a:t>bucket_name</a:t>
            </a:r>
            <a:r>
              <a:rPr lang="en-IN" dirty="0">
                <a:latin typeface="Gill Sans MT" panose="020B0502020104020203" pitchFamily="34" charset="0"/>
              </a:rPr>
              <a:t> = 'your-bucket-name'</a:t>
            </a:r>
          </a:p>
          <a:p>
            <a:r>
              <a:rPr lang="en-IN" dirty="0" err="1">
                <a:latin typeface="Gill Sans MT" panose="020B0502020104020203" pitchFamily="34" charset="0"/>
              </a:rPr>
              <a:t>file_to_upload</a:t>
            </a:r>
            <a:r>
              <a:rPr lang="en-IN" dirty="0">
                <a:latin typeface="Gill Sans MT" panose="020B0502020104020203" pitchFamily="34" charset="0"/>
              </a:rPr>
              <a:t> = 'local-file.txt'</a:t>
            </a:r>
          </a:p>
          <a:p>
            <a:endParaRPr lang="en-IN" dirty="0">
              <a:latin typeface="Gill Sans MT" panose="020B0502020104020203" pitchFamily="34" charset="0"/>
            </a:endParaRPr>
          </a:p>
          <a:p>
            <a:r>
              <a:rPr lang="en-IN" dirty="0" err="1">
                <a:latin typeface="Gill Sans MT" panose="020B0502020104020203" pitchFamily="34" charset="0"/>
              </a:rPr>
              <a:t>cos.upload_file</a:t>
            </a:r>
            <a:r>
              <a:rPr lang="en-IN" dirty="0">
                <a:latin typeface="Gill Sans MT" panose="020B0502020104020203" pitchFamily="34" charset="0"/>
              </a:rPr>
              <a:t>(Filename=</a:t>
            </a:r>
            <a:r>
              <a:rPr lang="en-IN" dirty="0" err="1">
                <a:latin typeface="Gill Sans MT" panose="020B0502020104020203" pitchFamily="34" charset="0"/>
              </a:rPr>
              <a:t>file_to_upload</a:t>
            </a:r>
            <a:r>
              <a:rPr lang="en-IN" dirty="0">
                <a:latin typeface="Gill Sans MT" panose="020B0502020104020203" pitchFamily="34" charset="0"/>
              </a:rPr>
              <a:t>, Bucket=</a:t>
            </a:r>
            <a:r>
              <a:rPr lang="en-IN" dirty="0" err="1">
                <a:latin typeface="Gill Sans MT" panose="020B0502020104020203" pitchFamily="34" charset="0"/>
              </a:rPr>
              <a:t>bucket_name</a:t>
            </a:r>
            <a:r>
              <a:rPr lang="en-IN" dirty="0">
                <a:latin typeface="Gill Sans MT" panose="020B0502020104020203" pitchFamily="34" charset="0"/>
              </a:rPr>
              <a:t>, Key=</a:t>
            </a:r>
            <a:r>
              <a:rPr lang="en-IN" dirty="0" err="1">
                <a:latin typeface="Gill Sans MT" panose="020B0502020104020203" pitchFamily="34" charset="0"/>
              </a:rPr>
              <a:t>file_to_upload</a:t>
            </a:r>
            <a:r>
              <a:rPr lang="en-IN" dirty="0">
                <a:latin typeface="Gill Sans MT" panose="020B0502020104020203" pitchFamily="34" charset="0"/>
              </a:rPr>
              <a:t>)</a:t>
            </a:r>
          </a:p>
        </p:txBody>
      </p:sp>
    </p:spTree>
    <p:extLst>
      <p:ext uri="{BB962C8B-B14F-4D97-AF65-F5344CB8AC3E}">
        <p14:creationId xmlns:p14="http://schemas.microsoft.com/office/powerpoint/2010/main" val="142568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9785D9-36E1-40E2-9D75-368EA7593444}"/>
              </a:ext>
            </a:extLst>
          </p:cNvPr>
          <p:cNvSpPr/>
          <p:nvPr/>
        </p:nvSpPr>
        <p:spPr>
          <a:xfrm>
            <a:off x="398317" y="0"/>
            <a:ext cx="6096000" cy="954107"/>
          </a:xfrm>
          <a:prstGeom prst="rect">
            <a:avLst/>
          </a:prstGeom>
        </p:spPr>
        <p:txBody>
          <a:bodyPr>
            <a:spAutoFit/>
          </a:bodyPr>
          <a:lstStyle/>
          <a:p>
            <a:endParaRPr lang="en-IN" sz="2800" dirty="0">
              <a:latin typeface="Algerian" panose="04020705040A02060702" pitchFamily="82" charset="0"/>
            </a:endParaRPr>
          </a:p>
          <a:p>
            <a:r>
              <a:rPr lang="en-IN" sz="2800" dirty="0">
                <a:latin typeface="Algerian" panose="04020705040A02060702" pitchFamily="82" charset="0"/>
              </a:rPr>
              <a:t>Virtual Machine Replication</a:t>
            </a:r>
          </a:p>
        </p:txBody>
      </p:sp>
      <p:sp>
        <p:nvSpPr>
          <p:cNvPr id="3" name="Rectangle 2">
            <a:extLst>
              <a:ext uri="{FF2B5EF4-FFF2-40B4-BE49-F238E27FC236}">
                <a16:creationId xmlns:a16="http://schemas.microsoft.com/office/drawing/2014/main" id="{E80DF630-D927-4405-91DB-CC7A6D3CB53A}"/>
              </a:ext>
            </a:extLst>
          </p:cNvPr>
          <p:cNvSpPr/>
          <p:nvPr/>
        </p:nvSpPr>
        <p:spPr>
          <a:xfrm>
            <a:off x="1042554" y="954107"/>
            <a:ext cx="9015846" cy="5355312"/>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A Virtual Machine (VM) replication disaster recovery plan is a critical component of any organization's business continuity strategy. VM replication involves creating duplicate copies of virtual machines at a secondary site or cloud environment to ensure data and application availability in the event of a disaster. The primary goal is to minimize downtime and data loss. In this plan, organizations typically configure replication schedules, bandwidth allocation, and recovery point objectives (RPO) to define how often VMs are copied, how much data can be lost in the event of a failure, and how quickly VMs can be restored. The secondary site is usually geographically distant to minimize the risk of localized disasters impacting both the primary and secondary data </a:t>
            </a:r>
            <a:r>
              <a:rPr lang="en-IN" dirty="0" err="1">
                <a:latin typeface="Gill Sans MT" panose="020B0502020104020203" pitchFamily="34" charset="0"/>
              </a:rPr>
              <a:t>centers</a:t>
            </a:r>
            <a:r>
              <a:rPr lang="en-IN" dirty="0">
                <a:latin typeface="Gill Sans MT" panose="020B0502020104020203" pitchFamily="34" charset="0"/>
              </a:rPr>
              <a:t>.</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Additionally, organizations should regularly test the failover and failback processes to ensure that the replicated VMs can be quickly activated in the secondary location and then seamlessly restored to the primary site when the disaster is resolved. It's crucial to maintain up-to-date documentation, communicate the plan with relevant stakeholders, and periodically review and update the plan to accommodate changes in the virtualized infrastructure and evolving business requirements. An effective VM replication disaster recovery plan provides peace of mind by enabling the rapid recovery of critical systems and data in the face of unforeseen events, thereby safeguarding business continuity.</a:t>
            </a:r>
          </a:p>
        </p:txBody>
      </p:sp>
    </p:spTree>
    <p:extLst>
      <p:ext uri="{BB962C8B-B14F-4D97-AF65-F5344CB8AC3E}">
        <p14:creationId xmlns:p14="http://schemas.microsoft.com/office/powerpoint/2010/main" val="367394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18FEF2-6D8A-4D88-AD68-EE8F0230F779}"/>
              </a:ext>
            </a:extLst>
          </p:cNvPr>
          <p:cNvSpPr/>
          <p:nvPr/>
        </p:nvSpPr>
        <p:spPr>
          <a:xfrm>
            <a:off x="481446" y="-27637"/>
            <a:ext cx="6096000" cy="954107"/>
          </a:xfrm>
          <a:prstGeom prst="rect">
            <a:avLst/>
          </a:prstGeom>
        </p:spPr>
        <p:txBody>
          <a:bodyPr>
            <a:spAutoFit/>
          </a:bodyPr>
          <a:lstStyle/>
          <a:p>
            <a:endParaRPr lang="en-IN" sz="2800" dirty="0">
              <a:latin typeface="Algerian" panose="04020705040A02060702" pitchFamily="82" charset="0"/>
            </a:endParaRPr>
          </a:p>
          <a:p>
            <a:r>
              <a:rPr lang="en-IN" sz="2800" dirty="0">
                <a:latin typeface="Algerian" panose="04020705040A02060702" pitchFamily="82" charset="0"/>
              </a:rPr>
              <a:t>Testing Recovery Procedure</a:t>
            </a:r>
          </a:p>
        </p:txBody>
      </p:sp>
      <p:sp>
        <p:nvSpPr>
          <p:cNvPr id="3" name="Rectangle 2">
            <a:extLst>
              <a:ext uri="{FF2B5EF4-FFF2-40B4-BE49-F238E27FC236}">
                <a16:creationId xmlns:a16="http://schemas.microsoft.com/office/drawing/2014/main" id="{9B9FA5EA-4B30-4BA2-B6DD-C20A33800B58}"/>
              </a:ext>
            </a:extLst>
          </p:cNvPr>
          <p:cNvSpPr/>
          <p:nvPr/>
        </p:nvSpPr>
        <p:spPr>
          <a:xfrm>
            <a:off x="1104900" y="1003590"/>
            <a:ext cx="7924800" cy="1200329"/>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Testing the recovery procedure in a disaster recovery plan is a critical step to ensure the plan's effectiveness and to identify any potential issues before a real disaster occurs. There are several approaches to testing recovery procedures, including the following:</a:t>
            </a:r>
          </a:p>
        </p:txBody>
      </p:sp>
      <p:sp>
        <p:nvSpPr>
          <p:cNvPr id="5" name="Rectangle 4">
            <a:extLst>
              <a:ext uri="{FF2B5EF4-FFF2-40B4-BE49-F238E27FC236}">
                <a16:creationId xmlns:a16="http://schemas.microsoft.com/office/drawing/2014/main" id="{3C737C01-4914-4C00-969E-C183B10F1975}"/>
              </a:ext>
            </a:extLst>
          </p:cNvPr>
          <p:cNvSpPr/>
          <p:nvPr/>
        </p:nvSpPr>
        <p:spPr>
          <a:xfrm>
            <a:off x="1749136" y="2364168"/>
            <a:ext cx="9067800" cy="4247317"/>
          </a:xfrm>
          <a:prstGeom prst="rect">
            <a:avLst/>
          </a:prstGeom>
        </p:spPr>
        <p:txBody>
          <a:bodyPr wrap="square">
            <a:spAutoFit/>
          </a:bodyPr>
          <a:lstStyle/>
          <a:p>
            <a:pPr marL="285750" indent="-285750">
              <a:buFont typeface="Wingdings" panose="05000000000000000000" pitchFamily="2" charset="2"/>
              <a:buChar char="v"/>
            </a:pPr>
            <a:r>
              <a:rPr lang="en-IN" dirty="0" err="1">
                <a:latin typeface="Gill Sans MT" panose="020B0502020104020203" pitchFamily="34" charset="0"/>
              </a:rPr>
              <a:t>Tabletop</a:t>
            </a:r>
            <a:r>
              <a:rPr lang="en-IN" dirty="0">
                <a:latin typeface="Gill Sans MT" panose="020B0502020104020203" pitchFamily="34" charset="0"/>
              </a:rPr>
              <a:t> Exercises: These are discussion-based tests where key personnel gather to walk through various disaster scenarios and the steps they would take to recover systems and data. It's a way to ensure everyone understands their roles and responsibilities in a crisis.</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Partial Failover Testing: In this approach, you simulate the failover of a subset of systems or services to the disaster recovery site. This can help identify any technical or operational issues that may arise during an actual failover.</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Full Failover Testing: This is a comprehensive test where you perform a complete failover to the disaster recovery site. It involves shutting down primary systems and bringing up their replicated counterparts in the secondary site. This is the most thorough test but also the most disruptive.</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Data Recovery Testing: Specifically test data recovery procedures to ensure that backups or replicated data can be successfully restored. This is essential for ensuring data integrity.</a:t>
            </a:r>
          </a:p>
        </p:txBody>
      </p:sp>
    </p:spTree>
    <p:extLst>
      <p:ext uri="{BB962C8B-B14F-4D97-AF65-F5344CB8AC3E}">
        <p14:creationId xmlns:p14="http://schemas.microsoft.com/office/powerpoint/2010/main" val="271946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5FBD21-A907-495C-97E5-F30CB450AB5A}"/>
              </a:ext>
            </a:extLst>
          </p:cNvPr>
          <p:cNvSpPr/>
          <p:nvPr/>
        </p:nvSpPr>
        <p:spPr>
          <a:xfrm>
            <a:off x="1520536" y="793044"/>
            <a:ext cx="9150927" cy="3693319"/>
          </a:xfrm>
          <a:prstGeom prst="rect">
            <a:avLst/>
          </a:prstGeom>
        </p:spPr>
        <p:txBody>
          <a:bodyPr wrap="square">
            <a:spAutoFit/>
          </a:bodyPr>
          <a:lstStyle/>
          <a:p>
            <a:pPr marL="285750" indent="-285750">
              <a:buFont typeface="Wingdings" panose="05000000000000000000" pitchFamily="2" charset="2"/>
              <a:buChar char="v"/>
            </a:pPr>
            <a:r>
              <a:rPr lang="en-IN" dirty="0">
                <a:latin typeface="Gill Sans MT" panose="020B0502020104020203" pitchFamily="34" charset="0"/>
              </a:rPr>
              <a:t>Communication and Notification Testing: Ensure that communication and notification procedures work as intended. This includes notifying relevant personnel, stakeholders, and third-party vendors during a disaster.</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Documentation Review: Regularly review and update all documentation related to the disaster recovery plan, including recovery procedures, contact lists, and system configurations.</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Regular Drills: Conduct drills and tests on a scheduled basis to keep the team familiar with the recovery procedures and to validate that the plan remains up to date and effective.</a:t>
            </a:r>
          </a:p>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Post-Test Evaluation: After each test, conduct a post-test evaluation to identify any issues or areas for improvement. Document the findings and make necessary updates to the plan.</a:t>
            </a:r>
          </a:p>
          <a:p>
            <a:endParaRPr lang="en-IN" dirty="0">
              <a:latin typeface="Gill Sans MT" panose="020B0502020104020203" pitchFamily="34" charset="0"/>
            </a:endParaRPr>
          </a:p>
        </p:txBody>
      </p:sp>
      <p:sp>
        <p:nvSpPr>
          <p:cNvPr id="3" name="Rectangle 2">
            <a:extLst>
              <a:ext uri="{FF2B5EF4-FFF2-40B4-BE49-F238E27FC236}">
                <a16:creationId xmlns:a16="http://schemas.microsoft.com/office/drawing/2014/main" id="{9DB18CF3-0A41-43EB-A6ED-D4BB0E26899B}"/>
              </a:ext>
            </a:extLst>
          </p:cNvPr>
          <p:cNvSpPr/>
          <p:nvPr/>
        </p:nvSpPr>
        <p:spPr>
          <a:xfrm>
            <a:off x="865908" y="4486363"/>
            <a:ext cx="8756074" cy="1200329"/>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It's important to conduct these tests periodically, ideally at least annually, to account for changes in technology, infrastructure, personnel, and other variables. Regular testing helps ensure that your disaster recovery plan is well-prepared and can be executed successfully in the event of a real disaster.</a:t>
            </a:r>
          </a:p>
        </p:txBody>
      </p:sp>
    </p:spTree>
    <p:extLst>
      <p:ext uri="{BB962C8B-B14F-4D97-AF65-F5344CB8AC3E}">
        <p14:creationId xmlns:p14="http://schemas.microsoft.com/office/powerpoint/2010/main" val="330110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9889E4-3FE3-433A-A80C-C1659ECC00F1}"/>
              </a:ext>
            </a:extLst>
          </p:cNvPr>
          <p:cNvSpPr/>
          <p:nvPr/>
        </p:nvSpPr>
        <p:spPr>
          <a:xfrm>
            <a:off x="482965" y="615435"/>
            <a:ext cx="5540299" cy="523220"/>
          </a:xfrm>
          <a:prstGeom prst="rect">
            <a:avLst/>
          </a:prstGeom>
        </p:spPr>
        <p:txBody>
          <a:bodyPr wrap="none">
            <a:spAutoFit/>
          </a:bodyPr>
          <a:lstStyle/>
          <a:p>
            <a:r>
              <a:rPr lang="en-IN" sz="2800" dirty="0">
                <a:latin typeface="Algerian" panose="04020705040A02060702" pitchFamily="82" charset="0"/>
              </a:rPr>
              <a:t>Recovery Procedure Testing</a:t>
            </a:r>
          </a:p>
        </p:txBody>
      </p:sp>
      <p:sp>
        <p:nvSpPr>
          <p:cNvPr id="3" name="Rectangle 2">
            <a:extLst>
              <a:ext uri="{FF2B5EF4-FFF2-40B4-BE49-F238E27FC236}">
                <a16:creationId xmlns:a16="http://schemas.microsoft.com/office/drawing/2014/main" id="{E0078D29-8728-4E24-8FF7-A11866F273DF}"/>
              </a:ext>
            </a:extLst>
          </p:cNvPr>
          <p:cNvSpPr/>
          <p:nvPr/>
        </p:nvSpPr>
        <p:spPr>
          <a:xfrm>
            <a:off x="1177637" y="1443841"/>
            <a:ext cx="9015845" cy="3970318"/>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Recovery procedure testing within a disaster recovery plan is a critical process that ensures an organization's ability to effectively respond to and recover from unexpected disasters or disruptions. To conduct this testing, organizations typically follow a structured approach that includes defining objectives, selecting testing methods, establishing a test schedule, and assembling a testing team. These procedures should be well-documented, and realistic disaster scenarios are simulated to evaluate the effectiveness of the recovery plan. By regularly testing recovery procedures, organizations can identify weaknesses, refine their plans, and ensure that personnel are well-prepared to execute the plan in a real disaster situation.</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Testing not only validates the recovery procedures but also builds confidence in an organization's ability to withstand adversity. It helps to minimize downtime, data loss, and financial impact in the event of a disaster, ultimately safeguarding business continuity and the ability to serve customers and stakeholders.</a:t>
            </a:r>
          </a:p>
        </p:txBody>
      </p:sp>
    </p:spTree>
    <p:extLst>
      <p:ext uri="{BB962C8B-B14F-4D97-AF65-F5344CB8AC3E}">
        <p14:creationId xmlns:p14="http://schemas.microsoft.com/office/powerpoint/2010/main" val="3978690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72</TotalTime>
  <Words>2564</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Century Gothic</vt:lpstr>
      <vt:lpstr>Gill Sans MT</vt:lpstr>
      <vt:lpstr>Wingdings</vt:lpstr>
      <vt:lpstr>Mesh</vt:lpstr>
      <vt:lpstr>  disaster recovery with ibm cloud virtual servers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created xsi:type="dcterms:W3CDTF">2023-10-27T05:52:28Z</dcterms:created>
  <dcterms:modified xsi:type="dcterms:W3CDTF">2023-10-27T07:04:55Z</dcterms:modified>
</cp:coreProperties>
</file>