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9" r:id="rId11"/>
    <p:sldId id="274" r:id="rId12"/>
    <p:sldId id="272" r:id="rId13"/>
    <p:sldId id="273" r:id="rId14"/>
    <p:sldId id="275" r:id="rId15"/>
    <p:sldId id="276" r:id="rId16"/>
    <p:sldId id="277" r:id="rId17"/>
    <p:sldId id="278" r:id="rId18"/>
    <p:sldId id="281" r:id="rId19"/>
    <p:sldId id="279" r:id="rId20"/>
    <p:sldId id="280" r:id="rId21"/>
    <p:sldId id="284" r:id="rId22"/>
    <p:sldId id="282" r:id="rId23"/>
    <p:sldId id="283" r:id="rId24"/>
    <p:sldId id="289" r:id="rId25"/>
    <p:sldId id="285" r:id="rId26"/>
    <p:sldId id="290" r:id="rId27"/>
    <p:sldId id="291" r:id="rId28"/>
    <p:sldId id="292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192C-80B4-4C98-9C9F-EF0EE7346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12B91-247A-4161-9C06-4435CCE05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Anthony Poon</a:t>
            </a:r>
          </a:p>
        </p:txBody>
      </p:sp>
    </p:spTree>
    <p:extLst>
      <p:ext uri="{BB962C8B-B14F-4D97-AF65-F5344CB8AC3E}">
        <p14:creationId xmlns:p14="http://schemas.microsoft.com/office/powerpoint/2010/main" val="218627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16E1-A0DA-44FD-B08F-D1EF500E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- </a:t>
            </a:r>
            <a:r>
              <a:rPr lang="en-US" dirty="0" err="1"/>
              <a:t>avg_ed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5BF7-1D3A-4022-9D28-F137E09E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38075"/>
          </a:xfrm>
        </p:spPr>
        <p:txBody>
          <a:bodyPr>
            <a:normAutofit/>
          </a:bodyPr>
          <a:lstStyle/>
          <a:p>
            <a:r>
              <a:rPr lang="en-US" sz="1600" dirty="0"/>
              <a:t>Average parent education level is related to other variables about family education background (e.g. </a:t>
            </a:r>
            <a:r>
              <a:rPr lang="en-US" sz="1600" dirty="0" err="1"/>
              <a:t>not_hsg</a:t>
            </a:r>
            <a:r>
              <a:rPr lang="en-US" sz="1600" dirty="0"/>
              <a:t>, </a:t>
            </a:r>
            <a:r>
              <a:rPr lang="en-US" sz="1600" dirty="0" err="1"/>
              <a:t>some_col</a:t>
            </a:r>
            <a:r>
              <a:rPr lang="en-US" sz="1600" dirty="0"/>
              <a:t>)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Can also be imputed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110574-380A-4758-8816-2586D25B501F}"/>
              </a:ext>
            </a:extLst>
          </p:cNvPr>
          <p:cNvSpPr txBox="1">
            <a:spLocks/>
          </p:cNvSpPr>
          <p:nvPr/>
        </p:nvSpPr>
        <p:spPr>
          <a:xfrm>
            <a:off x="1098678" y="264531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 Data - Imputation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16EAD5-4A97-444F-935A-CD3D056610F6}"/>
              </a:ext>
            </a:extLst>
          </p:cNvPr>
          <p:cNvSpPr txBox="1">
            <a:spLocks/>
          </p:cNvSpPr>
          <p:nvPr/>
        </p:nvSpPr>
        <p:spPr>
          <a:xfrm>
            <a:off x="1107067" y="3977938"/>
            <a:ext cx="10058400" cy="1142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Missing data in meals are imputed (same for </a:t>
            </a:r>
            <a:r>
              <a:rPr lang="en-US" sz="1600" dirty="0" err="1"/>
              <a:t>avg_ed</a:t>
            </a:r>
            <a:r>
              <a:rPr lang="en-US" sz="1600" dirty="0"/>
              <a:t>)</a:t>
            </a:r>
          </a:p>
          <a:p>
            <a:pPr marL="635508" lvl="1" indent="-342900">
              <a:buClrTx/>
              <a:buFont typeface="+mj-lt"/>
              <a:buAutoNum type="arabicPeriod"/>
            </a:pPr>
            <a:r>
              <a:rPr lang="en-US" sz="1400" dirty="0"/>
              <a:t>By regressing the known meals with other predictor variables</a:t>
            </a:r>
          </a:p>
          <a:p>
            <a:pPr marL="635508" lvl="1" indent="-342900">
              <a:buClrTx/>
              <a:buFont typeface="+mj-lt"/>
              <a:buAutoNum type="arabicPeriod"/>
            </a:pPr>
            <a:r>
              <a:rPr lang="en-US" sz="1400" dirty="0"/>
              <a:t>Then use this regression model to estimate the value of missing meals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2663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2B1C-0557-4749-B1E4-A2ABFBCD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03D5-75CE-46E3-AB98-2B4E57F4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09257" cy="4023360"/>
          </a:xfrm>
        </p:spPr>
        <p:txBody>
          <a:bodyPr>
            <a:normAutofit/>
          </a:bodyPr>
          <a:lstStyle/>
          <a:p>
            <a:r>
              <a:rPr lang="en-US" dirty="0"/>
              <a:t>Good prediction: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R-squared: 0.901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Adjusted R-squared: 0.893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 Statistic p-value: 3.04E-149</a:t>
            </a:r>
          </a:p>
          <a:p>
            <a:r>
              <a:rPr lang="en-US" dirty="0"/>
              <a:t>Many beta estimates not significant enough: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8 out of 49 parameter estimates has p-value &lt; 0.05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Could be due to multi-collinearity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F74F666E-C9A9-4A96-A0DB-0FAAE693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03368"/>
              </p:ext>
            </p:extLst>
          </p:nvPr>
        </p:nvGraphicFramePr>
        <p:xfrm>
          <a:off x="4502331" y="2000706"/>
          <a:ext cx="6592390" cy="19804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1770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133498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1566.207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1254.629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1877.785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-5.6571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142.6761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250.193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-162.621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-272.926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-52.315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-123.832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-240.094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218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missing_meals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238.6316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2733D-40FF-42FC-94BD-805E0371BE10}"/>
              </a:ext>
            </a:extLst>
          </p:cNvPr>
          <p:cNvSpPr txBox="1">
            <a:spLocks/>
          </p:cNvSpPr>
          <p:nvPr/>
        </p:nvSpPr>
        <p:spPr>
          <a:xfrm>
            <a:off x="4502331" y="4244459"/>
            <a:ext cx="7768046" cy="17862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Significant factors that are positive to academic performance: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B050"/>
                </a:solidFill>
              </a:rPr>
              <a:t>avg_ed</a:t>
            </a:r>
            <a:r>
              <a:rPr lang="en-US" dirty="0">
                <a:solidFill>
                  <a:srgbClr val="00B050"/>
                </a:solidFill>
              </a:rPr>
              <a:t>, dnum_395, </a:t>
            </a:r>
            <a:r>
              <a:rPr lang="en-US" dirty="0" err="1">
                <a:solidFill>
                  <a:srgbClr val="00B050"/>
                </a:solidFill>
              </a:rPr>
              <a:t>missing_meal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Significant factors that are positive to academic performance: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meals, </a:t>
            </a:r>
            <a:r>
              <a:rPr lang="en-US" dirty="0" err="1">
                <a:solidFill>
                  <a:srgbClr val="FF0000"/>
                </a:solidFill>
              </a:rPr>
              <a:t>emer</a:t>
            </a:r>
            <a:r>
              <a:rPr lang="en-US" dirty="0">
                <a:solidFill>
                  <a:srgbClr val="FF0000"/>
                </a:solidFill>
              </a:rPr>
              <a:t>, enroll, dum_507, dnum_635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3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AFB-3B25-4336-A4DF-0B8FD4D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3498E68-0F59-4A80-847E-68029DE8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91273"/>
              </p:ext>
            </p:extLst>
          </p:nvPr>
        </p:nvGraphicFramePr>
        <p:xfrm>
          <a:off x="5331666" y="912495"/>
          <a:ext cx="6000204" cy="5033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172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7298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1566.207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1254.629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1877.785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-5.6571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yr_rnd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-33.1065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-68.527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acs_k3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acs_46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not_hsg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some_col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47331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67287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1003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ell_pct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-263.212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150.597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-559.416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81907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-9.1293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8645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-36.5976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-153.901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80.706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528967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-121.097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127.325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87839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-100.792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-207.337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068163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-36.471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217.745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275160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-158.897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135.859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32242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-113.802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142.023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65202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-150.606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-362.001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900558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213.211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457782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-64.3978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-173.726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38103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-115.805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113.754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799290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-144.502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159.817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4336098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2A24689-095C-457C-AE60-B10918BEB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556429"/>
              </p:ext>
            </p:extLst>
          </p:nvPr>
        </p:nvGraphicFramePr>
        <p:xfrm>
          <a:off x="254566" y="3116580"/>
          <a:ext cx="3605668" cy="2828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1417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Tue, 13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3.04E-149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23:54:52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-2329.4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nonrobust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60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AFB-3B25-4336-A4DF-0B8FD4D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3498E68-0F59-4A80-847E-68029DE8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01900"/>
              </p:ext>
            </p:extLst>
          </p:nvPr>
        </p:nvGraphicFramePr>
        <p:xfrm>
          <a:off x="5151122" y="1102998"/>
          <a:ext cx="6666408" cy="5033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2344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952344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952344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952344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952344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952344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952344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19296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-108.916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-71.299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173.894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142.6761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250.193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-35.3893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-202.654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131.875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-84.6516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-205.274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-18.4133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-164.106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-162.621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-272.926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-52.315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-34.0813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-198.646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130.484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-102.169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192.493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-12.0711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-138.651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114.509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473318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-83.149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158.186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672870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-83.0689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-201.13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10032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819073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147.932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86454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142.813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528967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129.078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878398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-61.4139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-169.834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068163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-123.832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-240.094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275160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-96.769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135.256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322428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-83.45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164.587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652028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-105.685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-226.582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9005584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-166.672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457782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dnum_779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-77.56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-200.809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381034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-59.8133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-174.671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799290"/>
                  </a:ext>
                </a:extLst>
              </a:tr>
              <a:tr h="166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missing_meals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238.6316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4336098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2A24689-095C-457C-AE60-B10918BEB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709535"/>
              </p:ext>
            </p:extLst>
          </p:nvPr>
        </p:nvGraphicFramePr>
        <p:xfrm>
          <a:off x="254566" y="2926080"/>
          <a:ext cx="3605668" cy="2828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1417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Tue, 13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3.04E-149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23:54:52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-2329.4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nonrobust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5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5C06-5E5F-43B8-9CDD-8D69B62E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75BF-4AC8-4981-A815-39C7B617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Predictors variable that is close to linear combination of other variables </a:t>
            </a:r>
          </a:p>
          <a:p>
            <a:r>
              <a:rPr lang="en-US" dirty="0"/>
              <a:t>Problem?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variance in beta estimates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significant beta estimates</a:t>
            </a:r>
          </a:p>
        </p:txBody>
      </p:sp>
    </p:spTree>
    <p:extLst>
      <p:ext uri="{BB962C8B-B14F-4D97-AF65-F5344CB8AC3E}">
        <p14:creationId xmlns:p14="http://schemas.microsoft.com/office/powerpoint/2010/main" val="178651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CA41-9313-4BEE-A511-13BBEA63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D778-F74E-4D87-A2EF-66EAA8F229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Dataset contains predictor variables that are close to linear combination of other variables </a:t>
            </a:r>
          </a:p>
          <a:p>
            <a:r>
              <a:rPr lang="en-US" dirty="0"/>
              <a:t>Problem: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 variance (low confidence) in beta estimates </a:t>
            </a:r>
          </a:p>
          <a:p>
            <a:r>
              <a:rPr lang="en-US" dirty="0"/>
              <a:t>Remedy: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Dropping variables that are close to linear combination of other variables (high VIF value)</a:t>
            </a:r>
          </a:p>
          <a:p>
            <a:pPr marL="201168" lvl="1" indent="0">
              <a:buNone/>
            </a:pPr>
            <a:r>
              <a:rPr lang="en-US" sz="1400" dirty="0"/>
              <a:t>(Instead of dropping variables with high VIF now, variables would be dropped using forward selection at a later stage)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B65182-D066-48D2-9D3B-4F167C57255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7489486"/>
              </p:ext>
            </p:extLst>
          </p:nvPr>
        </p:nvGraphicFramePr>
        <p:xfrm>
          <a:off x="7872867" y="2740342"/>
          <a:ext cx="1880734" cy="137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5">
                  <a:extLst>
                    <a:ext uri="{9D8B030D-6E8A-4147-A177-3AD203B41FA5}">
                      <a16:colId xmlns:a16="http://schemas.microsoft.com/office/drawing/2014/main" val="101518193"/>
                    </a:ext>
                  </a:extLst>
                </a:gridCol>
                <a:gridCol w="926139">
                  <a:extLst>
                    <a:ext uri="{9D8B030D-6E8A-4147-A177-3AD203B41FA5}">
                      <a16:colId xmlns:a16="http://schemas.microsoft.com/office/drawing/2014/main" val="2896432836"/>
                    </a:ext>
                  </a:extLst>
                </a:gridCol>
              </a:tblGrid>
              <a:tr h="2071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 with VIF &gt; 10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546583"/>
                  </a:ext>
                </a:extLst>
              </a:tr>
              <a:tr h="178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acs_k3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144.5957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08415"/>
                  </a:ext>
                </a:extLst>
              </a:tr>
              <a:tr h="178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71.40321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651645"/>
                  </a:ext>
                </a:extLst>
              </a:tr>
              <a:tr h="178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acs_46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67.33123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110263"/>
                  </a:ext>
                </a:extLst>
              </a:tr>
              <a:tr h="178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39.81295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205897"/>
                  </a:ext>
                </a:extLst>
              </a:tr>
              <a:tr h="178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27.71314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56405"/>
                  </a:ext>
                </a:extLst>
              </a:tr>
              <a:tr h="178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19.17928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981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6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CA41-9313-4BEE-A511-13BBEA63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Multi-collinearity -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D778-F74E-4D87-A2EF-66EAA8F229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 data with principle components (uncorrelated variables)</a:t>
            </a:r>
          </a:p>
          <a:p>
            <a:r>
              <a:rPr lang="en-US" dirty="0"/>
              <a:t>Pros: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remedy multi-collinearity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reduce dimensionality </a:t>
            </a:r>
          </a:p>
          <a:p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Harder to interpret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28E48F9-F073-4EB8-B947-AB7D1E7A85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8396518"/>
              </p:ext>
            </p:extLst>
          </p:nvPr>
        </p:nvGraphicFramePr>
        <p:xfrm>
          <a:off x="6218237" y="1846263"/>
          <a:ext cx="2603546" cy="179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3">
                  <a:extLst>
                    <a:ext uri="{9D8B030D-6E8A-4147-A177-3AD203B41FA5}">
                      <a16:colId xmlns:a16="http://schemas.microsoft.com/office/drawing/2014/main" val="1045929402"/>
                    </a:ext>
                  </a:extLst>
                </a:gridCol>
                <a:gridCol w="1301773">
                  <a:extLst>
                    <a:ext uri="{9D8B030D-6E8A-4147-A177-3AD203B41FA5}">
                      <a16:colId xmlns:a16="http://schemas.microsoft.com/office/drawing/2014/main" val="2127518592"/>
                    </a:ext>
                  </a:extLst>
                </a:gridCol>
              </a:tblGrid>
              <a:tr h="63055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Variables it represents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PC1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14380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0.347674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8490965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not_hsg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0.336945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991762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0.302503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555323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missing_meals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-0.29136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703991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4708077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-0.34122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4555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E548C0-94F5-4C47-9D0B-7A4AD08DC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334431"/>
              </p:ext>
            </p:extLst>
          </p:nvPr>
        </p:nvGraphicFramePr>
        <p:xfrm>
          <a:off x="9004981" y="1846263"/>
          <a:ext cx="2603546" cy="179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3">
                  <a:extLst>
                    <a:ext uri="{9D8B030D-6E8A-4147-A177-3AD203B41FA5}">
                      <a16:colId xmlns:a16="http://schemas.microsoft.com/office/drawing/2014/main" val="1045929402"/>
                    </a:ext>
                  </a:extLst>
                </a:gridCol>
                <a:gridCol w="1301773">
                  <a:extLst>
                    <a:ext uri="{9D8B030D-6E8A-4147-A177-3AD203B41FA5}">
                      <a16:colId xmlns:a16="http://schemas.microsoft.com/office/drawing/2014/main" val="2127518592"/>
                    </a:ext>
                  </a:extLst>
                </a:gridCol>
              </a:tblGrid>
              <a:tr h="63055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Variables it represents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PC2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14380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acs_k3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0.360821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8490965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0.347162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991762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555323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-0.14352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703991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-0.24413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4708077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-0.37016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4555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2D9902-CD17-445B-B88E-4CF32B1E0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958793"/>
              </p:ext>
            </p:extLst>
          </p:nvPr>
        </p:nvGraphicFramePr>
        <p:xfrm>
          <a:off x="6218237" y="3857414"/>
          <a:ext cx="2603546" cy="179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3">
                  <a:extLst>
                    <a:ext uri="{9D8B030D-6E8A-4147-A177-3AD203B41FA5}">
                      <a16:colId xmlns:a16="http://schemas.microsoft.com/office/drawing/2014/main" val="1045929402"/>
                    </a:ext>
                  </a:extLst>
                </a:gridCol>
                <a:gridCol w="1301773">
                  <a:extLst>
                    <a:ext uri="{9D8B030D-6E8A-4147-A177-3AD203B41FA5}">
                      <a16:colId xmlns:a16="http://schemas.microsoft.com/office/drawing/2014/main" val="2127518592"/>
                    </a:ext>
                  </a:extLst>
                </a:gridCol>
              </a:tblGrid>
              <a:tr h="63055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Variables it represents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PC3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14380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ell_pct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0.395215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8490965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0.251209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991762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0.181447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555323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dnum_401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703991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yr_rnd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-0.28213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4708077"/>
                  </a:ext>
                </a:extLst>
              </a:tr>
              <a:tr h="18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-0.41983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45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3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CA41-9313-4BEE-A511-13BBEA63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Multi-collinearity -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D778-F74E-4D87-A2EF-66EAA8F229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3 PCs only explain 20% of variation</a:t>
            </a:r>
          </a:p>
          <a:p>
            <a:r>
              <a:rPr lang="en-US" dirty="0"/>
              <a:t>35 PCs needed to explain 90% of variation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many redundant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Linear regression model does not suffer much Curse of Dimensionality </a:t>
            </a:r>
          </a:p>
          <a:p>
            <a:r>
              <a:rPr lang="en-US" dirty="0"/>
              <a:t>No need to drop any PCs</a:t>
            </a: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6B62F696-D230-4185-80C7-DAFBFB7C2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6963" y="2111250"/>
            <a:ext cx="4937125" cy="3291416"/>
          </a:xfrm>
        </p:spPr>
      </p:pic>
    </p:spTree>
    <p:extLst>
      <p:ext uri="{BB962C8B-B14F-4D97-AF65-F5344CB8AC3E}">
        <p14:creationId xmlns:p14="http://schemas.microsoft.com/office/powerpoint/2010/main" val="197952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2B1C-0557-4749-B1E4-A2ABFBCD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 with 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03D5-75CE-46E3-AB98-2B4E57F4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09257" cy="34450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Significant factors that are positive to academic performance: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PC36, 40, 43, 46</a:t>
            </a:r>
          </a:p>
          <a:p>
            <a:r>
              <a:rPr lang="en-US" dirty="0"/>
              <a:t>Significant factors that are positive to academic performance: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PC1, 2, 3, 4, etc.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F74F666E-C9A9-4A96-A0DB-0FAAE693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48882"/>
              </p:ext>
            </p:extLst>
          </p:nvPr>
        </p:nvGraphicFramePr>
        <p:xfrm>
          <a:off x="4502331" y="2000706"/>
          <a:ext cx="6592390" cy="32900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1770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941770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133498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1259.365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1268.693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-52.248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-113.124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-104.916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-35.1792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-31.7105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-25.277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-23.482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-9.369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-20.9759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-21.6413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-12.452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11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-17.1901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-26.388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-7.993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218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  <a:tr h="218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-42.3855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-54.822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-29.949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302565"/>
                  </a:ext>
                </a:extLst>
              </a:tr>
              <a:tr h="218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-45.7025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-31.555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514957"/>
                  </a:ext>
                </a:extLst>
              </a:tr>
              <a:tr h="218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60.609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34705"/>
                  </a:ext>
                </a:extLst>
              </a:tr>
              <a:tr h="218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3110639"/>
                  </a:ext>
                </a:extLst>
              </a:tr>
              <a:tr h="218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-61.5091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579495"/>
                  </a:ext>
                </a:extLst>
              </a:tr>
              <a:tr h="218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53427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FCC1B-F3C2-4184-8BED-61D3DFADCDF0}"/>
              </a:ext>
            </a:extLst>
          </p:cNvPr>
          <p:cNvSpPr txBox="1">
            <a:spLocks/>
          </p:cNvSpPr>
          <p:nvPr/>
        </p:nvSpPr>
        <p:spPr>
          <a:xfrm>
            <a:off x="1097280" y="5554151"/>
            <a:ext cx="9864634" cy="8248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Translate to the same model as before PCA when all PCs are considered</a:t>
            </a:r>
          </a:p>
          <a:p>
            <a:r>
              <a:rPr lang="en-US" dirty="0"/>
              <a:t>22 (compare to 8 before PCA) parameter estimates have p-value &gt; 0.05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8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AFB-3B25-4336-A4DF-0B8FD4D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 with PCs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3498E68-0F59-4A80-847E-68029DE8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43999"/>
              </p:ext>
            </p:extLst>
          </p:nvPr>
        </p:nvGraphicFramePr>
        <p:xfrm>
          <a:off x="5331666" y="912495"/>
          <a:ext cx="6000204" cy="5033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172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7298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1259.365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1268.693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-52.248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-113.124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-104.916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-35.1792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-31.7105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-25.277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-23.482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-9.369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-20.9759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47331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67287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1003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81907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8645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528967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87839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-21.6413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-12.452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068163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-17.1901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-26.388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-7.993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275160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32242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65202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900558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457782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38103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799290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4336098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2A24689-095C-457C-AE60-B10918BEBA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566" y="3116580"/>
          <a:ext cx="3605668" cy="2828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1417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Tue, 13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3.04E-149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23:54:52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-2329.4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nonrobust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6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6149-1099-443D-A2DD-0E99E7E0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E5FA339-0046-40B5-9CE8-B8D208B6BD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6060550"/>
              </p:ext>
            </p:extLst>
          </p:nvPr>
        </p:nvGraphicFramePr>
        <p:xfrm>
          <a:off x="1096963" y="1846263"/>
          <a:ext cx="493871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773">
                  <a:extLst>
                    <a:ext uri="{9D8B030D-6E8A-4147-A177-3AD203B41FA5}">
                      <a16:colId xmlns:a16="http://schemas.microsoft.com/office/drawing/2014/main" val="1712329228"/>
                    </a:ext>
                  </a:extLst>
                </a:gridCol>
                <a:gridCol w="3575939">
                  <a:extLst>
                    <a:ext uri="{9D8B030D-6E8A-4147-A177-3AD203B41FA5}">
                      <a16:colId xmlns:a16="http://schemas.microsoft.com/office/drawing/2014/main" val="80407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Objective:</a:t>
                      </a:r>
                    </a:p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Predict </a:t>
                      </a:r>
                      <a:r>
                        <a:rPr lang="en-US" b="0" dirty="0">
                          <a:solidFill>
                            <a:srgbClr val="00B0F0"/>
                          </a:solidFill>
                        </a:rPr>
                        <a:t>academic performance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of elementary schools using </a:t>
                      </a:r>
                      <a:r>
                        <a:rPr lang="en-US" b="0" dirty="0">
                          <a:solidFill>
                            <a:srgbClr val="00B0F0"/>
                          </a:solidFill>
                        </a:rPr>
                        <a:t>linear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33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Sample Size: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91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Data: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Academic Performance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9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School Attributes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8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Family Education Background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41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Teacher Qualification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944328"/>
                  </a:ext>
                </a:extLst>
              </a:tr>
            </a:tbl>
          </a:graphicData>
        </a:graphic>
      </p:graphicFrame>
      <p:pic>
        <p:nvPicPr>
          <p:cNvPr id="10" name="Content Placeholder 9" descr=" ">
            <a:extLst>
              <a:ext uri="{FF2B5EF4-FFF2-40B4-BE49-F238E27FC236}">
                <a16:creationId xmlns:a16="http://schemas.microsoft.com/office/drawing/2014/main" id="{F64C4AB1-1933-400A-8F08-BD980D6E3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7312" y="1919415"/>
            <a:ext cx="4291534" cy="2862453"/>
          </a:xfrm>
        </p:spPr>
      </p:pic>
    </p:spTree>
    <p:extLst>
      <p:ext uri="{BB962C8B-B14F-4D97-AF65-F5344CB8AC3E}">
        <p14:creationId xmlns:p14="http://schemas.microsoft.com/office/powerpoint/2010/main" val="279588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AFB-3B25-4336-A4DF-0B8FD4D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 with PCs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3498E68-0F59-4A80-847E-68029DE8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48081"/>
              </p:ext>
            </p:extLst>
          </p:nvPr>
        </p:nvGraphicFramePr>
        <p:xfrm>
          <a:off x="5331666" y="912495"/>
          <a:ext cx="6000204" cy="5033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172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7298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-7.813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-8.3324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47331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-7.1756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67287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1003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81907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-42.3855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-54.822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-29.949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8645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-45.7025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-31.555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528967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60.609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87839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068163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275160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32242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65202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-61.5091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900558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457782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38103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-82.239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799290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-64.938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143.214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4336098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2A24689-095C-457C-AE60-B10918BEBA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566" y="3116580"/>
          <a:ext cx="3605668" cy="2828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1417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Tue, 13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3.04E-149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23:54:52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-2329.4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nonrobust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3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7A89-4DFF-45EF-98B7-3C6B446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Factor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AEC9-E34A-4405-A1F5-DEF0F7DB3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0" cy="4023360"/>
          </a:xfrm>
        </p:spPr>
        <p:txBody>
          <a:bodyPr/>
          <a:lstStyle/>
          <a:p>
            <a:r>
              <a:rPr lang="en-US" dirty="0"/>
              <a:t>Overfitting (using more variable than needed) can lead to inaccurate parameter estimation </a:t>
            </a:r>
            <a:endParaRPr lang="en-US" b="1" dirty="0"/>
          </a:p>
          <a:p>
            <a:r>
              <a:rPr lang="en-US" b="1" dirty="0"/>
              <a:t>Forward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 only the more relevant variables that improves adjusted R-squared of the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only 33 variables (23 parameter estimates having p-value &lt; 0.05) to achieve the similar R-squared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211632BC-5C83-44EA-8BB6-DCF587884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243583"/>
              </p:ext>
            </p:extLst>
          </p:nvPr>
        </p:nvGraphicFramePr>
        <p:xfrm>
          <a:off x="6419316" y="3431894"/>
          <a:ext cx="4736364" cy="1985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4091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1184091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1184091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1184091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b="1" dirty="0"/>
                        <a:t>Model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after</a:t>
                      </a:r>
                      <a:r>
                        <a:rPr lang="en-US" sz="1600" b="1" dirty="0"/>
                        <a:t> Forward Selection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0849023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api_avg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Wed, 14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4.34E-164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01:37:54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-2331.1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nonrobust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DBDDCD8E-B8F2-4A37-AC50-948840BFC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520914"/>
              </p:ext>
            </p:extLst>
          </p:nvPr>
        </p:nvGraphicFramePr>
        <p:xfrm>
          <a:off x="1097278" y="3429000"/>
          <a:ext cx="4736364" cy="1985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4091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1184091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1184091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1184091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Model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before</a:t>
                      </a:r>
                      <a:r>
                        <a:rPr lang="en-US" sz="1600" b="1" dirty="0"/>
                        <a:t> Forward Selection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415027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Tue, 13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3.04E-149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23:54:52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-2329.4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nonrobust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86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AFB-3B25-4336-A4DF-0B8FD4D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403034" cy="2286000"/>
          </a:xfrm>
        </p:spPr>
        <p:txBody>
          <a:bodyPr/>
          <a:lstStyle/>
          <a:p>
            <a:r>
              <a:rPr lang="en-US" dirty="0"/>
              <a:t>Forward selection Model with PCs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3498E68-0F59-4A80-847E-68029DE8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6641"/>
              </p:ext>
            </p:extLst>
          </p:nvPr>
        </p:nvGraphicFramePr>
        <p:xfrm>
          <a:off x="5331666" y="1834515"/>
          <a:ext cx="6000204" cy="34937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172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7298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1259.365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1250.208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1268.521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-113.048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-104.991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-35.1792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-29.289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-31.7105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-25.396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-42.3855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-54.593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-45.7025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-59.589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-31.816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-61.5091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-41.466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92.172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47331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-20.9759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-12.748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67287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-21.6413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-12.622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1003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81907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8645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-17.1901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-26.218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528967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87839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068163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2A24689-095C-457C-AE60-B10918BEB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361858"/>
              </p:ext>
            </p:extLst>
          </p:nvPr>
        </p:nvGraphicFramePr>
        <p:xfrm>
          <a:off x="254566" y="3116580"/>
          <a:ext cx="3605668" cy="2828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1417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api_avg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Wed, 14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4.34E-164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01:37:54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-2331.1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nonrobust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4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AFB-3B25-4336-A4DF-0B8FD4D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403034" cy="2286000"/>
          </a:xfrm>
        </p:spPr>
        <p:txBody>
          <a:bodyPr/>
          <a:lstStyle/>
          <a:p>
            <a:r>
              <a:rPr lang="en-US" dirty="0"/>
              <a:t>Forward selection Model with PCs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3498E68-0F59-4A80-847E-68029DE8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51314"/>
              </p:ext>
            </p:extLst>
          </p:nvPr>
        </p:nvGraphicFramePr>
        <p:xfrm>
          <a:off x="5331666" y="1834515"/>
          <a:ext cx="6000204" cy="34937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172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7298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-19.457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-8.3324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-7.1756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47331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67287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1003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81907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8645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528967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87839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068163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2A24689-095C-457C-AE60-B10918BEBA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566" y="3116580"/>
          <a:ext cx="3605668" cy="2828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1417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api_avg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Wed, 14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4.34E-164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01:37:54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-2331.1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nonrobust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93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13E3-EF8D-4729-B2CC-411F364F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E014-ED73-45DB-9F34-82D50C884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close to normally distributed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90EAA-32B8-48B0-B1CC-1C6EBAC3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Residual rather constant across different fitted value</a:t>
            </a:r>
          </a:p>
        </p:txBody>
      </p:sp>
      <p:pic>
        <p:nvPicPr>
          <p:cNvPr id="7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55AAE12-BC53-4B1B-A958-E7F4DF53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93" y="2691026"/>
            <a:ext cx="4938712" cy="3292474"/>
          </a:xfrm>
          <a:prstGeom prst="rect">
            <a:avLst/>
          </a:prstGeom>
        </p:spPr>
      </p:pic>
      <p:pic>
        <p:nvPicPr>
          <p:cNvPr id="8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F7C57F65-B267-4884-A99E-C53079E3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582334"/>
            <a:ext cx="4937125" cy="32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7A89-4DFF-45EF-98B7-3C6B446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Analysis - Heteroscedasticity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AEC9-E34A-4405-A1F5-DEF0F7DB3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810207" cy="4023360"/>
          </a:xfrm>
        </p:spPr>
        <p:txBody>
          <a:bodyPr>
            <a:normAutofit/>
          </a:bodyPr>
          <a:lstStyle/>
          <a:p>
            <a:r>
              <a:rPr lang="en-US" dirty="0"/>
              <a:t>The model is not significantly heteroscedastic (</a:t>
            </a:r>
            <a:r>
              <a:rPr lang="en-US" dirty="0" err="1"/>
              <a:t>ie</a:t>
            </a:r>
            <a:r>
              <a:rPr lang="en-US" dirty="0"/>
              <a:t> errors have constant variance)</a:t>
            </a:r>
          </a:p>
          <a:p>
            <a:r>
              <a:rPr lang="en-US" dirty="0"/>
              <a:t>Breusch-Pagan Lagrange Multiplier test:</a:t>
            </a:r>
          </a:p>
          <a:p>
            <a:pPr lvl="1"/>
            <a:r>
              <a:rPr lang="en-US" dirty="0"/>
              <a:t>Null hypothesis: Residuals does not depend on predictor variables</a:t>
            </a:r>
          </a:p>
          <a:p>
            <a:pPr lvl="1"/>
            <a:r>
              <a:rPr lang="en-US" dirty="0"/>
              <a:t>P-value = 18% &gt; 5%, do not reject null hypothesis</a:t>
            </a:r>
          </a:p>
          <a:p>
            <a:endParaRPr lang="en-US" dirty="0"/>
          </a:p>
          <a:p>
            <a:r>
              <a:rPr lang="en-US" dirty="0"/>
              <a:t>In case the model is heteroscedastic, use Huber–White (HW) standard errors instead of assuming errors to have constant variance</a:t>
            </a:r>
          </a:p>
          <a:p>
            <a:pPr lvl="1"/>
            <a:r>
              <a:rPr lang="en-US" dirty="0"/>
              <a:t>Same parameter point estimates but different confidence intervals</a:t>
            </a:r>
          </a:p>
          <a:p>
            <a:pPr lvl="1"/>
            <a:r>
              <a:rPr lang="en-US" dirty="0"/>
              <a:t>Some estimates have more confident and some have less, 26 parameter estimates have p-value &lt; 5%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5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AFB-3B25-4336-A4DF-0B8FD4D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403034" cy="2286000"/>
          </a:xfrm>
        </p:spPr>
        <p:txBody>
          <a:bodyPr/>
          <a:lstStyle/>
          <a:p>
            <a:r>
              <a:rPr lang="en-US" dirty="0"/>
              <a:t>Model using HW standard errors 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3498E68-0F59-4A80-847E-68029DE8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04996"/>
              </p:ext>
            </p:extLst>
          </p:nvPr>
        </p:nvGraphicFramePr>
        <p:xfrm>
          <a:off x="5331666" y="1834515"/>
          <a:ext cx="6000204" cy="34937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172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7298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1259.365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1250.239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1268.49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-55.326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-112.882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-105.158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-35.1792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-41.356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-31.7105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-24.344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-42.3855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-28.661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-45.7025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-59.323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-32.083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-61.5091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-40.885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47331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-20.9759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-13.152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67287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-21.6413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-12.666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1003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-10.156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81907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8645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-17.1901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-26.054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-8.327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528967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87839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068163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2A24689-095C-457C-AE60-B10918BEB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46465"/>
              </p:ext>
            </p:extLst>
          </p:nvPr>
        </p:nvGraphicFramePr>
        <p:xfrm>
          <a:off x="254566" y="3116580"/>
          <a:ext cx="3605668" cy="2828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1417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Wed, 14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1.06E-208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02:32:27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-2331.1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48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AFB-3B25-4336-A4DF-0B8FD4D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403034" cy="2286000"/>
          </a:xfrm>
        </p:spPr>
        <p:txBody>
          <a:bodyPr/>
          <a:lstStyle/>
          <a:p>
            <a:r>
              <a:rPr lang="en-US" dirty="0"/>
              <a:t>Model using HW standard errors 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3498E68-0F59-4A80-847E-68029DE8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226"/>
              </p:ext>
            </p:extLst>
          </p:nvPr>
        </p:nvGraphicFramePr>
        <p:xfrm>
          <a:off x="5331666" y="1834515"/>
          <a:ext cx="6000204" cy="34937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172">
                  <a:extLst>
                    <a:ext uri="{9D8B030D-6E8A-4147-A177-3AD203B41FA5}">
                      <a16:colId xmlns:a16="http://schemas.microsoft.com/office/drawing/2014/main" val="4191551100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4229376035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284917522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648743196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106733131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939413343"/>
                    </a:ext>
                  </a:extLst>
                </a:gridCol>
                <a:gridCol w="857172">
                  <a:extLst>
                    <a:ext uri="{9D8B030D-6E8A-4147-A177-3AD203B41FA5}">
                      <a16:colId xmlns:a16="http://schemas.microsoft.com/office/drawing/2014/main" val="725043976"/>
                    </a:ext>
                  </a:extLst>
                </a:gridCol>
              </a:tblGrid>
              <a:tr h="7298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92409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930464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9672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352406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6328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6512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11976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-8.3324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-15.839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04014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247349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8090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-7.1756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473318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672870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10032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819073"/>
                  </a:ext>
                </a:extLst>
              </a:tr>
              <a:tr h="7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86454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-12.895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528967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878398"/>
                  </a:ext>
                </a:extLst>
              </a:tr>
              <a:tr h="142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068163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2A24689-095C-457C-AE60-B10918BEBA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566" y="3116580"/>
          <a:ext cx="3605668" cy="2828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1417">
                  <a:extLst>
                    <a:ext uri="{9D8B030D-6E8A-4147-A177-3AD203B41FA5}">
                      <a16:colId xmlns:a16="http://schemas.microsoft.com/office/drawing/2014/main" val="151828294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2186982450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1677464051"/>
                    </a:ext>
                  </a:extLst>
                </a:gridCol>
                <a:gridCol w="901417">
                  <a:extLst>
                    <a:ext uri="{9D8B030D-6E8A-4147-A177-3AD203B41FA5}">
                      <a16:colId xmlns:a16="http://schemas.microsoft.com/office/drawing/2014/main" val="3224632278"/>
                    </a:ext>
                  </a:extLst>
                </a:gridCol>
              </a:tblGrid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Dep. Variable: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17686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 R-squared: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573368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F-statistic: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292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Wed, 14 Oct 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(F-statistic):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1.06E-208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355364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02:32:27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-2331.1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5038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Observations: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84751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Residuals: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9819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 Model: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28949"/>
                  </a:ext>
                </a:extLst>
              </a:tr>
              <a:tr h="1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Covariance Type: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5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686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7A89-4DFF-45EF-98B7-3C6B446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Analysis -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AEC9-E34A-4405-A1F5-DEF0F7DB3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810207" cy="4023360"/>
          </a:xfrm>
        </p:spPr>
        <p:txBody>
          <a:bodyPr/>
          <a:lstStyle/>
          <a:p>
            <a:r>
              <a:rPr lang="en-US" dirty="0"/>
              <a:t>This dataset is cross-sectional data instead of time series data</a:t>
            </a:r>
          </a:p>
          <a:p>
            <a:r>
              <a:rPr lang="en-US" dirty="0"/>
              <a:t>Residuals are very unlikely to be autocorrelated</a:t>
            </a:r>
          </a:p>
          <a:p>
            <a:r>
              <a:rPr lang="en-US" dirty="0"/>
              <a:t>Durbin-Watson (DW) Test Statistics = 1.995</a:t>
            </a:r>
          </a:p>
          <a:p>
            <a:r>
              <a:rPr lang="en-US" dirty="0"/>
              <a:t>Very close to 2, confirms that no autocorrelation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83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2B1C-0557-4749-B1E4-A2ABFBCD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03D5-75CE-46E3-AB98-2B4E57F4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09257" cy="4023360"/>
          </a:xfrm>
        </p:spPr>
        <p:txBody>
          <a:bodyPr>
            <a:normAutofit/>
          </a:bodyPr>
          <a:lstStyle/>
          <a:p>
            <a:r>
              <a:rPr lang="en-US" dirty="0"/>
              <a:t>Model: Linear Regression with constant variance error term</a:t>
            </a:r>
          </a:p>
          <a:p>
            <a:r>
              <a:rPr lang="en-US" dirty="0"/>
              <a:t>Data Preprocessing: Imputation, PCA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R-squared: 0.901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Adjusted R-squared: 0.893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 Statistic p-value: 3.04E-149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Variable: 33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Significant parameter estimates: 23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DE73C0-44AE-4F76-8D56-B9698AE87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25609"/>
              </p:ext>
            </p:extLst>
          </p:nvPr>
        </p:nvGraphicFramePr>
        <p:xfrm>
          <a:off x="4406537" y="1845734"/>
          <a:ext cx="67491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286">
                  <a:extLst>
                    <a:ext uri="{9D8B030D-6E8A-4147-A177-3AD203B41FA5}">
                      <a16:colId xmlns:a16="http://schemas.microsoft.com/office/drawing/2014/main" val="899633669"/>
                    </a:ext>
                  </a:extLst>
                </a:gridCol>
                <a:gridCol w="1687286">
                  <a:extLst>
                    <a:ext uri="{9D8B030D-6E8A-4147-A177-3AD203B41FA5}">
                      <a16:colId xmlns:a16="http://schemas.microsoft.com/office/drawing/2014/main" val="2386678523"/>
                    </a:ext>
                  </a:extLst>
                </a:gridCol>
                <a:gridCol w="1687286">
                  <a:extLst>
                    <a:ext uri="{9D8B030D-6E8A-4147-A177-3AD203B41FA5}">
                      <a16:colId xmlns:a16="http://schemas.microsoft.com/office/drawing/2014/main" val="3640149232"/>
                    </a:ext>
                  </a:extLst>
                </a:gridCol>
                <a:gridCol w="1687286">
                  <a:extLst>
                    <a:ext uri="{9D8B030D-6E8A-4147-A177-3AD203B41FA5}">
                      <a16:colId xmlns:a16="http://schemas.microsoft.com/office/drawing/2014/main" val="2825685715"/>
                    </a:ext>
                  </a:extLst>
                </a:gridCol>
              </a:tblGrid>
              <a:tr h="299664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Factors that are … to academic 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PCs that are … to academic 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81323"/>
                  </a:ext>
                </a:extLst>
              </a:tr>
              <a:tr h="214465"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90903"/>
                  </a:ext>
                </a:extLst>
              </a:tr>
              <a:tr h="214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avg_ed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 meals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 PC40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  PC1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207"/>
                  </a:ext>
                </a:extLst>
              </a:tr>
              <a:tr h="214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 dnum_395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emer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 PC43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 PC2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48670"/>
                  </a:ext>
                </a:extLst>
              </a:tr>
              <a:tr h="214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missing_meal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 enroll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 PC46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 PC3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48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951B83-41C0-4CD5-BB4A-F2C68E82B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40536"/>
              </p:ext>
            </p:extLst>
          </p:nvPr>
        </p:nvGraphicFramePr>
        <p:xfrm>
          <a:off x="4406538" y="3711241"/>
          <a:ext cx="67491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57">
                  <a:extLst>
                    <a:ext uri="{9D8B030D-6E8A-4147-A177-3AD203B41FA5}">
                      <a16:colId xmlns:a16="http://schemas.microsoft.com/office/drawing/2014/main" val="1304278077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3438629853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2086781553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2733620896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4057666248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2801504449"/>
                    </a:ext>
                  </a:extLst>
                </a:gridCol>
              </a:tblGrid>
              <a:tr h="257589">
                <a:tc gridSpan="6">
                  <a:txBody>
                    <a:bodyPr/>
                    <a:lstStyle/>
                    <a:p>
                      <a:r>
                        <a:rPr lang="en-US" sz="1600" dirty="0"/>
                        <a:t>High value in PC means…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46100"/>
                  </a:ext>
                </a:extLst>
              </a:tr>
              <a:tr h="257589">
                <a:tc>
                  <a:txBody>
                    <a:bodyPr/>
                    <a:lstStyle/>
                    <a:p>
                      <a:r>
                        <a:rPr lang="en-US" sz="1600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PC40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PC43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PC46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37947"/>
                  </a:ext>
                </a:extLst>
              </a:tr>
              <a:tr h="257589">
                <a:tc gridSpan="6">
                  <a:txBody>
                    <a:bodyPr/>
                    <a:lstStyle/>
                    <a:p>
                      <a:r>
                        <a:rPr lang="en-US" sz="1400" dirty="0"/>
                        <a:t>Low value in 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39773"/>
                  </a:ext>
                </a:extLst>
              </a:tr>
              <a:tr h="25758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+mn-lt"/>
                        </a:rPr>
                        <a:t>Avg_ed</a:t>
                      </a:r>
                      <a:endParaRPr lang="en-US" sz="12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</a:rPr>
                        <a:t>Dnum_401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</a:rPr>
                        <a:t>enroll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</a:rPr>
                        <a:t>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</a:rPr>
                        <a:t>Acs_46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meals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1245683"/>
                  </a:ext>
                </a:extLst>
              </a:tr>
              <a:tr h="25758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</a:rPr>
                        <a:t>  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+mn-lt"/>
                        </a:rPr>
                        <a:t>Avg_ed</a:t>
                      </a:r>
                      <a:endParaRPr lang="en-US" sz="12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+mn-lt"/>
                        </a:rPr>
                        <a:t>Yr_rnd</a:t>
                      </a:r>
                      <a:endParaRPr lang="en-US" sz="12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+mn-lt"/>
                        </a:rPr>
                        <a:t>emer</a:t>
                      </a:r>
                      <a:endParaRPr lang="en-US" sz="12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+mn-lt"/>
                        </a:rPr>
                        <a:t>emer</a:t>
                      </a:r>
                      <a:endParaRPr lang="en-US" sz="12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acs_46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8579729"/>
                  </a:ext>
                </a:extLst>
              </a:tr>
              <a:tr h="257589">
                <a:tc gridSpan="6">
                  <a:txBody>
                    <a:bodyPr/>
                    <a:lstStyle/>
                    <a:p>
                      <a:r>
                        <a:rPr lang="en-US" sz="1400" dirty="0"/>
                        <a:t>High value in 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54431"/>
                  </a:ext>
                </a:extLst>
              </a:tr>
              <a:tr h="25758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 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Acs_k3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Ell_pct</a:t>
                      </a:r>
                      <a:endParaRPr lang="en-US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Not_hsg</a:t>
                      </a:r>
                      <a:endParaRPr lang="en-US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Dnum_636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ell_pct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9088626"/>
                  </a:ext>
                </a:extLst>
              </a:tr>
              <a:tr h="25758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Not_hsg</a:t>
                      </a:r>
                      <a:endParaRPr lang="en-US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Dnum_541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Yr_rnd</a:t>
                      </a:r>
                      <a:endParaRPr lang="en-US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enroll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3415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8E4E-3736-40D7-94AE-0A225DAA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DFF49-6B86-42B7-9714-34631A332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458446"/>
              </p:ext>
            </p:extLst>
          </p:nvPr>
        </p:nvGraphicFramePr>
        <p:xfrm>
          <a:off x="1096963" y="1846263"/>
          <a:ext cx="10058400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87">
                  <a:extLst>
                    <a:ext uri="{9D8B030D-6E8A-4147-A177-3AD203B41FA5}">
                      <a16:colId xmlns:a16="http://schemas.microsoft.com/office/drawing/2014/main" val="316322846"/>
                    </a:ext>
                  </a:extLst>
                </a:gridCol>
                <a:gridCol w="3877913">
                  <a:extLst>
                    <a:ext uri="{9D8B030D-6E8A-4147-A177-3AD203B41FA5}">
                      <a16:colId xmlns:a16="http://schemas.microsoft.com/office/drawing/2014/main" val="599429067"/>
                    </a:ext>
                  </a:extLst>
                </a:gridCol>
                <a:gridCol w="1096758">
                  <a:extLst>
                    <a:ext uri="{9D8B030D-6E8A-4147-A177-3AD203B41FA5}">
                      <a16:colId xmlns:a16="http://schemas.microsoft.com/office/drawing/2014/main" val="961147358"/>
                    </a:ext>
                  </a:extLst>
                </a:gridCol>
                <a:gridCol w="3932442">
                  <a:extLst>
                    <a:ext uri="{9D8B030D-6E8A-4147-A177-3AD203B41FA5}">
                      <a16:colId xmlns:a16="http://schemas.microsoft.com/office/drawing/2014/main" val="183165279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Academic 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2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api00, api99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Academic performance in 2000, 1999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growth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Academic performance growth from 1999 to 2000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15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/>
                        <a:t>School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/>
                        <a:t>Teacher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40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AU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dnum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 district number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full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teacher holding full credential</a:t>
                      </a:r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meals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students receiving free meal from school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teacher holding emergency credential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7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ell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</a:t>
                      </a:r>
                      <a:r>
                        <a:rPr lang="en-AU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 learner</a:t>
                      </a:r>
                      <a:endParaRPr lang="en-US" sz="14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/>
                        <a:t>Family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2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AU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yr_rnd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year-around school or not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not_hsg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parent did not attend high school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8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mobility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student is in this school for the first year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parent attended high school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1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acs_k3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Avg. class size in kindergarten to year 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some_col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parent attended college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8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acs_46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 class size in year 4 to year 6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avg_ed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parent education level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6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students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1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9136-1E9F-465A-A3FF-B9A90E7D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variables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F41AB19E-7868-4923-B290-7C5F9078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525" y="490770"/>
            <a:ext cx="3837763" cy="25585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7DC45-FE4C-459B-BC77-3BBA19CA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api99 and api00 </a:t>
            </a:r>
            <a:r>
              <a:rPr lang="en-US" dirty="0">
                <a:solidFill>
                  <a:srgbClr val="92D050"/>
                </a:solidFill>
              </a:rPr>
              <a:t>positively</a:t>
            </a:r>
            <a:r>
              <a:rPr lang="en-US" dirty="0"/>
              <a:t> correlated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Measuring academic performance with api99 or api00 does not make a big difference </a:t>
            </a:r>
          </a:p>
          <a:p>
            <a:r>
              <a:rPr lang="en-US" dirty="0"/>
              <a:t>Api00 </a:t>
            </a:r>
            <a:r>
              <a:rPr lang="en-US" dirty="0">
                <a:solidFill>
                  <a:srgbClr val="92D050"/>
                </a:solidFill>
              </a:rPr>
              <a:t>positively</a:t>
            </a:r>
            <a:r>
              <a:rPr lang="en-US" dirty="0"/>
              <a:t> correlated to meal</a:t>
            </a:r>
          </a:p>
          <a:p>
            <a:r>
              <a:rPr lang="en-US" dirty="0"/>
              <a:t>Api00 </a:t>
            </a:r>
            <a:r>
              <a:rPr lang="en-US" dirty="0">
                <a:solidFill>
                  <a:srgbClr val="FFC000"/>
                </a:solidFill>
              </a:rPr>
              <a:t>negatively</a:t>
            </a:r>
            <a:r>
              <a:rPr lang="en-US" dirty="0"/>
              <a:t> correlated to </a:t>
            </a:r>
            <a:r>
              <a:rPr lang="en-US" dirty="0" err="1"/>
              <a:t>avg_ed</a:t>
            </a:r>
            <a:r>
              <a:rPr lang="en-US" dirty="0"/>
              <a:t>, ell, meals, </a:t>
            </a:r>
            <a:r>
              <a:rPr lang="en-US" dirty="0" err="1"/>
              <a:t>not_hsg</a:t>
            </a:r>
            <a:r>
              <a:rPr lang="en-US" dirty="0"/>
              <a:t>, </a:t>
            </a:r>
            <a:r>
              <a:rPr lang="en-US" dirty="0" err="1"/>
              <a:t>emer</a:t>
            </a: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These variable could be useful in predicting api00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1B3DCA8-71FF-421F-934D-3B29B2B8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218" y="367572"/>
            <a:ext cx="3837763" cy="255850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99C2407-3E55-49AB-91C8-8A16D16AE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218" y="3049278"/>
            <a:ext cx="3837763" cy="2558508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99738D9-1DAF-4372-8B40-7FF5295A1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524" y="3018359"/>
            <a:ext cx="3837763" cy="25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0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9136-1E9F-465A-A3FF-B9A90E7D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7DC45-FE4C-459B-BC77-3BBA19CA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309457" cy="337912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Variables describing family’s education level are correlated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Could lead to multi-collinearity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May not need 4 variables to represent family’s education level</a:t>
            </a:r>
          </a:p>
          <a:p>
            <a:pPr>
              <a:buClr>
                <a:schemeClr val="bg1"/>
              </a:buClr>
            </a:pPr>
            <a:r>
              <a:rPr lang="en-US" dirty="0"/>
              <a:t>School with very high/very low </a:t>
            </a:r>
            <a:r>
              <a:rPr lang="en-US" dirty="0" err="1"/>
              <a:t>avg_ed</a:t>
            </a:r>
            <a:r>
              <a:rPr lang="en-US" dirty="0"/>
              <a:t> has low value in </a:t>
            </a:r>
            <a:r>
              <a:rPr lang="en-US" dirty="0" err="1"/>
              <a:t>hsg</a:t>
            </a:r>
            <a:endParaRPr lang="en-US" dirty="0"/>
          </a:p>
          <a:p>
            <a:pPr>
              <a:buClr>
                <a:schemeClr val="bg1"/>
              </a:buClr>
            </a:pPr>
            <a:r>
              <a:rPr lang="en-US" dirty="0" err="1"/>
              <a:t>hsg</a:t>
            </a:r>
            <a:r>
              <a:rPr lang="en-US" dirty="0"/>
              <a:t> and </a:t>
            </a:r>
            <a:r>
              <a:rPr lang="en-US" dirty="0" err="1"/>
              <a:t>not_hsg</a:t>
            </a:r>
            <a:r>
              <a:rPr lang="en-US" dirty="0"/>
              <a:t> does not sum to 100%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hsg</a:t>
            </a:r>
            <a:r>
              <a:rPr lang="en-US" dirty="0"/>
              <a:t> is likely to be erroneous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Not possible to interpret this variable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1A85FDAA-5DC1-424B-A315-F19006CC7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7" y="731838"/>
            <a:ext cx="5257800" cy="5257800"/>
          </a:xfrm>
        </p:spPr>
      </p:pic>
    </p:spTree>
    <p:extLst>
      <p:ext uri="{BB962C8B-B14F-4D97-AF65-F5344CB8AC3E}">
        <p14:creationId xmlns:p14="http://schemas.microsoft.com/office/powerpoint/2010/main" val="361848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9136-1E9F-465A-A3FF-B9A90E7D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7DC45-FE4C-459B-BC77-3BBA19CA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err="1"/>
              <a:t>Avg_ed</a:t>
            </a:r>
            <a:r>
              <a:rPr lang="en-US" dirty="0"/>
              <a:t> and ell </a:t>
            </a:r>
            <a:r>
              <a:rPr lang="en-US" dirty="0">
                <a:solidFill>
                  <a:srgbClr val="FFC000"/>
                </a:solidFill>
              </a:rPr>
              <a:t>negatively </a:t>
            </a:r>
            <a:r>
              <a:rPr lang="en-US" dirty="0"/>
              <a:t>correlated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Weird correlation</a:t>
            </a:r>
          </a:p>
          <a:p>
            <a:r>
              <a:rPr lang="en-US" dirty="0"/>
              <a:t>Ell and enroll </a:t>
            </a:r>
            <a:r>
              <a:rPr lang="en-US" dirty="0">
                <a:solidFill>
                  <a:srgbClr val="92D050"/>
                </a:solidFill>
              </a:rPr>
              <a:t>positively</a:t>
            </a:r>
            <a:r>
              <a:rPr lang="en-US" dirty="0"/>
              <a:t> correlated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Larger school has more English learners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Calculated % of English learners to depict information independent of the school size</a:t>
            </a:r>
          </a:p>
          <a:p>
            <a:pPr>
              <a:buClr>
                <a:schemeClr val="bg1"/>
              </a:buClr>
            </a:pPr>
            <a:r>
              <a:rPr lang="en-US" dirty="0"/>
              <a:t>Full and </a:t>
            </a:r>
            <a:r>
              <a:rPr lang="en-US" dirty="0" err="1"/>
              <a:t>emer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negatively </a:t>
            </a:r>
            <a:r>
              <a:rPr lang="en-US" dirty="0"/>
              <a:t>correlated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But they do not sum to 100%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Could be a third type of teacher not surveyed</a:t>
            </a:r>
          </a:p>
        </p:txBody>
      </p:sp>
      <p:pic>
        <p:nvPicPr>
          <p:cNvPr id="21" name="Content Placeholder 20" descr="Chart, scatter chart&#10;&#10;Description automatically generated">
            <a:extLst>
              <a:ext uri="{FF2B5EF4-FFF2-40B4-BE49-F238E27FC236}">
                <a16:creationId xmlns:a16="http://schemas.microsoft.com/office/drawing/2014/main" id="{F8EB1CFD-BBD2-457A-AF75-ADBAB364D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8065" y="3017522"/>
            <a:ext cx="3883935" cy="2589290"/>
          </a:xfr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0001B7FE-A6B7-4B13-9DCF-E54EC4BD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54" y="2971801"/>
            <a:ext cx="3883935" cy="2589290"/>
          </a:xfrm>
          <a:prstGeom prst="rect">
            <a:avLst/>
          </a:prstGeom>
        </p:spPr>
      </p:pic>
      <p:pic>
        <p:nvPicPr>
          <p:cNvPr id="27" name="Picture 26" descr="Chart, scatter chart&#10;&#10;Description automatically generated">
            <a:extLst>
              <a:ext uri="{FF2B5EF4-FFF2-40B4-BE49-F238E27FC236}">
                <a16:creationId xmlns:a16="http://schemas.microsoft.com/office/drawing/2014/main" id="{D8D4D37C-33F2-47CD-A61E-25BD7B4F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289" y="291069"/>
            <a:ext cx="3883935" cy="2589290"/>
          </a:xfrm>
          <a:prstGeom prst="rect">
            <a:avLst/>
          </a:prstGeom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81E2F1F2-9780-492B-95FD-DB57A35A6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354" y="359651"/>
            <a:ext cx="3883936" cy="25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0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8E4E-3736-40D7-94AE-0A225DAA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C4D6-8051-4989-8C74-4A3A2732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overviewing the data, made the below adjustment to the dataset:</a:t>
            </a:r>
          </a:p>
          <a:p>
            <a:pPr marL="544068" lvl="1" indent="-342900">
              <a:buClrTx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avg_api</a:t>
            </a:r>
            <a:r>
              <a:rPr lang="en-US" dirty="0"/>
              <a:t> to measure academic performance ( </a:t>
            </a:r>
            <a:r>
              <a:rPr lang="en-US" dirty="0" err="1"/>
              <a:t>avg_api</a:t>
            </a:r>
            <a:r>
              <a:rPr lang="en-US" dirty="0"/>
              <a:t> = (api99 + api00)  / 2 )</a:t>
            </a:r>
          </a:p>
          <a:p>
            <a:pPr marL="544068" lvl="1" indent="-342900">
              <a:buClrTx/>
              <a:buFont typeface="+mj-lt"/>
              <a:buAutoNum type="arabicPeriod"/>
            </a:pPr>
            <a:r>
              <a:rPr lang="en-US" dirty="0"/>
              <a:t>Drop </a:t>
            </a:r>
            <a:r>
              <a:rPr lang="en-US" dirty="0" err="1">
                <a:solidFill>
                  <a:srgbClr val="0070C0"/>
                </a:solidFill>
              </a:rPr>
              <a:t>hsg</a:t>
            </a:r>
            <a:r>
              <a:rPr lang="en-US" dirty="0"/>
              <a:t> </a:t>
            </a:r>
          </a:p>
          <a:p>
            <a:pPr marL="544068" lvl="1" indent="-342900">
              <a:buClrTx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ell_pct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replace ell ( </a:t>
            </a:r>
            <a:r>
              <a:rPr lang="en-US" dirty="0" err="1"/>
              <a:t>ell_pct</a:t>
            </a:r>
            <a:r>
              <a:rPr lang="en-US" dirty="0"/>
              <a:t> = ell / enroll ) </a:t>
            </a:r>
          </a:p>
          <a:p>
            <a:pPr marL="544068" lvl="1" indent="-342900">
              <a:buClrTx/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dirty="0">
                <a:solidFill>
                  <a:srgbClr val="0070C0"/>
                </a:solidFill>
              </a:rPr>
              <a:t>acs_k3 </a:t>
            </a:r>
            <a:r>
              <a:rPr lang="en-US" dirty="0"/>
              <a:t>(avg. class size) from </a:t>
            </a:r>
            <a:r>
              <a:rPr lang="en-US" dirty="0" err="1">
                <a:solidFill>
                  <a:srgbClr val="0070C0"/>
                </a:solidFill>
              </a:rPr>
              <a:t>dnum</a:t>
            </a:r>
            <a:r>
              <a:rPr lang="en-US" dirty="0"/>
              <a:t> (school district) = 140 are negative, likely due to typo, change the values to positive</a:t>
            </a:r>
          </a:p>
          <a:p>
            <a:pPr marL="544068" lvl="1" indent="-342900">
              <a:buClrTx/>
              <a:buFont typeface="+mj-lt"/>
              <a:buAutoNum type="arabicPeriod"/>
            </a:pPr>
            <a:r>
              <a:rPr lang="en-US" dirty="0"/>
              <a:t>Create dummy variables for categorical data </a:t>
            </a:r>
            <a:r>
              <a:rPr lang="en-US" dirty="0" err="1">
                <a:solidFill>
                  <a:srgbClr val="0070C0"/>
                </a:solidFill>
              </a:rPr>
              <a:t>dnum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1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B51B-6F97-44CB-918C-5C07C9E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1860-9FD9-4F21-9D97-81D8CA8A4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473011" cy="4023360"/>
          </a:xfrm>
        </p:spPr>
        <p:txBody>
          <a:bodyPr>
            <a:normAutofit/>
          </a:bodyPr>
          <a:lstStyle/>
          <a:p>
            <a:r>
              <a:rPr lang="en-US" dirty="0"/>
              <a:t>Major missing </a:t>
            </a:r>
          </a:p>
          <a:p>
            <a:pPr marL="749808" lvl="1" indent="-457200">
              <a:buClrTx/>
              <a:buFont typeface="+mj-lt"/>
              <a:buAutoNum type="arabicPeriod"/>
            </a:pPr>
            <a:r>
              <a:rPr lang="en-US" sz="1600" dirty="0"/>
              <a:t>85 missing data  in meals</a:t>
            </a:r>
          </a:p>
          <a:p>
            <a:pPr marL="749808" lvl="1" indent="-457200">
              <a:buClrTx/>
              <a:buFont typeface="+mj-lt"/>
              <a:buAutoNum type="arabicPeriod"/>
            </a:pPr>
            <a:r>
              <a:rPr lang="en-US" sz="1600" dirty="0"/>
              <a:t>19 missing data in </a:t>
            </a:r>
            <a:r>
              <a:rPr lang="en-US" sz="1600" dirty="0" err="1"/>
              <a:t>avg_ed</a:t>
            </a:r>
            <a:endParaRPr lang="en-US" sz="1600" dirty="0"/>
          </a:p>
          <a:p>
            <a:r>
              <a:rPr lang="en-US" sz="1600" dirty="0"/>
              <a:t>Dropping entries with NA value in these variable would lose information and representativeness</a:t>
            </a:r>
          </a:p>
          <a:p>
            <a:endParaRPr lang="en-US" dirty="0"/>
          </a:p>
          <a:p>
            <a:r>
              <a:rPr lang="en-US" dirty="0"/>
              <a:t>Minor missing</a:t>
            </a:r>
          </a:p>
          <a:p>
            <a:pPr marL="292608" lvl="1" indent="0">
              <a:buNone/>
            </a:pPr>
            <a:r>
              <a:rPr lang="en-US" sz="1600" dirty="0"/>
              <a:t>3 missing data in acs_k32, 2 in acs46, 1 in mobility</a:t>
            </a:r>
          </a:p>
          <a:p>
            <a:r>
              <a:rPr lang="en-US" sz="1600" dirty="0"/>
              <a:t>Dropping entries with NA value in these variable would not have significant impact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D014BE73-BCA8-485F-A14B-3FDD86A48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894" r="7159"/>
          <a:stretch/>
        </p:blipFill>
        <p:spPr>
          <a:xfrm>
            <a:off x="5570290" y="2251739"/>
            <a:ext cx="5780015" cy="2868902"/>
          </a:xfrm>
        </p:spPr>
      </p:pic>
    </p:spTree>
    <p:extLst>
      <p:ext uri="{BB962C8B-B14F-4D97-AF65-F5344CB8AC3E}">
        <p14:creationId xmlns:p14="http://schemas.microsoft.com/office/powerpoint/2010/main" val="39072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B51B-6F97-44CB-918C-5C07C9E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- meals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1860-9FD9-4F21-9D97-81D8CA8A4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473011" cy="4023360"/>
          </a:xfrm>
        </p:spPr>
        <p:txBody>
          <a:bodyPr>
            <a:normAutofit/>
          </a:bodyPr>
          <a:lstStyle/>
          <a:p>
            <a:r>
              <a:rPr lang="en-US" sz="1600" dirty="0"/>
              <a:t>Schools that misses data in meals have higher </a:t>
            </a:r>
            <a:r>
              <a:rPr lang="en-US" sz="1600" dirty="0" err="1"/>
              <a:t>api</a:t>
            </a:r>
            <a:endParaRPr lang="en-US" sz="1600" dirty="0"/>
          </a:p>
          <a:p>
            <a:pPr marL="578358" lvl="1" indent="-285750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Add variable </a:t>
            </a:r>
            <a:r>
              <a:rPr lang="en-US" sz="1400" dirty="0" err="1"/>
              <a:t>missing_meal</a:t>
            </a:r>
            <a:r>
              <a:rPr lang="en-US" sz="1400" dirty="0"/>
              <a:t>, could be useful in predicting academic performance</a:t>
            </a:r>
          </a:p>
          <a:p>
            <a:pPr marL="578358" lvl="1" indent="-285750">
              <a:buClrTx/>
              <a:buFont typeface="Wingdings" panose="05000000000000000000" pitchFamily="2" charset="2"/>
              <a:buChar char="§"/>
            </a:pPr>
            <a:endParaRPr lang="en-US" sz="1400" dirty="0"/>
          </a:p>
          <a:p>
            <a:r>
              <a:rPr lang="en-US" sz="1600" dirty="0"/>
              <a:t>Nearly all schools that misses data in meals are not year-around school</a:t>
            </a:r>
          </a:p>
          <a:p>
            <a:r>
              <a:rPr lang="en-US" sz="1600" dirty="0"/>
              <a:t>Schools that misses data in meals have higher </a:t>
            </a:r>
            <a:r>
              <a:rPr lang="en-US" sz="1600" dirty="0" err="1"/>
              <a:t>avg_ed</a:t>
            </a:r>
            <a:r>
              <a:rPr lang="en-US" sz="1600" dirty="0"/>
              <a:t>, lower </a:t>
            </a:r>
            <a:r>
              <a:rPr lang="en-US" sz="1600" dirty="0" err="1"/>
              <a:t>emer</a:t>
            </a:r>
            <a:r>
              <a:rPr lang="en-US" sz="1600" dirty="0"/>
              <a:t>, lower </a:t>
            </a:r>
            <a:r>
              <a:rPr lang="en-US" sz="1600" dirty="0" err="1"/>
              <a:t>ell_pct</a:t>
            </a:r>
            <a:endParaRPr lang="en-US" sz="1600" dirty="0"/>
          </a:p>
          <a:p>
            <a:pPr marL="578358" lvl="1" indent="-285750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Missing data in meals are </a:t>
            </a:r>
            <a:r>
              <a:rPr lang="en-US" sz="1400" dirty="0">
                <a:solidFill>
                  <a:srgbClr val="FF0000"/>
                </a:solidFill>
              </a:rPr>
              <a:t>not</a:t>
            </a:r>
            <a:r>
              <a:rPr lang="en-US" sz="1400" dirty="0"/>
              <a:t> missing completely not at random (MNAR)</a:t>
            </a:r>
          </a:p>
          <a:p>
            <a:pPr marL="578358" lvl="1" indent="-285750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Meals are related to other variables, missing values can be imputed</a:t>
            </a:r>
          </a:p>
        </p:txBody>
      </p:sp>
      <p:pic>
        <p:nvPicPr>
          <p:cNvPr id="22" name="Content Placeholder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65E7FDA-956A-42A2-9828-F720EC97CA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56436"/>
            <a:ext cx="2968825" cy="1979216"/>
          </a:xfrm>
        </p:spPr>
      </p:pic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100022-8970-405A-9D83-7038AF79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199" y="1856436"/>
            <a:ext cx="2968825" cy="1979216"/>
          </a:xfrm>
          <a:prstGeom prst="rect">
            <a:avLst/>
          </a:prstGeom>
        </p:spPr>
      </p:pic>
      <p:pic>
        <p:nvPicPr>
          <p:cNvPr id="26" name="Picture 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39242EC3-3F55-410B-939D-32A1B30B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198" y="3835652"/>
            <a:ext cx="2968825" cy="1979216"/>
          </a:xfrm>
          <a:prstGeom prst="rect">
            <a:avLst/>
          </a:prstGeom>
        </p:spPr>
      </p:pic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A609CD52-CD8C-4199-B2DE-C7877243C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90952"/>
              </p:ext>
            </p:extLst>
          </p:nvPr>
        </p:nvGraphicFramePr>
        <p:xfrm>
          <a:off x="6283880" y="4062268"/>
          <a:ext cx="244631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75053491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944139483"/>
                    </a:ext>
                  </a:extLst>
                </a:gridCol>
                <a:gridCol w="693018">
                  <a:extLst>
                    <a:ext uri="{9D8B030D-6E8A-4147-A177-3AD203B41FA5}">
                      <a16:colId xmlns:a16="http://schemas.microsoft.com/office/drawing/2014/main" val="222796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Yr_rnd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3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Missing_meal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9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69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14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84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4112</Words>
  <Application>Microsoft Office PowerPoint</Application>
  <PresentationFormat>Widescreen</PresentationFormat>
  <Paragraphs>2036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Retrospect</vt:lpstr>
      <vt:lpstr>GPA Modelling</vt:lpstr>
      <vt:lpstr>Background</vt:lpstr>
      <vt:lpstr>Data Overview</vt:lpstr>
      <vt:lpstr>Correlation between variables</vt:lpstr>
      <vt:lpstr>Correlation between variables</vt:lpstr>
      <vt:lpstr>Correlation between variables</vt:lpstr>
      <vt:lpstr>Data Overview</vt:lpstr>
      <vt:lpstr>Missing Data</vt:lpstr>
      <vt:lpstr>Missing Data - meals</vt:lpstr>
      <vt:lpstr>Missing Data - avg_ed</vt:lpstr>
      <vt:lpstr>Preliminary Model</vt:lpstr>
      <vt:lpstr>Preliminary Model</vt:lpstr>
      <vt:lpstr>Preliminary Model</vt:lpstr>
      <vt:lpstr>Multi-collinearity</vt:lpstr>
      <vt:lpstr>Multi-collinearity</vt:lpstr>
      <vt:lpstr>Multi-collinearity - PCA</vt:lpstr>
      <vt:lpstr>Multi-collinearity - PCA</vt:lpstr>
      <vt:lpstr>Preliminary Model with PCs</vt:lpstr>
      <vt:lpstr>Preliminary Model with PCs</vt:lpstr>
      <vt:lpstr>Preliminary Model with PCs</vt:lpstr>
      <vt:lpstr>Model Factor Selection</vt:lpstr>
      <vt:lpstr>Forward selection Model with PCs</vt:lpstr>
      <vt:lpstr>Forward selection Model with PCs</vt:lpstr>
      <vt:lpstr>Residual Analysis</vt:lpstr>
      <vt:lpstr>Residual Analysis - Heteroscedasticity</vt:lpstr>
      <vt:lpstr>Model using HW standard errors </vt:lpstr>
      <vt:lpstr>Model using HW standard errors </vt:lpstr>
      <vt:lpstr>Residual Analysis - Autocorrelation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GPA Modelling</dc:title>
  <dc:creator>Wing Sze POON</dc:creator>
  <cp:lastModifiedBy>Wing Sze POON</cp:lastModifiedBy>
  <cp:revision>29</cp:revision>
  <dcterms:created xsi:type="dcterms:W3CDTF">2020-10-13T10:13:05Z</dcterms:created>
  <dcterms:modified xsi:type="dcterms:W3CDTF">2020-10-13T19:49:49Z</dcterms:modified>
</cp:coreProperties>
</file>