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23"/>
  </p:notesMasterIdLst>
  <p:sldIdLst>
    <p:sldId id="256" r:id="rId2"/>
    <p:sldId id="257" r:id="rId3"/>
    <p:sldId id="258" r:id="rId4"/>
    <p:sldId id="259" r:id="rId5"/>
    <p:sldId id="260" r:id="rId6"/>
    <p:sldId id="261" r:id="rId7"/>
    <p:sldId id="263" r:id="rId8"/>
    <p:sldId id="262" r:id="rId9"/>
    <p:sldId id="264" r:id="rId10"/>
    <p:sldId id="265" r:id="rId11"/>
    <p:sldId id="266" r:id="rId12"/>
    <p:sldId id="270" r:id="rId13"/>
    <p:sldId id="271" r:id="rId14"/>
    <p:sldId id="272" r:id="rId15"/>
    <p:sldId id="267" r:id="rId16"/>
    <p:sldId id="275" r:id="rId17"/>
    <p:sldId id="273" r:id="rId18"/>
    <p:sldId id="268" r:id="rId19"/>
    <p:sldId id="274"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1" autoAdjust="0"/>
    <p:restoredTop sz="94660"/>
  </p:normalViewPr>
  <p:slideViewPr>
    <p:cSldViewPr snapToGrid="0">
      <p:cViewPr>
        <p:scale>
          <a:sx n="90" d="100"/>
          <a:sy n="90" d="100"/>
        </p:scale>
        <p:origin x="435" y="-6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2-20T22:16:17.4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0 101,'1272'0,"-1249"-2,0 0,20-5,-19 3,0 1,17 0,11 3,-11 1,0-2,0-2,22-5,107-30,-125 28,0 2,0 2,0 2,22 2,-21 1,46 3,-84 0,-1 1,0 0,1 0,-1 0,-1 1,1 0,0 1,-1-1,0 1,3 3,12 8,-19-15,0 0,0 1,-1-1,1 0,0 1,0-1,-1 1,1 0,-1-1,0 1,0 0,1 0,-1 0,0 0,0 0,-1 0,1 0,0 1,-1-2,0 0,0-1,0 1,0 0,-1-1,1 1,0 0,0-1,-1 1,1-1,0 1,-1 0,1-1,0 1,-1-1,1 1,-1-1,1 1,-1-1,1 1,-1-1,0 1,-24 7,-161 14,80-12,-25 10,74-13,0-2,-1-2,-57-5,16 0,-104 4,-208-5,139-16,216 13,-38-10,-23-2,61 9,35 4,-1 2,-15 0,20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2-20T22:43:22.671"/>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3,'32'0,"-1"-2,1 2,0 1,-1 2,1 1,-1 1,0 2,30 10,-33-7,2-1,-1-2,1-1,1-1,-1-1,4-2,65 0,23-5,6 0,98 3,-193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2-20T22:54:37.15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29,'124'-2,"-2"1,19 5,-119-1,-1 1,1 1,-1 0,-1 2,1 0,0 2,32 11,-21-12,1-2,-1-1,1-2,0-1,0-2,0 0,13-4,41 1,-70 4,1-1,-1-1,0-1,0 0,1-1,-2-1,1 0,0-2,11-5,-26 7,-11 1,-14 0,-164-15,108 8,-77 1,-451 10,574-1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2-20T22:54:37.15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35,'355'-6,"-6"4,54 13,-340-2,-3 2,3 3,-3 1,-2 5,2 0,0 6,91 31,-59-34,2-6,-2-3,2-5,1-4,-1-5,1 0,36-11,118 2,-200 12,2-3,-2-3,0-2,-1-1,4-3,-6-2,2-1,1-5,31-14,-74 19,-32 4,-40-1,-469-42,309 22,-220 3,-1291 29,1642-3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3-12T19:43:11.9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1 291,'178'-1,"44"-7,850-59,-804 41,79-6,-135 32,-90 2,6071-2,-6144 0,0 2,0 3,-1 1,38 11,11 11,34 16,93 44,-131-51,-59-24,0-2,1-2,1-1,16 1,7-2,0-3,21-3,421-3,-469 1,0-1,0-1,-1-2,6-3,-34 8,0-1,-1 0,1 0,-1 0,1-1,-1 1,1-1,-1 1,0-1,0 0,0 0,0 0,0 0,2-1,-1-2,-1 1,1-1,0 1,-1-1,0 0,0 0,0-4,2-7,-1 0,-1 0,-1 1,0-15,-1 27,0 1,0 0,0-1,0 1,0 0,0-1,-1 1,1-1,-1 1,0 0,1 0,-1-1,0 1,0 0,-1 0,1 0,0 0,-1 0,1 0,-1 0,0 1,1-1,-1 1,-1-1,-4-2,0 0,0 1,0 0,0 0,-1 1,1 0,-6-1,-47-7,-9 2,-408-35,89 9,-259-53,618 83,-1 1,0 1,-28 2,40 1,0 2,0 0,0 0,0 2,1 0,-16 8,-40 20,41-17,-1-2,0-1,-1-1,-28 5,-70 4,-57 0,-138-1,-72 6,287-15,-556 53,3-30,83-34,240-2,148 2,152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3-12T19:58:34.929"/>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2344 89,'1'-13,"-1"8,0 1,0-1,0 0,0 1,-1-1,0-1,1 5,-1 0,1-1,-1 1,0-1,1 1,-1 0,0-1,0 1,0 0,0 0,0 0,0 0,0 0,0 0,0 0,-1 0,1 0,0 0,-1 1,1-1,0 1,-1-1,-11-3,0 1,-1 0,1 1,-1 1,0 0,-10 1,-4-1,-113-2,-871 3,523 2,464-2,-1 2,-15 2,28-2,1 1,0 0,0 1,0 0,1 1,-3 1,-5 4,0 0,-1-2,-1-1,1 0,-1-1,0-1,-6-1,-125 17,150-21,0 0,0 0,0 1,0-1,0 1,0-1,0 1,0 0,0 0,1 0,-1 0,0 0,1 0,-1 0,0 1,1-1,-1 0,1 1,0-1,0 1,-1 0,1-1,0 1,0 0,0 0,1 0,-1 0,0 0,1-1,-1 1,1 0,0 0,0 0,0 1,0-1,0 0,0 0,0 0,1 0,-1 0,0 0,1-1,0 2,1 2,1 0,0-1,0 1,0 0,0-1,1 0,0 0,-1 0,4 2,9 7,16 10,-24-18,24 16,0-2,1-1,1-1,1-2,0-2,1-1,31 6,26-1,0-3,62-1,190-8,-21-24,0-19,220-16,-289 47,13 0,-253 6,804-31,472 32,-595 1,-660-1,224 3,-160 3,61 11,-150-15,38 6,0-3,26-1,936-4,-406-1,-304 2,351-3,-485-5,64-16,163-35,-293 42,131-20,-144 26,59 2,-131 8,50-1,26 5,-89-4,0 1,0-1,0 1,0 0,0 0,0 0,-1 0,1 0,0 0,-1 1,1-1,1 2,-3-2,0 1,1-1,-1 0,0 1,0 0,0-1,0 1,0 0,0-1,0 1,0 0,-1 0,1 0,-1-1,1 1,-1 0,0 0,0 0,0 0,0 0,0 6,-1 0,-1 0,1 0,-1 0,0 0,-1 0,-2 3,-27 55,21-46,-9 16,-21 27,18-29,12-15,2 0,0 1,1 0,1 1,-2 11,-13 34,-10 9,-17 26,13-29,27-51,-24 44,29-58,0-1,-1 0,1 0,-1 0,0-1,-1 1,1-1,-2 0,2-2,0 1,-1-2,1 1,-1-1,0 1,1-2,-1 1,0-1,0 0,-5 1,0 0,-116 18,-105 13,-79 9,305-42,-689 90,-12-26,33-59,444-8,-579 1,605 2,-3103 0,3258-1,-1-3,-37-8,-98-26,92 18,-78-16,-330-65,176 27,115 23,53 12,-45-22,45 15,13 2,55 17,-49-23,132 48,1 0,-1-1,1 0,0 0,0 0,0 0,1-1,-1 0,1 0,0-1,0 1,0-1,0 1,1-1,0 0,0-1,0 1,1-1,-1 0,-7-17,-11-17,11 24,2 0,0-2,-5-14,12 29,0 1,0-1,0 0,1 0,-1 0,1 0,0 0,0 0,0 0,0 0,0 0,1 0,0 0,-1 0,1 0,0 1,0-1,0 0,1 0,-1 1,1-1,-1 1,1-1,0 1,0 0,0 0,0 0,1 0,-1 0,0 0,1 0,2 0,10-6,0 2,0 0,1 1,0 0,16-2,-24 5,141-27,70-5,64 1,633-38,351 39,1042 39,-1154-8,-846-9,14-16,-58-1,275-17,-297 41,123-6,533-28,-165 37,-331 1,-399-1,5 0,0 0,1 1,-1 0,0 0,2 1,-9-1,0-1,0 1,0 0,0 0,0 0,0 0,0 0,0 0,0 1,0-1,-1 1,1-1,0 1,-1-1,0 1,1 0,-1 0,0 0,0 0,0 0,0 0,0 0,0 1,1 5,-1 1,0 0,0 0,-1 0,0 0,-1-1,0 1,0 0,-1 0,0-1,0 1,-1-1,0 1,-1-1,0 0,0 0,-1 1,-1-1,-1-1,1 1,-1-1,-1 0,1-1,-1 0,0 0,-105 76,-4-4,-125 71,154-97,-1-5,-43 14,77-39,0-3,-1-2,0-3,-59 8,-41-7,-26-7,-48 5,98-1,-169 10,118-20,-151 5,-1697 30,1759-37,-40-1,-443-21,-291-63,743 50,161 18,-331-38,1 22,-463 32,480 5,45-4,399 0,0 1,-1 0,1 1,0 0,0 0,0 2,-9 3,12-4,0 0,1 1,0 0,0 1,0 0,0 0,1 0,0 1,0 0,1 0,-2 2,4-3,0 0,0 0,1 0,0 1,0-1,1 1,-1-1,1 1,0-1,1 1,-1 0,1-1,0 1,1 0,-1-1,2 5,-1-8,-1 0,1 0,0 0,0 0,0 0,0-1,0 1,0 0,0-1,1 1,-1-1,1 1,-1-1,1 0,-1 1,1-1,0 0,0 0,-1 0,1-1,0 1,0 0,1 0,23 8,1 0,0-2,1-1,11 1,115 16,79 1,71-2,862 17,8-37,-1013-3,1040 26,-430 36,-4 36,84-2,-256-64,-2-32,-307-1,-127 5,58 12,-87 3,19 3,32-11,127-12,178-30,-392 20,0-4,57-18,-106 23,113-35,-33 9,-102 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664852-A375-4636-9807-EA12A68A6690}" type="datetimeFigureOut">
              <a:rPr lang="en-US" smtClean="0"/>
              <a:t>3/12/2019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887017-FB1C-4E16-84F4-DB9074A72EAA}" type="slidenum">
              <a:rPr lang="en-US" smtClean="0"/>
              <a:t>‹#›</a:t>
            </a:fld>
            <a:endParaRPr lang="en-US"/>
          </a:p>
        </p:txBody>
      </p:sp>
    </p:spTree>
    <p:extLst>
      <p:ext uri="{BB962C8B-B14F-4D97-AF65-F5344CB8AC3E}">
        <p14:creationId xmlns:p14="http://schemas.microsoft.com/office/powerpoint/2010/main" val="2255441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BCEE3-0CD5-4ADE-B00E-1F3324D861C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024AE4C-24BB-446E-A1C7-63C7C68B0EB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F0B9B11-C33A-43C6-A551-69C0858D6834}"/>
              </a:ext>
            </a:extLst>
          </p:cNvPr>
          <p:cNvSpPr>
            <a:spLocks noGrp="1"/>
          </p:cNvSpPr>
          <p:nvPr>
            <p:ph type="dt" sz="half" idx="10"/>
          </p:nvPr>
        </p:nvSpPr>
        <p:spPr/>
        <p:txBody>
          <a:bodyPr/>
          <a:lstStyle/>
          <a:p>
            <a:fld id="{61F88B09-9FDB-4427-B724-562D204C0233}" type="datetime1">
              <a:rPr lang="en-US" smtClean="0"/>
              <a:t>3/12/2019</a:t>
            </a:fld>
            <a:endParaRPr lang="en-US"/>
          </a:p>
        </p:txBody>
      </p:sp>
      <p:sp>
        <p:nvSpPr>
          <p:cNvPr id="5" name="Footer Placeholder 4">
            <a:extLst>
              <a:ext uri="{FF2B5EF4-FFF2-40B4-BE49-F238E27FC236}">
                <a16:creationId xmlns:a16="http://schemas.microsoft.com/office/drawing/2014/main" id="{D83F855B-5703-4F1C-A4B9-9F10798D7DB7}"/>
              </a:ext>
            </a:extLst>
          </p:cNvPr>
          <p:cNvSpPr>
            <a:spLocks noGrp="1"/>
          </p:cNvSpPr>
          <p:nvPr>
            <p:ph type="ftr" sz="quarter" idx="11"/>
          </p:nvPr>
        </p:nvSpPr>
        <p:spPr/>
        <p:txBody>
          <a:bodyPr/>
          <a:lstStyle/>
          <a:p>
            <a:r>
              <a:rPr lang="en-US"/>
              <a:t>InsiderMemeBot v2.0</a:t>
            </a:r>
          </a:p>
        </p:txBody>
      </p:sp>
      <p:sp>
        <p:nvSpPr>
          <p:cNvPr id="6" name="Slide Number Placeholder 5">
            <a:extLst>
              <a:ext uri="{FF2B5EF4-FFF2-40B4-BE49-F238E27FC236}">
                <a16:creationId xmlns:a16="http://schemas.microsoft.com/office/drawing/2014/main" id="{B176EEA9-E455-4CF3-8B23-B42B74F47A19}"/>
              </a:ext>
            </a:extLst>
          </p:cNvPr>
          <p:cNvSpPr>
            <a:spLocks noGrp="1"/>
          </p:cNvSpPr>
          <p:nvPr>
            <p:ph type="sldNum" sz="quarter" idx="12"/>
          </p:nvPr>
        </p:nvSpPr>
        <p:spPr/>
        <p:txBody>
          <a:bodyPr/>
          <a:lstStyle/>
          <a:p>
            <a:fld id="{172781BF-199F-4146-A330-5C7E7A4B1E48}" type="slidenum">
              <a:rPr lang="en-US" smtClean="0"/>
              <a:t>‹#›</a:t>
            </a:fld>
            <a:endParaRPr lang="en-US"/>
          </a:p>
        </p:txBody>
      </p:sp>
    </p:spTree>
    <p:extLst>
      <p:ext uri="{BB962C8B-B14F-4D97-AF65-F5344CB8AC3E}">
        <p14:creationId xmlns:p14="http://schemas.microsoft.com/office/powerpoint/2010/main" val="2471542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0B8D-4774-4BBE-AA3C-C72720EB91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16397D-33A2-4910-88FE-8C2153DFE6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A2E34-4F2B-4407-92B3-B561CE9B3A59}"/>
              </a:ext>
            </a:extLst>
          </p:cNvPr>
          <p:cNvSpPr>
            <a:spLocks noGrp="1"/>
          </p:cNvSpPr>
          <p:nvPr>
            <p:ph type="dt" sz="half" idx="10"/>
          </p:nvPr>
        </p:nvSpPr>
        <p:spPr/>
        <p:txBody>
          <a:bodyPr/>
          <a:lstStyle/>
          <a:p>
            <a:fld id="{2928EB9A-1AE0-4F5B-82C6-618823E1B4CB}" type="datetime1">
              <a:rPr lang="en-US" smtClean="0"/>
              <a:t>3/12/2019</a:t>
            </a:fld>
            <a:endParaRPr lang="en-US"/>
          </a:p>
        </p:txBody>
      </p:sp>
      <p:sp>
        <p:nvSpPr>
          <p:cNvPr id="5" name="Footer Placeholder 4">
            <a:extLst>
              <a:ext uri="{FF2B5EF4-FFF2-40B4-BE49-F238E27FC236}">
                <a16:creationId xmlns:a16="http://schemas.microsoft.com/office/drawing/2014/main" id="{FE3E4A71-2223-4356-A7CB-324B35AFA224}"/>
              </a:ext>
            </a:extLst>
          </p:cNvPr>
          <p:cNvSpPr>
            <a:spLocks noGrp="1"/>
          </p:cNvSpPr>
          <p:nvPr>
            <p:ph type="ftr" sz="quarter" idx="11"/>
          </p:nvPr>
        </p:nvSpPr>
        <p:spPr/>
        <p:txBody>
          <a:bodyPr/>
          <a:lstStyle/>
          <a:p>
            <a:r>
              <a:rPr lang="en-US"/>
              <a:t>InsiderMemeBot v2.0</a:t>
            </a:r>
          </a:p>
        </p:txBody>
      </p:sp>
      <p:sp>
        <p:nvSpPr>
          <p:cNvPr id="6" name="Slide Number Placeholder 5">
            <a:extLst>
              <a:ext uri="{FF2B5EF4-FFF2-40B4-BE49-F238E27FC236}">
                <a16:creationId xmlns:a16="http://schemas.microsoft.com/office/drawing/2014/main" id="{35024117-7774-49F2-9539-FA3E70E75ADB}"/>
              </a:ext>
            </a:extLst>
          </p:cNvPr>
          <p:cNvSpPr>
            <a:spLocks noGrp="1"/>
          </p:cNvSpPr>
          <p:nvPr>
            <p:ph type="sldNum" sz="quarter" idx="12"/>
          </p:nvPr>
        </p:nvSpPr>
        <p:spPr/>
        <p:txBody>
          <a:bodyPr/>
          <a:lstStyle/>
          <a:p>
            <a:fld id="{172781BF-199F-4146-A330-5C7E7A4B1E48}" type="slidenum">
              <a:rPr lang="en-US" smtClean="0"/>
              <a:t>‹#›</a:t>
            </a:fld>
            <a:endParaRPr lang="en-US"/>
          </a:p>
        </p:txBody>
      </p:sp>
    </p:spTree>
    <p:extLst>
      <p:ext uri="{BB962C8B-B14F-4D97-AF65-F5344CB8AC3E}">
        <p14:creationId xmlns:p14="http://schemas.microsoft.com/office/powerpoint/2010/main" val="41364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891D47-CCF0-4C59-AC88-99293427255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CAAAE-57B5-4124-94A0-32DBC5BAC9AB}"/>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913B1-33C6-42BB-85C6-AE897DC34210}"/>
              </a:ext>
            </a:extLst>
          </p:cNvPr>
          <p:cNvSpPr>
            <a:spLocks noGrp="1"/>
          </p:cNvSpPr>
          <p:nvPr>
            <p:ph type="dt" sz="half" idx="10"/>
          </p:nvPr>
        </p:nvSpPr>
        <p:spPr/>
        <p:txBody>
          <a:bodyPr/>
          <a:lstStyle/>
          <a:p>
            <a:fld id="{7A00FE2D-5D66-4085-AE2C-423A13EDA26F}" type="datetime1">
              <a:rPr lang="en-US" smtClean="0"/>
              <a:t>3/12/2019</a:t>
            </a:fld>
            <a:endParaRPr lang="en-US"/>
          </a:p>
        </p:txBody>
      </p:sp>
      <p:sp>
        <p:nvSpPr>
          <p:cNvPr id="5" name="Footer Placeholder 4">
            <a:extLst>
              <a:ext uri="{FF2B5EF4-FFF2-40B4-BE49-F238E27FC236}">
                <a16:creationId xmlns:a16="http://schemas.microsoft.com/office/drawing/2014/main" id="{4F577167-D694-4F2F-9850-BCCF83E50F7F}"/>
              </a:ext>
            </a:extLst>
          </p:cNvPr>
          <p:cNvSpPr>
            <a:spLocks noGrp="1"/>
          </p:cNvSpPr>
          <p:nvPr>
            <p:ph type="ftr" sz="quarter" idx="11"/>
          </p:nvPr>
        </p:nvSpPr>
        <p:spPr/>
        <p:txBody>
          <a:bodyPr/>
          <a:lstStyle/>
          <a:p>
            <a:r>
              <a:rPr lang="en-US"/>
              <a:t>InsiderMemeBot v2.0</a:t>
            </a:r>
          </a:p>
        </p:txBody>
      </p:sp>
      <p:sp>
        <p:nvSpPr>
          <p:cNvPr id="6" name="Slide Number Placeholder 5">
            <a:extLst>
              <a:ext uri="{FF2B5EF4-FFF2-40B4-BE49-F238E27FC236}">
                <a16:creationId xmlns:a16="http://schemas.microsoft.com/office/drawing/2014/main" id="{93D2A50A-D780-4B35-99EF-EF03DD747D23}"/>
              </a:ext>
            </a:extLst>
          </p:cNvPr>
          <p:cNvSpPr>
            <a:spLocks noGrp="1"/>
          </p:cNvSpPr>
          <p:nvPr>
            <p:ph type="sldNum" sz="quarter" idx="12"/>
          </p:nvPr>
        </p:nvSpPr>
        <p:spPr/>
        <p:txBody>
          <a:bodyPr/>
          <a:lstStyle/>
          <a:p>
            <a:fld id="{172781BF-199F-4146-A330-5C7E7A4B1E48}" type="slidenum">
              <a:rPr lang="en-US" smtClean="0"/>
              <a:t>‹#›</a:t>
            </a:fld>
            <a:endParaRPr lang="en-US"/>
          </a:p>
        </p:txBody>
      </p:sp>
    </p:spTree>
    <p:extLst>
      <p:ext uri="{BB962C8B-B14F-4D97-AF65-F5344CB8AC3E}">
        <p14:creationId xmlns:p14="http://schemas.microsoft.com/office/powerpoint/2010/main" val="2637062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88E29-C7E7-4145-9D5A-1C934D5437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F6CE0-036B-47B6-BADE-D99AB271CB3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D50ECB-460D-4BB6-B127-68496A60426A}"/>
              </a:ext>
            </a:extLst>
          </p:cNvPr>
          <p:cNvSpPr>
            <a:spLocks noGrp="1"/>
          </p:cNvSpPr>
          <p:nvPr>
            <p:ph type="dt" sz="half" idx="10"/>
          </p:nvPr>
        </p:nvSpPr>
        <p:spPr/>
        <p:txBody>
          <a:bodyPr/>
          <a:lstStyle/>
          <a:p>
            <a:fld id="{F9185920-DDB8-4F22-9CE4-4708F4DC936A}" type="datetime1">
              <a:rPr lang="en-US" smtClean="0"/>
              <a:t>3/12/2019</a:t>
            </a:fld>
            <a:endParaRPr lang="en-US"/>
          </a:p>
        </p:txBody>
      </p:sp>
      <p:sp>
        <p:nvSpPr>
          <p:cNvPr id="5" name="Footer Placeholder 4">
            <a:extLst>
              <a:ext uri="{FF2B5EF4-FFF2-40B4-BE49-F238E27FC236}">
                <a16:creationId xmlns:a16="http://schemas.microsoft.com/office/drawing/2014/main" id="{A9A95354-8F37-4FC0-B66B-A1920ABA34AC}"/>
              </a:ext>
            </a:extLst>
          </p:cNvPr>
          <p:cNvSpPr>
            <a:spLocks noGrp="1"/>
          </p:cNvSpPr>
          <p:nvPr>
            <p:ph type="ftr" sz="quarter" idx="11"/>
          </p:nvPr>
        </p:nvSpPr>
        <p:spPr/>
        <p:txBody>
          <a:bodyPr/>
          <a:lstStyle/>
          <a:p>
            <a:r>
              <a:rPr lang="en-US"/>
              <a:t>InsiderMemeBot v2.0</a:t>
            </a:r>
          </a:p>
        </p:txBody>
      </p:sp>
      <p:sp>
        <p:nvSpPr>
          <p:cNvPr id="6" name="Slide Number Placeholder 5">
            <a:extLst>
              <a:ext uri="{FF2B5EF4-FFF2-40B4-BE49-F238E27FC236}">
                <a16:creationId xmlns:a16="http://schemas.microsoft.com/office/drawing/2014/main" id="{D06256D7-963D-4E42-A25C-02BF65332634}"/>
              </a:ext>
            </a:extLst>
          </p:cNvPr>
          <p:cNvSpPr>
            <a:spLocks noGrp="1"/>
          </p:cNvSpPr>
          <p:nvPr>
            <p:ph type="sldNum" sz="quarter" idx="12"/>
          </p:nvPr>
        </p:nvSpPr>
        <p:spPr/>
        <p:txBody>
          <a:bodyPr/>
          <a:lstStyle/>
          <a:p>
            <a:fld id="{172781BF-199F-4146-A330-5C7E7A4B1E48}" type="slidenum">
              <a:rPr lang="en-US" smtClean="0"/>
              <a:t>‹#›</a:t>
            </a:fld>
            <a:endParaRPr lang="en-US"/>
          </a:p>
        </p:txBody>
      </p:sp>
    </p:spTree>
    <p:extLst>
      <p:ext uri="{BB962C8B-B14F-4D97-AF65-F5344CB8AC3E}">
        <p14:creationId xmlns:p14="http://schemas.microsoft.com/office/powerpoint/2010/main" val="4142825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84E8-840F-4CE1-98A6-DDDF13011BE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0DFA0A6F-51DB-4863-AA42-D3BFDE12002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A4020E4-2115-41F1-98B6-1B520EF6E862}"/>
              </a:ext>
            </a:extLst>
          </p:cNvPr>
          <p:cNvSpPr>
            <a:spLocks noGrp="1"/>
          </p:cNvSpPr>
          <p:nvPr>
            <p:ph type="dt" sz="half" idx="10"/>
          </p:nvPr>
        </p:nvSpPr>
        <p:spPr/>
        <p:txBody>
          <a:bodyPr/>
          <a:lstStyle/>
          <a:p>
            <a:fld id="{22D4BF0B-269F-43DC-B18B-C86A68F0462B}" type="datetime1">
              <a:rPr lang="en-US" smtClean="0"/>
              <a:t>3/12/2019</a:t>
            </a:fld>
            <a:endParaRPr lang="en-US"/>
          </a:p>
        </p:txBody>
      </p:sp>
      <p:sp>
        <p:nvSpPr>
          <p:cNvPr id="5" name="Footer Placeholder 4">
            <a:extLst>
              <a:ext uri="{FF2B5EF4-FFF2-40B4-BE49-F238E27FC236}">
                <a16:creationId xmlns:a16="http://schemas.microsoft.com/office/drawing/2014/main" id="{DA549E6C-14DE-415F-A5EB-FFF03A1C472E}"/>
              </a:ext>
            </a:extLst>
          </p:cNvPr>
          <p:cNvSpPr>
            <a:spLocks noGrp="1"/>
          </p:cNvSpPr>
          <p:nvPr>
            <p:ph type="ftr" sz="quarter" idx="11"/>
          </p:nvPr>
        </p:nvSpPr>
        <p:spPr/>
        <p:txBody>
          <a:bodyPr/>
          <a:lstStyle/>
          <a:p>
            <a:r>
              <a:rPr lang="en-US"/>
              <a:t>InsiderMemeBot v2.0</a:t>
            </a:r>
          </a:p>
        </p:txBody>
      </p:sp>
      <p:sp>
        <p:nvSpPr>
          <p:cNvPr id="6" name="Slide Number Placeholder 5">
            <a:extLst>
              <a:ext uri="{FF2B5EF4-FFF2-40B4-BE49-F238E27FC236}">
                <a16:creationId xmlns:a16="http://schemas.microsoft.com/office/drawing/2014/main" id="{282B879E-0688-4703-A2AA-992958746E6B}"/>
              </a:ext>
            </a:extLst>
          </p:cNvPr>
          <p:cNvSpPr>
            <a:spLocks noGrp="1"/>
          </p:cNvSpPr>
          <p:nvPr>
            <p:ph type="sldNum" sz="quarter" idx="12"/>
          </p:nvPr>
        </p:nvSpPr>
        <p:spPr/>
        <p:txBody>
          <a:bodyPr/>
          <a:lstStyle/>
          <a:p>
            <a:fld id="{172781BF-199F-4146-A330-5C7E7A4B1E48}" type="slidenum">
              <a:rPr lang="en-US" smtClean="0"/>
              <a:t>‹#›</a:t>
            </a:fld>
            <a:endParaRPr lang="en-US"/>
          </a:p>
        </p:txBody>
      </p:sp>
    </p:spTree>
    <p:extLst>
      <p:ext uri="{BB962C8B-B14F-4D97-AF65-F5344CB8AC3E}">
        <p14:creationId xmlns:p14="http://schemas.microsoft.com/office/powerpoint/2010/main" val="3291924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FEFF2-80B4-4F32-B0CF-5823CA01EE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1E3EC4-CF6B-48A8-840D-420E82F38150}"/>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9B6F6F-C2A7-47B0-A242-21A5008F2C26}"/>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626EC7-63E6-422E-A67F-5AA632256340}"/>
              </a:ext>
            </a:extLst>
          </p:cNvPr>
          <p:cNvSpPr>
            <a:spLocks noGrp="1"/>
          </p:cNvSpPr>
          <p:nvPr>
            <p:ph type="dt" sz="half" idx="10"/>
          </p:nvPr>
        </p:nvSpPr>
        <p:spPr/>
        <p:txBody>
          <a:bodyPr/>
          <a:lstStyle/>
          <a:p>
            <a:fld id="{931A52B0-E466-46CF-9ACE-4E6DD168700C}" type="datetime1">
              <a:rPr lang="en-US" smtClean="0"/>
              <a:t>3/12/2019</a:t>
            </a:fld>
            <a:endParaRPr lang="en-US"/>
          </a:p>
        </p:txBody>
      </p:sp>
      <p:sp>
        <p:nvSpPr>
          <p:cNvPr id="6" name="Footer Placeholder 5">
            <a:extLst>
              <a:ext uri="{FF2B5EF4-FFF2-40B4-BE49-F238E27FC236}">
                <a16:creationId xmlns:a16="http://schemas.microsoft.com/office/drawing/2014/main" id="{6A41D87E-0F8F-41C5-B9A3-042B1CB407AC}"/>
              </a:ext>
            </a:extLst>
          </p:cNvPr>
          <p:cNvSpPr>
            <a:spLocks noGrp="1"/>
          </p:cNvSpPr>
          <p:nvPr>
            <p:ph type="ftr" sz="quarter" idx="11"/>
          </p:nvPr>
        </p:nvSpPr>
        <p:spPr/>
        <p:txBody>
          <a:bodyPr/>
          <a:lstStyle/>
          <a:p>
            <a:r>
              <a:rPr lang="en-US"/>
              <a:t>InsiderMemeBot v2.0</a:t>
            </a:r>
          </a:p>
        </p:txBody>
      </p:sp>
      <p:sp>
        <p:nvSpPr>
          <p:cNvPr id="7" name="Slide Number Placeholder 6">
            <a:extLst>
              <a:ext uri="{FF2B5EF4-FFF2-40B4-BE49-F238E27FC236}">
                <a16:creationId xmlns:a16="http://schemas.microsoft.com/office/drawing/2014/main" id="{02D1051B-9A86-40BD-A938-50C747370091}"/>
              </a:ext>
            </a:extLst>
          </p:cNvPr>
          <p:cNvSpPr>
            <a:spLocks noGrp="1"/>
          </p:cNvSpPr>
          <p:nvPr>
            <p:ph type="sldNum" sz="quarter" idx="12"/>
          </p:nvPr>
        </p:nvSpPr>
        <p:spPr/>
        <p:txBody>
          <a:bodyPr/>
          <a:lstStyle/>
          <a:p>
            <a:fld id="{172781BF-199F-4146-A330-5C7E7A4B1E48}" type="slidenum">
              <a:rPr lang="en-US" smtClean="0"/>
              <a:t>‹#›</a:t>
            </a:fld>
            <a:endParaRPr lang="en-US"/>
          </a:p>
        </p:txBody>
      </p:sp>
    </p:spTree>
    <p:extLst>
      <p:ext uri="{BB962C8B-B14F-4D97-AF65-F5344CB8AC3E}">
        <p14:creationId xmlns:p14="http://schemas.microsoft.com/office/powerpoint/2010/main" val="1788474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23B93-F664-446A-8915-308E2165C77C}"/>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B92BAA-944B-4029-A06C-8F36ADEB941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86DDEA90-EB20-4C4A-8F1F-4707D7090233}"/>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3A5593-5951-41AB-BF20-F3122871501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8DCCDEB8-6B7A-43CF-96F9-40429955C4EA}"/>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08D72B-55AE-42F9-808C-55CCDADB2AAA}"/>
              </a:ext>
            </a:extLst>
          </p:cNvPr>
          <p:cNvSpPr>
            <a:spLocks noGrp="1"/>
          </p:cNvSpPr>
          <p:nvPr>
            <p:ph type="dt" sz="half" idx="10"/>
          </p:nvPr>
        </p:nvSpPr>
        <p:spPr/>
        <p:txBody>
          <a:bodyPr/>
          <a:lstStyle/>
          <a:p>
            <a:fld id="{4B74D776-0975-481C-809A-6DE77ABCD94C}" type="datetime1">
              <a:rPr lang="en-US" smtClean="0"/>
              <a:t>3/12/2019</a:t>
            </a:fld>
            <a:endParaRPr lang="en-US"/>
          </a:p>
        </p:txBody>
      </p:sp>
      <p:sp>
        <p:nvSpPr>
          <p:cNvPr id="8" name="Footer Placeholder 7">
            <a:extLst>
              <a:ext uri="{FF2B5EF4-FFF2-40B4-BE49-F238E27FC236}">
                <a16:creationId xmlns:a16="http://schemas.microsoft.com/office/drawing/2014/main" id="{6CFF333F-6AE6-43EF-8413-A616C053C43B}"/>
              </a:ext>
            </a:extLst>
          </p:cNvPr>
          <p:cNvSpPr>
            <a:spLocks noGrp="1"/>
          </p:cNvSpPr>
          <p:nvPr>
            <p:ph type="ftr" sz="quarter" idx="11"/>
          </p:nvPr>
        </p:nvSpPr>
        <p:spPr/>
        <p:txBody>
          <a:bodyPr/>
          <a:lstStyle/>
          <a:p>
            <a:r>
              <a:rPr lang="en-US"/>
              <a:t>InsiderMemeBot v2.0</a:t>
            </a:r>
          </a:p>
        </p:txBody>
      </p:sp>
      <p:sp>
        <p:nvSpPr>
          <p:cNvPr id="9" name="Slide Number Placeholder 8">
            <a:extLst>
              <a:ext uri="{FF2B5EF4-FFF2-40B4-BE49-F238E27FC236}">
                <a16:creationId xmlns:a16="http://schemas.microsoft.com/office/drawing/2014/main" id="{58B2A8B6-3947-4518-941E-4AB0709D855E}"/>
              </a:ext>
            </a:extLst>
          </p:cNvPr>
          <p:cNvSpPr>
            <a:spLocks noGrp="1"/>
          </p:cNvSpPr>
          <p:nvPr>
            <p:ph type="sldNum" sz="quarter" idx="12"/>
          </p:nvPr>
        </p:nvSpPr>
        <p:spPr/>
        <p:txBody>
          <a:bodyPr/>
          <a:lstStyle/>
          <a:p>
            <a:fld id="{172781BF-199F-4146-A330-5C7E7A4B1E48}" type="slidenum">
              <a:rPr lang="en-US" smtClean="0"/>
              <a:t>‹#›</a:t>
            </a:fld>
            <a:endParaRPr lang="en-US"/>
          </a:p>
        </p:txBody>
      </p:sp>
    </p:spTree>
    <p:extLst>
      <p:ext uri="{BB962C8B-B14F-4D97-AF65-F5344CB8AC3E}">
        <p14:creationId xmlns:p14="http://schemas.microsoft.com/office/powerpoint/2010/main" val="83969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1B88-7575-48C6-8C9D-B0C9E1578E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582CD9-D2E0-4587-BB0E-5A928D7F0468}"/>
              </a:ext>
            </a:extLst>
          </p:cNvPr>
          <p:cNvSpPr>
            <a:spLocks noGrp="1"/>
          </p:cNvSpPr>
          <p:nvPr>
            <p:ph type="dt" sz="half" idx="10"/>
          </p:nvPr>
        </p:nvSpPr>
        <p:spPr/>
        <p:txBody>
          <a:bodyPr/>
          <a:lstStyle/>
          <a:p>
            <a:fld id="{22A19A9D-9777-42EF-81AC-752E8E824942}" type="datetime1">
              <a:rPr lang="en-US" smtClean="0"/>
              <a:t>3/12/2019</a:t>
            </a:fld>
            <a:endParaRPr lang="en-US"/>
          </a:p>
        </p:txBody>
      </p:sp>
      <p:sp>
        <p:nvSpPr>
          <p:cNvPr id="4" name="Footer Placeholder 3">
            <a:extLst>
              <a:ext uri="{FF2B5EF4-FFF2-40B4-BE49-F238E27FC236}">
                <a16:creationId xmlns:a16="http://schemas.microsoft.com/office/drawing/2014/main" id="{E09538E7-2E46-40F0-BB79-C19AA2C6A0B0}"/>
              </a:ext>
            </a:extLst>
          </p:cNvPr>
          <p:cNvSpPr>
            <a:spLocks noGrp="1"/>
          </p:cNvSpPr>
          <p:nvPr>
            <p:ph type="ftr" sz="quarter" idx="11"/>
          </p:nvPr>
        </p:nvSpPr>
        <p:spPr/>
        <p:txBody>
          <a:bodyPr/>
          <a:lstStyle/>
          <a:p>
            <a:r>
              <a:rPr lang="en-US"/>
              <a:t>InsiderMemeBot v2.0</a:t>
            </a:r>
          </a:p>
        </p:txBody>
      </p:sp>
      <p:sp>
        <p:nvSpPr>
          <p:cNvPr id="5" name="Slide Number Placeholder 4">
            <a:extLst>
              <a:ext uri="{FF2B5EF4-FFF2-40B4-BE49-F238E27FC236}">
                <a16:creationId xmlns:a16="http://schemas.microsoft.com/office/drawing/2014/main" id="{EDF45D25-3615-4F73-ACFA-C2DFF7DE57BC}"/>
              </a:ext>
            </a:extLst>
          </p:cNvPr>
          <p:cNvSpPr>
            <a:spLocks noGrp="1"/>
          </p:cNvSpPr>
          <p:nvPr>
            <p:ph type="sldNum" sz="quarter" idx="12"/>
          </p:nvPr>
        </p:nvSpPr>
        <p:spPr/>
        <p:txBody>
          <a:bodyPr/>
          <a:lstStyle/>
          <a:p>
            <a:fld id="{172781BF-199F-4146-A330-5C7E7A4B1E48}" type="slidenum">
              <a:rPr lang="en-US" smtClean="0"/>
              <a:t>‹#›</a:t>
            </a:fld>
            <a:endParaRPr lang="en-US"/>
          </a:p>
        </p:txBody>
      </p:sp>
    </p:spTree>
    <p:extLst>
      <p:ext uri="{BB962C8B-B14F-4D97-AF65-F5344CB8AC3E}">
        <p14:creationId xmlns:p14="http://schemas.microsoft.com/office/powerpoint/2010/main" val="177552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B4F1FD-B454-430A-8699-C043BBEA199E}"/>
              </a:ext>
            </a:extLst>
          </p:cNvPr>
          <p:cNvSpPr>
            <a:spLocks noGrp="1"/>
          </p:cNvSpPr>
          <p:nvPr>
            <p:ph type="dt" sz="half" idx="10"/>
          </p:nvPr>
        </p:nvSpPr>
        <p:spPr/>
        <p:txBody>
          <a:bodyPr/>
          <a:lstStyle/>
          <a:p>
            <a:fld id="{E44B73BE-EE0F-40C1-9B86-13A73181FD88}" type="datetime1">
              <a:rPr lang="en-US" smtClean="0"/>
              <a:t>3/12/2019</a:t>
            </a:fld>
            <a:endParaRPr lang="en-US"/>
          </a:p>
        </p:txBody>
      </p:sp>
      <p:sp>
        <p:nvSpPr>
          <p:cNvPr id="3" name="Footer Placeholder 2">
            <a:extLst>
              <a:ext uri="{FF2B5EF4-FFF2-40B4-BE49-F238E27FC236}">
                <a16:creationId xmlns:a16="http://schemas.microsoft.com/office/drawing/2014/main" id="{131F1178-57BA-46A8-AE48-C151F525C750}"/>
              </a:ext>
            </a:extLst>
          </p:cNvPr>
          <p:cNvSpPr>
            <a:spLocks noGrp="1"/>
          </p:cNvSpPr>
          <p:nvPr>
            <p:ph type="ftr" sz="quarter" idx="11"/>
          </p:nvPr>
        </p:nvSpPr>
        <p:spPr/>
        <p:txBody>
          <a:bodyPr/>
          <a:lstStyle/>
          <a:p>
            <a:r>
              <a:rPr lang="en-US"/>
              <a:t>InsiderMemeBot v2.0</a:t>
            </a:r>
          </a:p>
        </p:txBody>
      </p:sp>
      <p:sp>
        <p:nvSpPr>
          <p:cNvPr id="4" name="Slide Number Placeholder 3">
            <a:extLst>
              <a:ext uri="{FF2B5EF4-FFF2-40B4-BE49-F238E27FC236}">
                <a16:creationId xmlns:a16="http://schemas.microsoft.com/office/drawing/2014/main" id="{4EC0170C-7FFA-41F4-8108-DAE5E3F737EC}"/>
              </a:ext>
            </a:extLst>
          </p:cNvPr>
          <p:cNvSpPr>
            <a:spLocks noGrp="1"/>
          </p:cNvSpPr>
          <p:nvPr>
            <p:ph type="sldNum" sz="quarter" idx="12"/>
          </p:nvPr>
        </p:nvSpPr>
        <p:spPr/>
        <p:txBody>
          <a:bodyPr/>
          <a:lstStyle/>
          <a:p>
            <a:fld id="{172781BF-199F-4146-A330-5C7E7A4B1E48}" type="slidenum">
              <a:rPr lang="en-US" smtClean="0"/>
              <a:t>‹#›</a:t>
            </a:fld>
            <a:endParaRPr lang="en-US"/>
          </a:p>
        </p:txBody>
      </p:sp>
    </p:spTree>
    <p:extLst>
      <p:ext uri="{BB962C8B-B14F-4D97-AF65-F5344CB8AC3E}">
        <p14:creationId xmlns:p14="http://schemas.microsoft.com/office/powerpoint/2010/main" val="376180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CA006-E7B3-453D-BA9E-432FBF1BE31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9EB4B76-A699-4F56-A944-18C959D8AA4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2996EF-1E08-4D4D-8185-343F1368C77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60CB6959-A777-493C-AD81-1F771E5079B8}"/>
              </a:ext>
            </a:extLst>
          </p:cNvPr>
          <p:cNvSpPr>
            <a:spLocks noGrp="1"/>
          </p:cNvSpPr>
          <p:nvPr>
            <p:ph type="dt" sz="half" idx="10"/>
          </p:nvPr>
        </p:nvSpPr>
        <p:spPr/>
        <p:txBody>
          <a:bodyPr/>
          <a:lstStyle/>
          <a:p>
            <a:fld id="{3F56F19C-A252-4339-9067-975479623716}" type="datetime1">
              <a:rPr lang="en-US" smtClean="0"/>
              <a:t>3/12/2019</a:t>
            </a:fld>
            <a:endParaRPr lang="en-US"/>
          </a:p>
        </p:txBody>
      </p:sp>
      <p:sp>
        <p:nvSpPr>
          <p:cNvPr id="6" name="Footer Placeholder 5">
            <a:extLst>
              <a:ext uri="{FF2B5EF4-FFF2-40B4-BE49-F238E27FC236}">
                <a16:creationId xmlns:a16="http://schemas.microsoft.com/office/drawing/2014/main" id="{F2117A7A-F1D6-454B-90DE-81ABFB712C5C}"/>
              </a:ext>
            </a:extLst>
          </p:cNvPr>
          <p:cNvSpPr>
            <a:spLocks noGrp="1"/>
          </p:cNvSpPr>
          <p:nvPr>
            <p:ph type="ftr" sz="quarter" idx="11"/>
          </p:nvPr>
        </p:nvSpPr>
        <p:spPr/>
        <p:txBody>
          <a:bodyPr/>
          <a:lstStyle/>
          <a:p>
            <a:r>
              <a:rPr lang="en-US"/>
              <a:t>InsiderMemeBot v2.0</a:t>
            </a:r>
          </a:p>
        </p:txBody>
      </p:sp>
      <p:sp>
        <p:nvSpPr>
          <p:cNvPr id="7" name="Slide Number Placeholder 6">
            <a:extLst>
              <a:ext uri="{FF2B5EF4-FFF2-40B4-BE49-F238E27FC236}">
                <a16:creationId xmlns:a16="http://schemas.microsoft.com/office/drawing/2014/main" id="{9F30CA00-C57A-41DC-8DA5-B73885C03039}"/>
              </a:ext>
            </a:extLst>
          </p:cNvPr>
          <p:cNvSpPr>
            <a:spLocks noGrp="1"/>
          </p:cNvSpPr>
          <p:nvPr>
            <p:ph type="sldNum" sz="quarter" idx="12"/>
          </p:nvPr>
        </p:nvSpPr>
        <p:spPr/>
        <p:txBody>
          <a:bodyPr/>
          <a:lstStyle/>
          <a:p>
            <a:fld id="{172781BF-199F-4146-A330-5C7E7A4B1E48}" type="slidenum">
              <a:rPr lang="en-US" smtClean="0"/>
              <a:t>‹#›</a:t>
            </a:fld>
            <a:endParaRPr lang="en-US"/>
          </a:p>
        </p:txBody>
      </p:sp>
    </p:spTree>
    <p:extLst>
      <p:ext uri="{BB962C8B-B14F-4D97-AF65-F5344CB8AC3E}">
        <p14:creationId xmlns:p14="http://schemas.microsoft.com/office/powerpoint/2010/main" val="3205181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ACEA2-EDAF-471F-BC69-E282FDB20B0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BE8511D-97B0-40D3-8821-E42516325CC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93A2A72C-56BA-4D53-AD7A-90340666DC7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D8AE9962-E4B4-4921-AFCE-4AEC94410B98}"/>
              </a:ext>
            </a:extLst>
          </p:cNvPr>
          <p:cNvSpPr>
            <a:spLocks noGrp="1"/>
          </p:cNvSpPr>
          <p:nvPr>
            <p:ph type="dt" sz="half" idx="10"/>
          </p:nvPr>
        </p:nvSpPr>
        <p:spPr/>
        <p:txBody>
          <a:bodyPr/>
          <a:lstStyle/>
          <a:p>
            <a:fld id="{5CEB5628-0D1A-4030-8DE2-6A0F768E6378}" type="datetime1">
              <a:rPr lang="en-US" smtClean="0"/>
              <a:t>3/12/2019</a:t>
            </a:fld>
            <a:endParaRPr lang="en-US"/>
          </a:p>
        </p:txBody>
      </p:sp>
      <p:sp>
        <p:nvSpPr>
          <p:cNvPr id="6" name="Footer Placeholder 5">
            <a:extLst>
              <a:ext uri="{FF2B5EF4-FFF2-40B4-BE49-F238E27FC236}">
                <a16:creationId xmlns:a16="http://schemas.microsoft.com/office/drawing/2014/main" id="{A22F6973-0ECC-4660-B8C8-EFABAA5662A8}"/>
              </a:ext>
            </a:extLst>
          </p:cNvPr>
          <p:cNvSpPr>
            <a:spLocks noGrp="1"/>
          </p:cNvSpPr>
          <p:nvPr>
            <p:ph type="ftr" sz="quarter" idx="11"/>
          </p:nvPr>
        </p:nvSpPr>
        <p:spPr/>
        <p:txBody>
          <a:bodyPr/>
          <a:lstStyle/>
          <a:p>
            <a:r>
              <a:rPr lang="en-US"/>
              <a:t>InsiderMemeBot v2.0</a:t>
            </a:r>
          </a:p>
        </p:txBody>
      </p:sp>
      <p:sp>
        <p:nvSpPr>
          <p:cNvPr id="7" name="Slide Number Placeholder 6">
            <a:extLst>
              <a:ext uri="{FF2B5EF4-FFF2-40B4-BE49-F238E27FC236}">
                <a16:creationId xmlns:a16="http://schemas.microsoft.com/office/drawing/2014/main" id="{13CAB0C0-141D-4E01-AE76-15A5FE90E262}"/>
              </a:ext>
            </a:extLst>
          </p:cNvPr>
          <p:cNvSpPr>
            <a:spLocks noGrp="1"/>
          </p:cNvSpPr>
          <p:nvPr>
            <p:ph type="sldNum" sz="quarter" idx="12"/>
          </p:nvPr>
        </p:nvSpPr>
        <p:spPr/>
        <p:txBody>
          <a:bodyPr/>
          <a:lstStyle/>
          <a:p>
            <a:fld id="{172781BF-199F-4146-A330-5C7E7A4B1E48}" type="slidenum">
              <a:rPr lang="en-US" smtClean="0"/>
              <a:t>‹#›</a:t>
            </a:fld>
            <a:endParaRPr lang="en-US"/>
          </a:p>
        </p:txBody>
      </p:sp>
    </p:spTree>
    <p:extLst>
      <p:ext uri="{BB962C8B-B14F-4D97-AF65-F5344CB8AC3E}">
        <p14:creationId xmlns:p14="http://schemas.microsoft.com/office/powerpoint/2010/main" val="27138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44F8C2-8C53-4071-B173-E1301808C47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BF4187-4197-4A79-A437-C086CB5AE42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F71263-5952-41C2-A4EE-CF18416908F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7930BA2-BB8A-44C8-BEC6-9F6AEF887C9F}" type="datetime1">
              <a:rPr lang="en-US" smtClean="0"/>
              <a:t>3/12/2019</a:t>
            </a:fld>
            <a:endParaRPr lang="en-US"/>
          </a:p>
        </p:txBody>
      </p:sp>
      <p:sp>
        <p:nvSpPr>
          <p:cNvPr id="5" name="Footer Placeholder 4">
            <a:extLst>
              <a:ext uri="{FF2B5EF4-FFF2-40B4-BE49-F238E27FC236}">
                <a16:creationId xmlns:a16="http://schemas.microsoft.com/office/drawing/2014/main" id="{D9C92A83-2D4A-4B17-837B-DC1C07B8065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InsiderMemeBot v2.0</a:t>
            </a:r>
          </a:p>
        </p:txBody>
      </p:sp>
      <p:sp>
        <p:nvSpPr>
          <p:cNvPr id="6" name="Slide Number Placeholder 5">
            <a:extLst>
              <a:ext uri="{FF2B5EF4-FFF2-40B4-BE49-F238E27FC236}">
                <a16:creationId xmlns:a16="http://schemas.microsoft.com/office/drawing/2014/main" id="{2A957993-7ADE-4911-A97A-8D9EB679551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2781BF-199F-4146-A330-5C7E7A4B1E48}" type="slidenum">
              <a:rPr lang="en-US" smtClean="0"/>
              <a:t>‹#›</a:t>
            </a:fld>
            <a:endParaRPr lang="en-US"/>
          </a:p>
        </p:txBody>
      </p:sp>
    </p:spTree>
    <p:extLst>
      <p:ext uri="{BB962C8B-B14F-4D97-AF65-F5344CB8AC3E}">
        <p14:creationId xmlns:p14="http://schemas.microsoft.com/office/powerpoint/2010/main" val="183900427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https://docs.aws.amazon.com/dynamodb/" TargetMode="Externa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ws.amazon.com/"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CC95-5B7A-46CE-B83A-683BFCC1D687}"/>
              </a:ext>
            </a:extLst>
          </p:cNvPr>
          <p:cNvSpPr>
            <a:spLocks noGrp="1"/>
          </p:cNvSpPr>
          <p:nvPr>
            <p:ph type="ctrTitle"/>
          </p:nvPr>
        </p:nvSpPr>
        <p:spPr>
          <a:xfrm>
            <a:off x="1143000" y="1699023"/>
            <a:ext cx="6858000" cy="2130028"/>
          </a:xfrm>
          <a:noFill/>
        </p:spPr>
        <p:txBody>
          <a:bodyPr>
            <a:normAutofit/>
          </a:bodyPr>
          <a:lstStyle/>
          <a:p>
            <a:r>
              <a:rPr lang="en-US" sz="4350" dirty="0" err="1">
                <a:solidFill>
                  <a:schemeClr val="bg1"/>
                </a:solidFill>
              </a:rPr>
              <a:t>InsiderMemeBot</a:t>
            </a:r>
            <a:r>
              <a:rPr lang="en-US" sz="4350" dirty="0">
                <a:solidFill>
                  <a:schemeClr val="bg1"/>
                </a:solidFill>
              </a:rPr>
              <a:t> AWS DynamoDB Training</a:t>
            </a:r>
          </a:p>
        </p:txBody>
      </p:sp>
      <p:sp>
        <p:nvSpPr>
          <p:cNvPr id="3" name="Subtitle 2">
            <a:extLst>
              <a:ext uri="{FF2B5EF4-FFF2-40B4-BE49-F238E27FC236}">
                <a16:creationId xmlns:a16="http://schemas.microsoft.com/office/drawing/2014/main" id="{F14CD47D-5D72-4CFE-A3B0-AA216F07D887}"/>
              </a:ext>
            </a:extLst>
          </p:cNvPr>
          <p:cNvSpPr>
            <a:spLocks noGrp="1"/>
          </p:cNvSpPr>
          <p:nvPr>
            <p:ph type="subTitle" idx="1"/>
          </p:nvPr>
        </p:nvSpPr>
        <p:spPr>
          <a:xfrm>
            <a:off x="1143000" y="4049577"/>
            <a:ext cx="6858000" cy="1200614"/>
          </a:xfrm>
        </p:spPr>
        <p:txBody>
          <a:bodyPr>
            <a:normAutofit/>
          </a:bodyPr>
          <a:lstStyle/>
          <a:p>
            <a:r>
              <a:rPr lang="en-US" dirty="0">
                <a:solidFill>
                  <a:schemeClr val="accent1"/>
                </a:solidFill>
              </a:rPr>
              <a:t>Version: 2.0</a:t>
            </a:r>
          </a:p>
        </p:txBody>
      </p:sp>
      <p:sp>
        <p:nvSpPr>
          <p:cNvPr id="20" name="Slide Number Placeholder 19">
            <a:extLst>
              <a:ext uri="{FF2B5EF4-FFF2-40B4-BE49-F238E27FC236}">
                <a16:creationId xmlns:a16="http://schemas.microsoft.com/office/drawing/2014/main" id="{822A2037-D4CD-45E3-A840-CE5EDD83549C}"/>
              </a:ext>
            </a:extLst>
          </p:cNvPr>
          <p:cNvSpPr>
            <a:spLocks noGrp="1"/>
          </p:cNvSpPr>
          <p:nvPr>
            <p:ph type="sldNum" sz="quarter" idx="12"/>
          </p:nvPr>
        </p:nvSpPr>
        <p:spPr/>
        <p:txBody>
          <a:bodyPr/>
          <a:lstStyle/>
          <a:p>
            <a:fld id="{172781BF-199F-4146-A330-5C7E7A4B1E48}" type="slidenum">
              <a:rPr lang="en-US" smtClean="0"/>
              <a:t>1</a:t>
            </a:fld>
            <a:endParaRPr lang="en-US"/>
          </a:p>
        </p:txBody>
      </p:sp>
      <p:sp>
        <p:nvSpPr>
          <p:cNvPr id="4" name="Footer Placeholder 3">
            <a:extLst>
              <a:ext uri="{FF2B5EF4-FFF2-40B4-BE49-F238E27FC236}">
                <a16:creationId xmlns:a16="http://schemas.microsoft.com/office/drawing/2014/main" id="{E3319319-5873-4973-9465-E4C63E5F5337}"/>
              </a:ext>
            </a:extLst>
          </p:cNvPr>
          <p:cNvSpPr>
            <a:spLocks noGrp="1"/>
          </p:cNvSpPr>
          <p:nvPr>
            <p:ph type="ftr" sz="quarter" idx="11"/>
          </p:nvPr>
        </p:nvSpPr>
        <p:spPr/>
        <p:txBody>
          <a:bodyPr/>
          <a:lstStyle/>
          <a:p>
            <a:r>
              <a:rPr lang="en-US"/>
              <a:t>InsiderMemeBot v2.0</a:t>
            </a:r>
          </a:p>
        </p:txBody>
      </p:sp>
    </p:spTree>
    <p:extLst>
      <p:ext uri="{BB962C8B-B14F-4D97-AF65-F5344CB8AC3E}">
        <p14:creationId xmlns:p14="http://schemas.microsoft.com/office/powerpoint/2010/main" val="394133796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B099-B142-46C2-AE54-EB3F257594ED}"/>
              </a:ext>
            </a:extLst>
          </p:cNvPr>
          <p:cNvSpPr>
            <a:spLocks noGrp="1"/>
          </p:cNvSpPr>
          <p:nvPr>
            <p:ph type="title"/>
          </p:nvPr>
        </p:nvSpPr>
        <p:spPr/>
        <p:txBody>
          <a:bodyPr/>
          <a:lstStyle/>
          <a:p>
            <a:r>
              <a:rPr lang="en-US" dirty="0"/>
              <a:t>Accessing the data: Selecting a table</a:t>
            </a:r>
          </a:p>
        </p:txBody>
      </p:sp>
      <p:sp>
        <p:nvSpPr>
          <p:cNvPr id="3" name="Content Placeholder 2">
            <a:extLst>
              <a:ext uri="{FF2B5EF4-FFF2-40B4-BE49-F238E27FC236}">
                <a16:creationId xmlns:a16="http://schemas.microsoft.com/office/drawing/2014/main" id="{A1F4E3A7-95C6-4B59-9322-D4FF006CE770}"/>
              </a:ext>
            </a:extLst>
          </p:cNvPr>
          <p:cNvSpPr>
            <a:spLocks noGrp="1"/>
          </p:cNvSpPr>
          <p:nvPr>
            <p:ph idx="1"/>
          </p:nvPr>
        </p:nvSpPr>
        <p:spPr>
          <a:xfrm>
            <a:off x="628650" y="1433217"/>
            <a:ext cx="7886700" cy="4351338"/>
          </a:xfrm>
        </p:spPr>
        <p:txBody>
          <a:bodyPr/>
          <a:lstStyle/>
          <a:p>
            <a:r>
              <a:rPr lang="en-US" dirty="0"/>
              <a:t>In the tables list, select the table with the data that you want to view.</a:t>
            </a:r>
          </a:p>
          <a:p>
            <a:pPr lvl="1"/>
            <a:r>
              <a:rPr lang="en-US" b="1" dirty="0"/>
              <a:t>Tracking</a:t>
            </a:r>
            <a:r>
              <a:rPr lang="en-US" dirty="0"/>
              <a:t>: Data for the posts that are currently being scored. Used by the bot to pick up where it left off in case of a crash or reboot</a:t>
            </a:r>
            <a:br>
              <a:rPr lang="en-US" dirty="0"/>
            </a:br>
            <a:endParaRPr lang="en-US" dirty="0"/>
          </a:p>
          <a:p>
            <a:pPr lvl="1"/>
            <a:r>
              <a:rPr lang="en-US" b="1" dirty="0"/>
              <a:t>Users: </a:t>
            </a:r>
            <a:r>
              <a:rPr lang="en-US" dirty="0"/>
              <a:t>Data that stores the usernames and scores of each </a:t>
            </a:r>
            <a:r>
              <a:rPr lang="en-US" dirty="0" err="1"/>
              <a:t>subredditor</a:t>
            </a:r>
            <a:r>
              <a:rPr lang="en-US" dirty="0"/>
              <a:t>. Values don’t include posts that are still being tracked, so values are 24-hours old.</a:t>
            </a:r>
            <a:br>
              <a:rPr lang="en-US" dirty="0"/>
            </a:br>
            <a:endParaRPr lang="en-US" dirty="0"/>
          </a:p>
          <a:p>
            <a:pPr lvl="1"/>
            <a:r>
              <a:rPr lang="en-US" b="1" dirty="0" err="1"/>
              <a:t>TopPosts</a:t>
            </a:r>
            <a:r>
              <a:rPr lang="en-US" b="1" dirty="0"/>
              <a:t>:</a:t>
            </a:r>
            <a:r>
              <a:rPr lang="en-US" dirty="0"/>
              <a:t> Data for top-scoring examples and templates. Stores the highest scores from the last day, last week, last month, last year, and all time.</a:t>
            </a:r>
            <a:br>
              <a:rPr lang="en-US" dirty="0"/>
            </a:br>
            <a:endParaRPr lang="en-US" b="1" dirty="0"/>
          </a:p>
          <a:p>
            <a:pPr lvl="1"/>
            <a:r>
              <a:rPr lang="en-US" b="1" dirty="0"/>
              <a:t>Tracking-dev, Users-dev, </a:t>
            </a:r>
            <a:r>
              <a:rPr lang="en-US" b="1" dirty="0" err="1"/>
              <a:t>TopPosts</a:t>
            </a:r>
            <a:r>
              <a:rPr lang="en-US" b="1" dirty="0"/>
              <a:t>-dev</a:t>
            </a:r>
            <a:r>
              <a:rPr lang="en-US" dirty="0"/>
              <a:t>: Same as the tables without the </a:t>
            </a:r>
            <a:r>
              <a:rPr lang="en-US" b="1" dirty="0"/>
              <a:t>–dev</a:t>
            </a:r>
            <a:r>
              <a:rPr lang="en-US" dirty="0"/>
              <a:t> extension, but for use in development/beta testing of new features (This way data can be manipulated and tested without impacting real users and scores)</a:t>
            </a:r>
            <a:br>
              <a:rPr lang="en-US" dirty="0"/>
            </a:br>
            <a:endParaRPr lang="en-US" dirty="0"/>
          </a:p>
          <a:p>
            <a:pPr lvl="1"/>
            <a:r>
              <a:rPr lang="en-US" b="1" dirty="0"/>
              <a:t>Vars: </a:t>
            </a:r>
            <a:r>
              <a:rPr lang="en-US" dirty="0"/>
              <a:t>For future use, currently unused. Will be used to store arbitrary variables in the form of key/value pairs, for any miscellaneous need.</a:t>
            </a:r>
          </a:p>
          <a:p>
            <a:pPr marL="342900" lvl="1" indent="0">
              <a:buNone/>
            </a:pPr>
            <a:endParaRPr lang="en-US" b="1" dirty="0"/>
          </a:p>
        </p:txBody>
      </p:sp>
      <p:sp>
        <p:nvSpPr>
          <p:cNvPr id="4" name="Footer Placeholder 3">
            <a:extLst>
              <a:ext uri="{FF2B5EF4-FFF2-40B4-BE49-F238E27FC236}">
                <a16:creationId xmlns:a16="http://schemas.microsoft.com/office/drawing/2014/main" id="{64B7BDD8-F82A-4C39-B45F-073DFE4CAFF4}"/>
              </a:ext>
            </a:extLst>
          </p:cNvPr>
          <p:cNvSpPr>
            <a:spLocks noGrp="1"/>
          </p:cNvSpPr>
          <p:nvPr>
            <p:ph type="ftr" sz="quarter" idx="11"/>
          </p:nvPr>
        </p:nvSpPr>
        <p:spPr/>
        <p:txBody>
          <a:bodyPr/>
          <a:lstStyle/>
          <a:p>
            <a:r>
              <a:rPr lang="en-US"/>
              <a:t>InsiderMemeBot v2.0</a:t>
            </a:r>
          </a:p>
        </p:txBody>
      </p:sp>
      <p:sp>
        <p:nvSpPr>
          <p:cNvPr id="5" name="Slide Number Placeholder 4">
            <a:extLst>
              <a:ext uri="{FF2B5EF4-FFF2-40B4-BE49-F238E27FC236}">
                <a16:creationId xmlns:a16="http://schemas.microsoft.com/office/drawing/2014/main" id="{341151BE-A84A-4977-AA23-9AAE5FAB4167}"/>
              </a:ext>
            </a:extLst>
          </p:cNvPr>
          <p:cNvSpPr>
            <a:spLocks noGrp="1"/>
          </p:cNvSpPr>
          <p:nvPr>
            <p:ph type="sldNum" sz="quarter" idx="12"/>
          </p:nvPr>
        </p:nvSpPr>
        <p:spPr/>
        <p:txBody>
          <a:bodyPr/>
          <a:lstStyle/>
          <a:p>
            <a:fld id="{172781BF-199F-4146-A330-5C7E7A4B1E48}" type="slidenum">
              <a:rPr lang="en-US" smtClean="0"/>
              <a:t>10</a:t>
            </a:fld>
            <a:endParaRPr lang="en-US"/>
          </a:p>
        </p:txBody>
      </p:sp>
    </p:spTree>
    <p:extLst>
      <p:ext uri="{BB962C8B-B14F-4D97-AF65-F5344CB8AC3E}">
        <p14:creationId xmlns:p14="http://schemas.microsoft.com/office/powerpoint/2010/main" val="4044744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F8DDA6E-5AAB-45F5-AF9F-CCEAAFD8E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807" y="2188129"/>
            <a:ext cx="5737365" cy="4222255"/>
          </a:xfrm>
          <a:prstGeom prst="rect">
            <a:avLst/>
          </a:prstGeom>
          <a:ln>
            <a:solidFill>
              <a:schemeClr val="accent1"/>
            </a:solidFill>
          </a:ln>
        </p:spPr>
      </p:pic>
      <p:sp>
        <p:nvSpPr>
          <p:cNvPr id="2" name="Title 1">
            <a:extLst>
              <a:ext uri="{FF2B5EF4-FFF2-40B4-BE49-F238E27FC236}">
                <a16:creationId xmlns:a16="http://schemas.microsoft.com/office/drawing/2014/main" id="{8B40B099-B142-46C2-AE54-EB3F257594ED}"/>
              </a:ext>
            </a:extLst>
          </p:cNvPr>
          <p:cNvSpPr>
            <a:spLocks noGrp="1"/>
          </p:cNvSpPr>
          <p:nvPr>
            <p:ph type="title"/>
          </p:nvPr>
        </p:nvSpPr>
        <p:spPr/>
        <p:txBody>
          <a:bodyPr/>
          <a:lstStyle/>
          <a:p>
            <a:r>
              <a:rPr lang="en-US" dirty="0"/>
              <a:t>Accessing the data: Viewing the items</a:t>
            </a:r>
          </a:p>
        </p:txBody>
      </p:sp>
      <p:sp>
        <p:nvSpPr>
          <p:cNvPr id="3" name="Content Placeholder 2">
            <a:extLst>
              <a:ext uri="{FF2B5EF4-FFF2-40B4-BE49-F238E27FC236}">
                <a16:creationId xmlns:a16="http://schemas.microsoft.com/office/drawing/2014/main" id="{A1F4E3A7-95C6-4B59-9322-D4FF006CE770}"/>
              </a:ext>
            </a:extLst>
          </p:cNvPr>
          <p:cNvSpPr>
            <a:spLocks noGrp="1"/>
          </p:cNvSpPr>
          <p:nvPr>
            <p:ph idx="1"/>
          </p:nvPr>
        </p:nvSpPr>
        <p:spPr/>
        <p:txBody>
          <a:bodyPr/>
          <a:lstStyle/>
          <a:p>
            <a:r>
              <a:rPr lang="en-US" dirty="0"/>
              <a:t>Select the “Items” tab to view the data.</a:t>
            </a:r>
          </a:p>
        </p:txBody>
      </p:sp>
      <p:sp>
        <p:nvSpPr>
          <p:cNvPr id="4" name="Footer Placeholder 3">
            <a:extLst>
              <a:ext uri="{FF2B5EF4-FFF2-40B4-BE49-F238E27FC236}">
                <a16:creationId xmlns:a16="http://schemas.microsoft.com/office/drawing/2014/main" id="{64B7BDD8-F82A-4C39-B45F-073DFE4CAFF4}"/>
              </a:ext>
            </a:extLst>
          </p:cNvPr>
          <p:cNvSpPr>
            <a:spLocks noGrp="1"/>
          </p:cNvSpPr>
          <p:nvPr>
            <p:ph type="ftr" sz="quarter" idx="11"/>
          </p:nvPr>
        </p:nvSpPr>
        <p:spPr/>
        <p:txBody>
          <a:bodyPr/>
          <a:lstStyle/>
          <a:p>
            <a:r>
              <a:rPr lang="en-US"/>
              <a:t>InsiderMemeBot v2.0</a:t>
            </a:r>
          </a:p>
        </p:txBody>
      </p:sp>
      <p:sp>
        <p:nvSpPr>
          <p:cNvPr id="5" name="Slide Number Placeholder 4">
            <a:extLst>
              <a:ext uri="{FF2B5EF4-FFF2-40B4-BE49-F238E27FC236}">
                <a16:creationId xmlns:a16="http://schemas.microsoft.com/office/drawing/2014/main" id="{341151BE-A84A-4977-AA23-9AAE5FAB4167}"/>
              </a:ext>
            </a:extLst>
          </p:cNvPr>
          <p:cNvSpPr>
            <a:spLocks noGrp="1"/>
          </p:cNvSpPr>
          <p:nvPr>
            <p:ph type="sldNum" sz="quarter" idx="12"/>
          </p:nvPr>
        </p:nvSpPr>
        <p:spPr/>
        <p:txBody>
          <a:bodyPr/>
          <a:lstStyle/>
          <a:p>
            <a:fld id="{172781BF-199F-4146-A330-5C7E7A4B1E48}" type="slidenum">
              <a:rPr lang="en-US" smtClean="0"/>
              <a:t>11</a:t>
            </a:fld>
            <a:endParaRPr lang="en-US"/>
          </a:p>
        </p:txBody>
      </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3D2A1A75-85EC-42DE-A1FB-170913C654B6}"/>
                  </a:ext>
                </a:extLst>
              </p14:cNvPr>
              <p14:cNvContentPartPr/>
              <p14:nvPr/>
            </p14:nvContentPartPr>
            <p14:xfrm>
              <a:off x="4003992" y="2598380"/>
              <a:ext cx="408600" cy="32400"/>
            </p14:xfrm>
          </p:contentPart>
        </mc:Choice>
        <mc:Fallback>
          <p:pic>
            <p:nvPicPr>
              <p:cNvPr id="8" name="Ink 7">
                <a:extLst>
                  <a:ext uri="{FF2B5EF4-FFF2-40B4-BE49-F238E27FC236}">
                    <a16:creationId xmlns:a16="http://schemas.microsoft.com/office/drawing/2014/main" id="{3D2A1A75-85EC-42DE-A1FB-170913C654B6}"/>
                  </a:ext>
                </a:extLst>
              </p:cNvPr>
              <p:cNvPicPr/>
              <p:nvPr/>
            </p:nvPicPr>
            <p:blipFill>
              <a:blip r:embed="rId4"/>
              <a:stretch>
                <a:fillRect/>
              </a:stretch>
            </p:blipFill>
            <p:spPr>
              <a:xfrm>
                <a:off x="3931992" y="2453126"/>
                <a:ext cx="552240" cy="323272"/>
              </a:xfrm>
              <a:prstGeom prst="rect">
                <a:avLst/>
              </a:prstGeom>
            </p:spPr>
          </p:pic>
        </mc:Fallback>
      </mc:AlternateContent>
    </p:spTree>
    <p:extLst>
      <p:ext uri="{BB962C8B-B14F-4D97-AF65-F5344CB8AC3E}">
        <p14:creationId xmlns:p14="http://schemas.microsoft.com/office/powerpoint/2010/main" val="453307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F8DDA6E-5AAB-45F5-AF9F-CCEAAFD8E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807" y="2188129"/>
            <a:ext cx="5737365" cy="4222255"/>
          </a:xfrm>
          <a:prstGeom prst="rect">
            <a:avLst/>
          </a:prstGeom>
          <a:ln>
            <a:solidFill>
              <a:schemeClr val="accent1"/>
            </a:solidFill>
          </a:ln>
        </p:spPr>
      </p:pic>
      <p:sp>
        <p:nvSpPr>
          <p:cNvPr id="2" name="Title 1">
            <a:extLst>
              <a:ext uri="{FF2B5EF4-FFF2-40B4-BE49-F238E27FC236}">
                <a16:creationId xmlns:a16="http://schemas.microsoft.com/office/drawing/2014/main" id="{8B40B099-B142-46C2-AE54-EB3F257594ED}"/>
              </a:ext>
            </a:extLst>
          </p:cNvPr>
          <p:cNvSpPr>
            <a:spLocks noGrp="1"/>
          </p:cNvSpPr>
          <p:nvPr>
            <p:ph type="title"/>
          </p:nvPr>
        </p:nvSpPr>
        <p:spPr/>
        <p:txBody>
          <a:bodyPr/>
          <a:lstStyle/>
          <a:p>
            <a:r>
              <a:rPr lang="en-US" dirty="0"/>
              <a:t>Accessing the data: Viewing the items</a:t>
            </a:r>
          </a:p>
        </p:txBody>
      </p:sp>
      <p:sp>
        <p:nvSpPr>
          <p:cNvPr id="3" name="Content Placeholder 2">
            <a:extLst>
              <a:ext uri="{FF2B5EF4-FFF2-40B4-BE49-F238E27FC236}">
                <a16:creationId xmlns:a16="http://schemas.microsoft.com/office/drawing/2014/main" id="{A1F4E3A7-95C6-4B59-9322-D4FF006CE770}"/>
              </a:ext>
            </a:extLst>
          </p:cNvPr>
          <p:cNvSpPr>
            <a:spLocks noGrp="1"/>
          </p:cNvSpPr>
          <p:nvPr>
            <p:ph idx="1"/>
          </p:nvPr>
        </p:nvSpPr>
        <p:spPr>
          <a:xfrm>
            <a:off x="628650" y="1507573"/>
            <a:ext cx="7886700" cy="4351338"/>
          </a:xfrm>
        </p:spPr>
        <p:txBody>
          <a:bodyPr/>
          <a:lstStyle/>
          <a:p>
            <a:r>
              <a:rPr lang="en-US" dirty="0"/>
              <a:t>If there are more than 100 items, press the arrow button on the right to view additional data.</a:t>
            </a:r>
          </a:p>
        </p:txBody>
      </p:sp>
      <p:sp>
        <p:nvSpPr>
          <p:cNvPr id="4" name="Footer Placeholder 3">
            <a:extLst>
              <a:ext uri="{FF2B5EF4-FFF2-40B4-BE49-F238E27FC236}">
                <a16:creationId xmlns:a16="http://schemas.microsoft.com/office/drawing/2014/main" id="{64B7BDD8-F82A-4C39-B45F-073DFE4CAFF4}"/>
              </a:ext>
            </a:extLst>
          </p:cNvPr>
          <p:cNvSpPr>
            <a:spLocks noGrp="1"/>
          </p:cNvSpPr>
          <p:nvPr>
            <p:ph type="ftr" sz="quarter" idx="11"/>
          </p:nvPr>
        </p:nvSpPr>
        <p:spPr/>
        <p:txBody>
          <a:bodyPr/>
          <a:lstStyle/>
          <a:p>
            <a:r>
              <a:rPr lang="en-US"/>
              <a:t>InsiderMemeBot v2.0</a:t>
            </a:r>
          </a:p>
        </p:txBody>
      </p:sp>
      <p:sp>
        <p:nvSpPr>
          <p:cNvPr id="5" name="Slide Number Placeholder 4">
            <a:extLst>
              <a:ext uri="{FF2B5EF4-FFF2-40B4-BE49-F238E27FC236}">
                <a16:creationId xmlns:a16="http://schemas.microsoft.com/office/drawing/2014/main" id="{341151BE-A84A-4977-AA23-9AAE5FAB4167}"/>
              </a:ext>
            </a:extLst>
          </p:cNvPr>
          <p:cNvSpPr>
            <a:spLocks noGrp="1"/>
          </p:cNvSpPr>
          <p:nvPr>
            <p:ph type="sldNum" sz="quarter" idx="12"/>
          </p:nvPr>
        </p:nvSpPr>
        <p:spPr/>
        <p:txBody>
          <a:bodyPr/>
          <a:lstStyle/>
          <a:p>
            <a:fld id="{172781BF-199F-4146-A330-5C7E7A4B1E48}" type="slidenum">
              <a:rPr lang="en-US" smtClean="0"/>
              <a:t>12</a:t>
            </a:fld>
            <a:endParaRPr lang="en-US"/>
          </a:p>
        </p:txBody>
      </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3D2A1A75-85EC-42DE-A1FB-170913C654B6}"/>
                  </a:ext>
                </a:extLst>
              </p14:cNvPr>
              <p14:cNvContentPartPr/>
              <p14:nvPr/>
            </p14:nvContentPartPr>
            <p14:xfrm>
              <a:off x="6202017" y="3070809"/>
              <a:ext cx="1169155" cy="92708"/>
            </p14:xfrm>
          </p:contentPart>
        </mc:Choice>
        <mc:Fallback>
          <p:pic>
            <p:nvPicPr>
              <p:cNvPr id="8" name="Ink 7">
                <a:extLst>
                  <a:ext uri="{FF2B5EF4-FFF2-40B4-BE49-F238E27FC236}">
                    <a16:creationId xmlns:a16="http://schemas.microsoft.com/office/drawing/2014/main" id="{3D2A1A75-85EC-42DE-A1FB-170913C654B6}"/>
                  </a:ext>
                </a:extLst>
              </p:cNvPr>
              <p:cNvPicPr/>
              <p:nvPr/>
            </p:nvPicPr>
            <p:blipFill>
              <a:blip r:embed="rId4"/>
              <a:stretch>
                <a:fillRect/>
              </a:stretch>
            </p:blipFill>
            <p:spPr>
              <a:xfrm>
                <a:off x="6129980" y="2924602"/>
                <a:ext cx="1312868" cy="385489"/>
              </a:xfrm>
              <a:prstGeom prst="rect">
                <a:avLst/>
              </a:prstGeom>
            </p:spPr>
          </p:pic>
        </mc:Fallback>
      </mc:AlternateContent>
    </p:spTree>
    <p:extLst>
      <p:ext uri="{BB962C8B-B14F-4D97-AF65-F5344CB8AC3E}">
        <p14:creationId xmlns:p14="http://schemas.microsoft.com/office/powerpoint/2010/main" val="27833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F8DDA6E-5AAB-45F5-AF9F-CCEAAFD8EDC3}"/>
              </a:ext>
            </a:extLst>
          </p:cNvPr>
          <p:cNvPicPr>
            <a:picLocks noChangeAspect="1"/>
          </p:cNvPicPr>
          <p:nvPr/>
        </p:nvPicPr>
        <p:blipFill rotWithShape="1">
          <a:blip r:embed="rId2">
            <a:extLst>
              <a:ext uri="{28A0092B-C50C-407E-A947-70E740481C1C}">
                <a14:useLocalDpi xmlns:a14="http://schemas.microsoft.com/office/drawing/2010/main" val="0"/>
              </a:ext>
            </a:extLst>
          </a:blip>
          <a:srcRect t="25952" b="-1"/>
          <a:stretch/>
        </p:blipFill>
        <p:spPr>
          <a:xfrm>
            <a:off x="1633807" y="3283889"/>
            <a:ext cx="5737365" cy="3126495"/>
          </a:xfrm>
          <a:prstGeom prst="rect">
            <a:avLst/>
          </a:prstGeom>
          <a:ln>
            <a:solidFill>
              <a:schemeClr val="accent1"/>
            </a:solidFill>
          </a:ln>
        </p:spPr>
      </p:pic>
      <p:sp>
        <p:nvSpPr>
          <p:cNvPr id="2" name="Title 1">
            <a:extLst>
              <a:ext uri="{FF2B5EF4-FFF2-40B4-BE49-F238E27FC236}">
                <a16:creationId xmlns:a16="http://schemas.microsoft.com/office/drawing/2014/main" id="{8B40B099-B142-46C2-AE54-EB3F257594ED}"/>
              </a:ext>
            </a:extLst>
          </p:cNvPr>
          <p:cNvSpPr>
            <a:spLocks noGrp="1"/>
          </p:cNvSpPr>
          <p:nvPr>
            <p:ph type="title"/>
          </p:nvPr>
        </p:nvSpPr>
        <p:spPr/>
        <p:txBody>
          <a:bodyPr/>
          <a:lstStyle/>
          <a:p>
            <a:r>
              <a:rPr lang="en-US" dirty="0"/>
              <a:t>Accessing the data: Viewing the items</a:t>
            </a:r>
          </a:p>
        </p:txBody>
      </p:sp>
      <p:sp>
        <p:nvSpPr>
          <p:cNvPr id="3" name="Content Placeholder 2">
            <a:extLst>
              <a:ext uri="{FF2B5EF4-FFF2-40B4-BE49-F238E27FC236}">
                <a16:creationId xmlns:a16="http://schemas.microsoft.com/office/drawing/2014/main" id="{A1F4E3A7-95C6-4B59-9322-D4FF006CE770}"/>
              </a:ext>
            </a:extLst>
          </p:cNvPr>
          <p:cNvSpPr>
            <a:spLocks noGrp="1"/>
          </p:cNvSpPr>
          <p:nvPr>
            <p:ph idx="1"/>
          </p:nvPr>
        </p:nvSpPr>
        <p:spPr>
          <a:xfrm>
            <a:off x="628650" y="1507573"/>
            <a:ext cx="7886700" cy="4351338"/>
          </a:xfrm>
        </p:spPr>
        <p:txBody>
          <a:bodyPr/>
          <a:lstStyle/>
          <a:p>
            <a:r>
              <a:rPr lang="en-US" dirty="0"/>
              <a:t>You can sort the data by clicking on the columns to sort by.</a:t>
            </a:r>
          </a:p>
          <a:p>
            <a:r>
              <a:rPr lang="en-US" dirty="0"/>
              <a:t>Note: This will only sort the 100 items already being shown. Also, any integer values are sorted as strings, so the ordering would be “1”, “10”, “2”, etc. This feature is of limited usefulness.</a:t>
            </a:r>
          </a:p>
          <a:p>
            <a:endParaRPr lang="en-US" dirty="0"/>
          </a:p>
        </p:txBody>
      </p:sp>
      <p:sp>
        <p:nvSpPr>
          <p:cNvPr id="4" name="Footer Placeholder 3">
            <a:extLst>
              <a:ext uri="{FF2B5EF4-FFF2-40B4-BE49-F238E27FC236}">
                <a16:creationId xmlns:a16="http://schemas.microsoft.com/office/drawing/2014/main" id="{64B7BDD8-F82A-4C39-B45F-073DFE4CAFF4}"/>
              </a:ext>
            </a:extLst>
          </p:cNvPr>
          <p:cNvSpPr>
            <a:spLocks noGrp="1"/>
          </p:cNvSpPr>
          <p:nvPr>
            <p:ph type="ftr" sz="quarter" idx="11"/>
          </p:nvPr>
        </p:nvSpPr>
        <p:spPr/>
        <p:txBody>
          <a:bodyPr/>
          <a:lstStyle/>
          <a:p>
            <a:r>
              <a:rPr lang="en-US"/>
              <a:t>InsiderMemeBot v2.0</a:t>
            </a:r>
          </a:p>
        </p:txBody>
      </p:sp>
      <p:sp>
        <p:nvSpPr>
          <p:cNvPr id="5" name="Slide Number Placeholder 4">
            <a:extLst>
              <a:ext uri="{FF2B5EF4-FFF2-40B4-BE49-F238E27FC236}">
                <a16:creationId xmlns:a16="http://schemas.microsoft.com/office/drawing/2014/main" id="{341151BE-A84A-4977-AA23-9AAE5FAB4167}"/>
              </a:ext>
            </a:extLst>
          </p:cNvPr>
          <p:cNvSpPr>
            <a:spLocks noGrp="1"/>
          </p:cNvSpPr>
          <p:nvPr>
            <p:ph type="sldNum" sz="quarter" idx="12"/>
          </p:nvPr>
        </p:nvSpPr>
        <p:spPr/>
        <p:txBody>
          <a:bodyPr/>
          <a:lstStyle/>
          <a:p>
            <a:fld id="{172781BF-199F-4146-A330-5C7E7A4B1E48}" type="slidenum">
              <a:rPr lang="en-US" smtClean="0"/>
              <a:t>13</a:t>
            </a:fld>
            <a:endParaRPr lang="en-US"/>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9B27F96F-5FCD-4BA5-A7D1-F5A81FBC83FB}"/>
                  </a:ext>
                </a:extLst>
              </p14:cNvPr>
              <p14:cNvContentPartPr/>
              <p14:nvPr/>
            </p14:nvContentPartPr>
            <p14:xfrm>
              <a:off x="3537877" y="4005830"/>
              <a:ext cx="3802680" cy="161280"/>
            </p14:xfrm>
          </p:contentPart>
        </mc:Choice>
        <mc:Fallback>
          <p:pic>
            <p:nvPicPr>
              <p:cNvPr id="6" name="Ink 5">
                <a:extLst>
                  <a:ext uri="{FF2B5EF4-FFF2-40B4-BE49-F238E27FC236}">
                    <a16:creationId xmlns:a16="http://schemas.microsoft.com/office/drawing/2014/main" id="{9B27F96F-5FCD-4BA5-A7D1-F5A81FBC83FB}"/>
                  </a:ext>
                </a:extLst>
              </p:cNvPr>
              <p:cNvPicPr/>
              <p:nvPr/>
            </p:nvPicPr>
            <p:blipFill>
              <a:blip r:embed="rId4"/>
              <a:stretch>
                <a:fillRect/>
              </a:stretch>
            </p:blipFill>
            <p:spPr>
              <a:xfrm>
                <a:off x="3484237" y="3898190"/>
                <a:ext cx="3910320" cy="376920"/>
              </a:xfrm>
              <a:prstGeom prst="rect">
                <a:avLst/>
              </a:prstGeom>
            </p:spPr>
          </p:pic>
        </mc:Fallback>
      </mc:AlternateContent>
    </p:spTree>
    <p:extLst>
      <p:ext uri="{BB962C8B-B14F-4D97-AF65-F5344CB8AC3E}">
        <p14:creationId xmlns:p14="http://schemas.microsoft.com/office/powerpoint/2010/main" val="543839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F8DDA6E-5AAB-45F5-AF9F-CCEAAFD8EDC3}"/>
              </a:ext>
            </a:extLst>
          </p:cNvPr>
          <p:cNvPicPr>
            <a:picLocks noChangeAspect="1"/>
          </p:cNvPicPr>
          <p:nvPr/>
        </p:nvPicPr>
        <p:blipFill rotWithShape="1">
          <a:blip r:embed="rId2">
            <a:extLst>
              <a:ext uri="{28A0092B-C50C-407E-A947-70E740481C1C}">
                <a14:useLocalDpi xmlns:a14="http://schemas.microsoft.com/office/drawing/2010/main" val="0"/>
              </a:ext>
            </a:extLst>
          </a:blip>
          <a:srcRect t="15276" b="-1"/>
          <a:stretch/>
        </p:blipFill>
        <p:spPr>
          <a:xfrm>
            <a:off x="1633807" y="2833137"/>
            <a:ext cx="5737365" cy="3577248"/>
          </a:xfrm>
          <a:prstGeom prst="rect">
            <a:avLst/>
          </a:prstGeom>
          <a:ln>
            <a:solidFill>
              <a:schemeClr val="accent1"/>
            </a:solidFill>
          </a:ln>
        </p:spPr>
      </p:pic>
      <p:sp>
        <p:nvSpPr>
          <p:cNvPr id="2" name="Title 1">
            <a:extLst>
              <a:ext uri="{FF2B5EF4-FFF2-40B4-BE49-F238E27FC236}">
                <a16:creationId xmlns:a16="http://schemas.microsoft.com/office/drawing/2014/main" id="{8B40B099-B142-46C2-AE54-EB3F257594ED}"/>
              </a:ext>
            </a:extLst>
          </p:cNvPr>
          <p:cNvSpPr>
            <a:spLocks noGrp="1"/>
          </p:cNvSpPr>
          <p:nvPr>
            <p:ph type="title"/>
          </p:nvPr>
        </p:nvSpPr>
        <p:spPr/>
        <p:txBody>
          <a:bodyPr/>
          <a:lstStyle/>
          <a:p>
            <a:r>
              <a:rPr lang="en-US" dirty="0"/>
              <a:t>Accessing the data: Searching and Querying</a:t>
            </a:r>
          </a:p>
        </p:txBody>
      </p:sp>
      <p:sp>
        <p:nvSpPr>
          <p:cNvPr id="3" name="Content Placeholder 2">
            <a:extLst>
              <a:ext uri="{FF2B5EF4-FFF2-40B4-BE49-F238E27FC236}">
                <a16:creationId xmlns:a16="http://schemas.microsoft.com/office/drawing/2014/main" id="{A1F4E3A7-95C6-4B59-9322-D4FF006CE770}"/>
              </a:ext>
            </a:extLst>
          </p:cNvPr>
          <p:cNvSpPr>
            <a:spLocks noGrp="1"/>
          </p:cNvSpPr>
          <p:nvPr>
            <p:ph idx="1"/>
          </p:nvPr>
        </p:nvSpPr>
        <p:spPr>
          <a:xfrm>
            <a:off x="628650" y="1507573"/>
            <a:ext cx="7886700" cy="4351338"/>
          </a:xfrm>
        </p:spPr>
        <p:txBody>
          <a:bodyPr/>
          <a:lstStyle/>
          <a:p>
            <a:r>
              <a:rPr lang="en-US" dirty="0"/>
              <a:t>The “Scan/Query” feature can be used to locate specific data. Refer to the DynamoDB Documentation for more details:</a:t>
            </a:r>
            <a:br>
              <a:rPr lang="en-US" dirty="0"/>
            </a:br>
            <a:r>
              <a:rPr lang="en-US" dirty="0">
                <a:hlinkClick r:id="rId3"/>
              </a:rPr>
              <a:t>https://docs.aws.amazon.com/dynamodb/</a:t>
            </a:r>
            <a:endParaRPr lang="en-US" dirty="0"/>
          </a:p>
          <a:p>
            <a:endParaRPr lang="en-US" dirty="0"/>
          </a:p>
          <a:p>
            <a:endParaRPr lang="en-US" dirty="0"/>
          </a:p>
        </p:txBody>
      </p:sp>
      <p:sp>
        <p:nvSpPr>
          <p:cNvPr id="4" name="Footer Placeholder 3">
            <a:extLst>
              <a:ext uri="{FF2B5EF4-FFF2-40B4-BE49-F238E27FC236}">
                <a16:creationId xmlns:a16="http://schemas.microsoft.com/office/drawing/2014/main" id="{64B7BDD8-F82A-4C39-B45F-073DFE4CAFF4}"/>
              </a:ext>
            </a:extLst>
          </p:cNvPr>
          <p:cNvSpPr>
            <a:spLocks noGrp="1"/>
          </p:cNvSpPr>
          <p:nvPr>
            <p:ph type="ftr" sz="quarter" idx="11"/>
          </p:nvPr>
        </p:nvSpPr>
        <p:spPr/>
        <p:txBody>
          <a:bodyPr/>
          <a:lstStyle/>
          <a:p>
            <a:r>
              <a:rPr lang="en-US"/>
              <a:t>InsiderMemeBot v2.0</a:t>
            </a:r>
          </a:p>
        </p:txBody>
      </p:sp>
      <p:sp>
        <p:nvSpPr>
          <p:cNvPr id="5" name="Slide Number Placeholder 4">
            <a:extLst>
              <a:ext uri="{FF2B5EF4-FFF2-40B4-BE49-F238E27FC236}">
                <a16:creationId xmlns:a16="http://schemas.microsoft.com/office/drawing/2014/main" id="{341151BE-A84A-4977-AA23-9AAE5FAB4167}"/>
              </a:ext>
            </a:extLst>
          </p:cNvPr>
          <p:cNvSpPr>
            <a:spLocks noGrp="1"/>
          </p:cNvSpPr>
          <p:nvPr>
            <p:ph type="sldNum" sz="quarter" idx="12"/>
          </p:nvPr>
        </p:nvSpPr>
        <p:spPr/>
        <p:txBody>
          <a:bodyPr/>
          <a:lstStyle/>
          <a:p>
            <a:fld id="{172781BF-199F-4146-A330-5C7E7A4B1E48}" type="slidenum">
              <a:rPr lang="en-US" smtClean="0"/>
              <a:t>14</a:t>
            </a:fld>
            <a:endParaRPr lang="en-US"/>
          </a:p>
        </p:txBody>
      </p:sp>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3A50486E-D55E-4072-9B14-DF4BBE8D668A}"/>
                  </a:ext>
                </a:extLst>
              </p14:cNvPr>
              <p14:cNvContentPartPr/>
              <p14:nvPr/>
            </p14:nvContentPartPr>
            <p14:xfrm>
              <a:off x="3497197" y="3330830"/>
              <a:ext cx="3912840" cy="533880"/>
            </p14:xfrm>
          </p:contentPart>
        </mc:Choice>
        <mc:Fallback>
          <p:pic>
            <p:nvPicPr>
              <p:cNvPr id="7" name="Ink 6">
                <a:extLst>
                  <a:ext uri="{FF2B5EF4-FFF2-40B4-BE49-F238E27FC236}">
                    <a16:creationId xmlns:a16="http://schemas.microsoft.com/office/drawing/2014/main" id="{3A50486E-D55E-4072-9B14-DF4BBE8D668A}"/>
                  </a:ext>
                </a:extLst>
              </p:cNvPr>
              <p:cNvPicPr/>
              <p:nvPr/>
            </p:nvPicPr>
            <p:blipFill>
              <a:blip r:embed="rId5"/>
              <a:stretch>
                <a:fillRect/>
              </a:stretch>
            </p:blipFill>
            <p:spPr>
              <a:xfrm>
                <a:off x="3425557" y="3186830"/>
                <a:ext cx="4056480" cy="821520"/>
              </a:xfrm>
              <a:prstGeom prst="rect">
                <a:avLst/>
              </a:prstGeom>
            </p:spPr>
          </p:pic>
        </mc:Fallback>
      </mc:AlternateContent>
    </p:spTree>
    <p:extLst>
      <p:ext uri="{BB962C8B-B14F-4D97-AF65-F5344CB8AC3E}">
        <p14:creationId xmlns:p14="http://schemas.microsoft.com/office/powerpoint/2010/main" val="1546044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3B510-D5B2-495F-9F40-58BE17B70167}"/>
              </a:ext>
            </a:extLst>
          </p:cNvPr>
          <p:cNvSpPr>
            <a:spLocks noGrp="1"/>
          </p:cNvSpPr>
          <p:nvPr>
            <p:ph type="title"/>
          </p:nvPr>
        </p:nvSpPr>
        <p:spPr/>
        <p:txBody>
          <a:bodyPr/>
          <a:lstStyle/>
          <a:p>
            <a:r>
              <a:rPr lang="en-US" dirty="0"/>
              <a:t>The Users Table</a:t>
            </a:r>
          </a:p>
        </p:txBody>
      </p:sp>
      <p:sp>
        <p:nvSpPr>
          <p:cNvPr id="3" name="Content Placeholder 2">
            <a:extLst>
              <a:ext uri="{FF2B5EF4-FFF2-40B4-BE49-F238E27FC236}">
                <a16:creationId xmlns:a16="http://schemas.microsoft.com/office/drawing/2014/main" id="{1610FEF5-6AAB-4249-A69F-218A66873B41}"/>
              </a:ext>
            </a:extLst>
          </p:cNvPr>
          <p:cNvSpPr>
            <a:spLocks noGrp="1"/>
          </p:cNvSpPr>
          <p:nvPr>
            <p:ph idx="1"/>
          </p:nvPr>
        </p:nvSpPr>
        <p:spPr/>
        <p:txBody>
          <a:bodyPr>
            <a:normAutofit fontScale="85000" lnSpcReduction="20000"/>
          </a:bodyPr>
          <a:lstStyle/>
          <a:p>
            <a:pPr marL="0" indent="0">
              <a:buNone/>
            </a:pPr>
            <a:r>
              <a:rPr lang="en-US" dirty="0"/>
              <a:t>The Users table is used to store score, ranking, and gift data for each user.</a:t>
            </a:r>
          </a:p>
          <a:p>
            <a:r>
              <a:rPr lang="en-US" dirty="0"/>
              <a:t>New entries are added to the Users table when a Redditor creates an account by either “!new”, or when an account is automatically created for a new user who posts a template to r/</a:t>
            </a:r>
            <a:r>
              <a:rPr lang="en-US" dirty="0" err="1"/>
              <a:t>InsiderMemeTrading</a:t>
            </a:r>
            <a:r>
              <a:rPr lang="en-US" dirty="0"/>
              <a:t>.</a:t>
            </a:r>
            <a:br>
              <a:rPr lang="en-US" dirty="0"/>
            </a:br>
            <a:endParaRPr lang="en-US" dirty="0"/>
          </a:p>
          <a:p>
            <a:r>
              <a:rPr lang="en-US" dirty="0"/>
              <a:t>The “</a:t>
            </a:r>
            <a:r>
              <a:rPr lang="en-US" dirty="0" err="1"/>
              <a:t>distribution_score</a:t>
            </a:r>
            <a:r>
              <a:rPr lang="en-US" dirty="0"/>
              <a:t>”, “</a:t>
            </a:r>
            <a:r>
              <a:rPr lang="en-US" dirty="0" err="1"/>
              <a:t>submission_score</a:t>
            </a:r>
            <a:r>
              <a:rPr lang="en-US" dirty="0"/>
              <a:t>”, and “</a:t>
            </a:r>
            <a:r>
              <a:rPr lang="en-US" dirty="0" err="1"/>
              <a:t>total_score</a:t>
            </a:r>
            <a:r>
              <a:rPr lang="en-US" dirty="0"/>
              <a:t>” fields are updated when the </a:t>
            </a:r>
            <a:r>
              <a:rPr lang="en-US" b="1" dirty="0" err="1"/>
              <a:t>last_update</a:t>
            </a:r>
            <a:r>
              <a:rPr lang="en-US" dirty="0"/>
              <a:t> field for an item in the Tracking database exceeds the </a:t>
            </a:r>
            <a:r>
              <a:rPr lang="en-US" b="1" dirty="0" err="1"/>
              <a:t>expire_time</a:t>
            </a:r>
            <a:r>
              <a:rPr lang="en-US" dirty="0"/>
              <a:t> for that item. The score from that item are added to the columns as follow:</a:t>
            </a:r>
          </a:p>
          <a:p>
            <a:pPr lvl="1"/>
            <a:r>
              <a:rPr lang="en-US" dirty="0"/>
              <a:t>If “</a:t>
            </a:r>
            <a:r>
              <a:rPr lang="en-US" dirty="0" err="1"/>
              <a:t>is_example</a:t>
            </a:r>
            <a:r>
              <a:rPr lang="en-US" dirty="0"/>
              <a:t>” is True in the Tracking Item, then 80% of the score from that item is added to “</a:t>
            </a:r>
            <a:r>
              <a:rPr lang="en-US" dirty="0" err="1"/>
              <a:t>distribution_score</a:t>
            </a:r>
            <a:r>
              <a:rPr lang="en-US" dirty="0"/>
              <a:t>” column for the author of the example. 20% of the score is added to the “</a:t>
            </a:r>
            <a:r>
              <a:rPr lang="en-US" dirty="0" err="1"/>
              <a:t>submission_score</a:t>
            </a:r>
            <a:r>
              <a:rPr lang="en-US" dirty="0"/>
              <a:t>” for the author of the corresponding template.</a:t>
            </a:r>
          </a:p>
          <a:p>
            <a:pPr lvl="1"/>
            <a:r>
              <a:rPr lang="en-US" dirty="0" err="1"/>
              <a:t>total_score</a:t>
            </a:r>
            <a:r>
              <a:rPr lang="en-US" dirty="0"/>
              <a:t> is updated to the sum of the new </a:t>
            </a:r>
            <a:r>
              <a:rPr lang="en-US" dirty="0" err="1"/>
              <a:t>distribution_score</a:t>
            </a:r>
            <a:r>
              <a:rPr lang="en-US" dirty="0"/>
              <a:t> and </a:t>
            </a:r>
            <a:r>
              <a:rPr lang="en-US" dirty="0" err="1"/>
              <a:t>submission_score</a:t>
            </a:r>
            <a:br>
              <a:rPr lang="en-US" dirty="0"/>
            </a:br>
            <a:endParaRPr lang="en-US" dirty="0"/>
          </a:p>
          <a:p>
            <a:r>
              <a:rPr lang="en-US" dirty="0"/>
              <a:t>The “</a:t>
            </a:r>
            <a:r>
              <a:rPr lang="en-US" dirty="0" err="1"/>
              <a:t>distribution_score</a:t>
            </a:r>
            <a:r>
              <a:rPr lang="en-US" dirty="0"/>
              <a:t>”, “</a:t>
            </a:r>
            <a:r>
              <a:rPr lang="en-US" dirty="0" err="1"/>
              <a:t>submission_score</a:t>
            </a:r>
            <a:r>
              <a:rPr lang="en-US" dirty="0"/>
              <a:t>”, and “</a:t>
            </a:r>
            <a:r>
              <a:rPr lang="en-US" dirty="0" err="1"/>
              <a:t>total_score</a:t>
            </a:r>
            <a:r>
              <a:rPr lang="en-US" dirty="0"/>
              <a:t>” fields are also updated when a user uses the “!gift” command.</a:t>
            </a:r>
          </a:p>
          <a:p>
            <a:pPr lvl="1"/>
            <a:r>
              <a:rPr lang="en-US" dirty="0"/>
              <a:t>Points are deducted from the giver’s User entry, and added to the User entry of the recipient. The gifted points are distributed evenly between </a:t>
            </a:r>
            <a:r>
              <a:rPr lang="en-US" dirty="0" err="1"/>
              <a:t>distribution_score</a:t>
            </a:r>
            <a:r>
              <a:rPr lang="en-US" dirty="0"/>
              <a:t> and </a:t>
            </a:r>
            <a:r>
              <a:rPr lang="en-US" dirty="0" err="1"/>
              <a:t>submission_score</a:t>
            </a:r>
            <a:r>
              <a:rPr lang="en-US" dirty="0"/>
              <a:t> whenever possible. If the gifted amount is an odd number, then the extra point is drawn from </a:t>
            </a:r>
            <a:r>
              <a:rPr lang="en-US" dirty="0" err="1"/>
              <a:t>distribution_score</a:t>
            </a:r>
            <a:r>
              <a:rPr lang="en-US" dirty="0"/>
              <a:t>. If the giver has insufficient points in one category, then the points are drawn from the other one.</a:t>
            </a:r>
          </a:p>
          <a:p>
            <a:pPr marL="0" indent="0">
              <a:buNone/>
            </a:pPr>
            <a:endParaRPr lang="en-US" dirty="0"/>
          </a:p>
        </p:txBody>
      </p:sp>
      <p:sp>
        <p:nvSpPr>
          <p:cNvPr id="4" name="Footer Placeholder 3">
            <a:extLst>
              <a:ext uri="{FF2B5EF4-FFF2-40B4-BE49-F238E27FC236}">
                <a16:creationId xmlns:a16="http://schemas.microsoft.com/office/drawing/2014/main" id="{97F694E1-E2F9-4059-AA70-1690DF149DE5}"/>
              </a:ext>
            </a:extLst>
          </p:cNvPr>
          <p:cNvSpPr>
            <a:spLocks noGrp="1"/>
          </p:cNvSpPr>
          <p:nvPr>
            <p:ph type="ftr" sz="quarter" idx="11"/>
          </p:nvPr>
        </p:nvSpPr>
        <p:spPr/>
        <p:txBody>
          <a:bodyPr/>
          <a:lstStyle/>
          <a:p>
            <a:r>
              <a:rPr lang="en-US"/>
              <a:t>InsiderMemeBot v2.0</a:t>
            </a:r>
          </a:p>
        </p:txBody>
      </p:sp>
      <p:sp>
        <p:nvSpPr>
          <p:cNvPr id="5" name="Slide Number Placeholder 4">
            <a:extLst>
              <a:ext uri="{FF2B5EF4-FFF2-40B4-BE49-F238E27FC236}">
                <a16:creationId xmlns:a16="http://schemas.microsoft.com/office/drawing/2014/main" id="{57AB5676-F46B-48A1-814B-EDC4FE2DE1B8}"/>
              </a:ext>
            </a:extLst>
          </p:cNvPr>
          <p:cNvSpPr>
            <a:spLocks noGrp="1"/>
          </p:cNvSpPr>
          <p:nvPr>
            <p:ph type="sldNum" sz="quarter" idx="12"/>
          </p:nvPr>
        </p:nvSpPr>
        <p:spPr/>
        <p:txBody>
          <a:bodyPr/>
          <a:lstStyle/>
          <a:p>
            <a:fld id="{172781BF-199F-4146-A330-5C7E7A4B1E48}" type="slidenum">
              <a:rPr lang="en-US" smtClean="0"/>
              <a:t>15</a:t>
            </a:fld>
            <a:endParaRPr lang="en-US"/>
          </a:p>
        </p:txBody>
      </p:sp>
    </p:spTree>
    <p:extLst>
      <p:ext uri="{BB962C8B-B14F-4D97-AF65-F5344CB8AC3E}">
        <p14:creationId xmlns:p14="http://schemas.microsoft.com/office/powerpoint/2010/main" val="1184217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3B510-D5B2-495F-9F40-58BE17B70167}"/>
              </a:ext>
            </a:extLst>
          </p:cNvPr>
          <p:cNvSpPr>
            <a:spLocks noGrp="1"/>
          </p:cNvSpPr>
          <p:nvPr>
            <p:ph type="title"/>
          </p:nvPr>
        </p:nvSpPr>
        <p:spPr/>
        <p:txBody>
          <a:bodyPr/>
          <a:lstStyle/>
          <a:p>
            <a:r>
              <a:rPr lang="en-US" dirty="0"/>
              <a:t>The Users Table (Continued)</a:t>
            </a:r>
          </a:p>
        </p:txBody>
      </p:sp>
      <p:sp>
        <p:nvSpPr>
          <p:cNvPr id="3" name="Content Placeholder 2">
            <a:extLst>
              <a:ext uri="{FF2B5EF4-FFF2-40B4-BE49-F238E27FC236}">
                <a16:creationId xmlns:a16="http://schemas.microsoft.com/office/drawing/2014/main" id="{1610FEF5-6AAB-4249-A69F-218A66873B41}"/>
              </a:ext>
            </a:extLst>
          </p:cNvPr>
          <p:cNvSpPr>
            <a:spLocks noGrp="1"/>
          </p:cNvSpPr>
          <p:nvPr>
            <p:ph idx="1"/>
          </p:nvPr>
        </p:nvSpPr>
        <p:spPr/>
        <p:txBody>
          <a:bodyPr>
            <a:normAutofit/>
          </a:bodyPr>
          <a:lstStyle/>
          <a:p>
            <a:r>
              <a:rPr lang="en-US" dirty="0"/>
              <a:t>The “ranking” column is updated whenever </a:t>
            </a:r>
            <a:r>
              <a:rPr lang="en-US" dirty="0" err="1"/>
              <a:t>InsiderMemeBot</a:t>
            </a:r>
            <a:r>
              <a:rPr lang="en-US" dirty="0"/>
              <a:t> computes and posts a new scoreboard.</a:t>
            </a:r>
          </a:p>
          <a:p>
            <a:pPr lvl="1"/>
            <a:r>
              <a:rPr lang="en-US" dirty="0"/>
              <a:t>If a high-scoring post finishes tracking, and a user climbs up in the ranking, then the new ranking won’t be reflected until the next scoreboard post.</a:t>
            </a:r>
          </a:p>
          <a:p>
            <a:pPr lvl="1"/>
            <a:endParaRPr lang="en-US" dirty="0"/>
          </a:p>
          <a:p>
            <a:r>
              <a:rPr lang="en-US" dirty="0"/>
              <a:t>The “gifts” column is updated when a user uses the “!gift” command.</a:t>
            </a:r>
          </a:p>
          <a:p>
            <a:pPr lvl="1"/>
            <a:r>
              <a:rPr lang="en-US" dirty="0"/>
              <a:t>The column for the recipient and the sender are both updated</a:t>
            </a:r>
          </a:p>
          <a:p>
            <a:pPr lvl="1"/>
            <a:endParaRPr lang="en-US" dirty="0"/>
          </a:p>
          <a:p>
            <a:r>
              <a:rPr lang="en-US" dirty="0"/>
              <a:t>There is currently no mechanism, and no need, for the bot to remove items from the Users Table.</a:t>
            </a:r>
          </a:p>
        </p:txBody>
      </p:sp>
      <p:sp>
        <p:nvSpPr>
          <p:cNvPr id="4" name="Footer Placeholder 3">
            <a:extLst>
              <a:ext uri="{FF2B5EF4-FFF2-40B4-BE49-F238E27FC236}">
                <a16:creationId xmlns:a16="http://schemas.microsoft.com/office/drawing/2014/main" id="{97F694E1-E2F9-4059-AA70-1690DF149DE5}"/>
              </a:ext>
            </a:extLst>
          </p:cNvPr>
          <p:cNvSpPr>
            <a:spLocks noGrp="1"/>
          </p:cNvSpPr>
          <p:nvPr>
            <p:ph type="ftr" sz="quarter" idx="11"/>
          </p:nvPr>
        </p:nvSpPr>
        <p:spPr/>
        <p:txBody>
          <a:bodyPr/>
          <a:lstStyle/>
          <a:p>
            <a:r>
              <a:rPr lang="en-US"/>
              <a:t>InsiderMemeBot v2.0</a:t>
            </a:r>
          </a:p>
        </p:txBody>
      </p:sp>
      <p:sp>
        <p:nvSpPr>
          <p:cNvPr id="5" name="Slide Number Placeholder 4">
            <a:extLst>
              <a:ext uri="{FF2B5EF4-FFF2-40B4-BE49-F238E27FC236}">
                <a16:creationId xmlns:a16="http://schemas.microsoft.com/office/drawing/2014/main" id="{57AB5676-F46B-48A1-814B-EDC4FE2DE1B8}"/>
              </a:ext>
            </a:extLst>
          </p:cNvPr>
          <p:cNvSpPr>
            <a:spLocks noGrp="1"/>
          </p:cNvSpPr>
          <p:nvPr>
            <p:ph type="sldNum" sz="quarter" idx="12"/>
          </p:nvPr>
        </p:nvSpPr>
        <p:spPr/>
        <p:txBody>
          <a:bodyPr/>
          <a:lstStyle/>
          <a:p>
            <a:fld id="{172781BF-199F-4146-A330-5C7E7A4B1E48}" type="slidenum">
              <a:rPr lang="en-US" smtClean="0"/>
              <a:t>16</a:t>
            </a:fld>
            <a:endParaRPr lang="en-US"/>
          </a:p>
        </p:txBody>
      </p:sp>
    </p:spTree>
    <p:extLst>
      <p:ext uri="{BB962C8B-B14F-4D97-AF65-F5344CB8AC3E}">
        <p14:creationId xmlns:p14="http://schemas.microsoft.com/office/powerpoint/2010/main" val="3516769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3B510-D5B2-495F-9F40-58BE17B70167}"/>
              </a:ext>
            </a:extLst>
          </p:cNvPr>
          <p:cNvSpPr>
            <a:spLocks noGrp="1"/>
          </p:cNvSpPr>
          <p:nvPr>
            <p:ph type="title"/>
          </p:nvPr>
        </p:nvSpPr>
        <p:spPr/>
        <p:txBody>
          <a:bodyPr/>
          <a:lstStyle/>
          <a:p>
            <a:r>
              <a:rPr lang="en-US" dirty="0"/>
              <a:t>The Users Table: Fields</a:t>
            </a:r>
          </a:p>
        </p:txBody>
      </p:sp>
      <p:sp>
        <p:nvSpPr>
          <p:cNvPr id="3" name="Content Placeholder 2">
            <a:extLst>
              <a:ext uri="{FF2B5EF4-FFF2-40B4-BE49-F238E27FC236}">
                <a16:creationId xmlns:a16="http://schemas.microsoft.com/office/drawing/2014/main" id="{1610FEF5-6AAB-4249-A69F-218A66873B41}"/>
              </a:ext>
            </a:extLst>
          </p:cNvPr>
          <p:cNvSpPr>
            <a:spLocks noGrp="1"/>
          </p:cNvSpPr>
          <p:nvPr>
            <p:ph idx="1"/>
          </p:nvPr>
        </p:nvSpPr>
        <p:spPr/>
        <p:txBody>
          <a:bodyPr>
            <a:normAutofit fontScale="92500"/>
          </a:bodyPr>
          <a:lstStyle/>
          <a:p>
            <a:r>
              <a:rPr lang="en-US" dirty="0"/>
              <a:t>The Users table consists of the following fields:</a:t>
            </a:r>
            <a:endParaRPr lang="en-US" b="1" dirty="0"/>
          </a:p>
          <a:p>
            <a:r>
              <a:rPr lang="en-US" b="1" dirty="0" err="1"/>
              <a:t>user_id</a:t>
            </a:r>
            <a:r>
              <a:rPr lang="en-US" b="1" dirty="0"/>
              <a:t>: </a:t>
            </a:r>
            <a:r>
              <a:rPr lang="en-US" dirty="0"/>
              <a:t>The unique identifier used to identify a user. Not very useful for manual inspection.</a:t>
            </a:r>
          </a:p>
          <a:p>
            <a:r>
              <a:rPr lang="en-US" b="1" dirty="0" err="1"/>
              <a:t>distribution_score</a:t>
            </a:r>
            <a:r>
              <a:rPr lang="en-US" b="1" dirty="0"/>
              <a:t>:</a:t>
            </a:r>
            <a:r>
              <a:rPr lang="en-US" dirty="0"/>
              <a:t> The score that a user has gained from posting examples</a:t>
            </a:r>
          </a:p>
          <a:p>
            <a:r>
              <a:rPr lang="en-US" b="1" dirty="0" err="1"/>
              <a:t>submission_score</a:t>
            </a:r>
            <a:r>
              <a:rPr lang="en-US" b="1" dirty="0"/>
              <a:t>: </a:t>
            </a:r>
            <a:r>
              <a:rPr lang="en-US" dirty="0"/>
              <a:t>The score that a user has gained from submitting templates</a:t>
            </a:r>
          </a:p>
          <a:p>
            <a:r>
              <a:rPr lang="en-US" b="1" dirty="0" err="1"/>
              <a:t>total_score</a:t>
            </a:r>
            <a:r>
              <a:rPr lang="en-US" b="1" dirty="0"/>
              <a:t>: </a:t>
            </a:r>
            <a:r>
              <a:rPr lang="en-US" dirty="0"/>
              <a:t>The total score for the user (submissions + distribution)</a:t>
            </a:r>
          </a:p>
          <a:p>
            <a:r>
              <a:rPr lang="en-US" b="1" dirty="0"/>
              <a:t>ranking: </a:t>
            </a:r>
            <a:r>
              <a:rPr lang="en-US" dirty="0"/>
              <a:t>Any ranking information for the user (Will be empty for new users, and populated when the next scoreboard is posted by </a:t>
            </a:r>
            <a:r>
              <a:rPr lang="en-US" dirty="0" err="1"/>
              <a:t>InsiderMemeBot</a:t>
            </a:r>
            <a:r>
              <a:rPr lang="en-US" dirty="0"/>
              <a:t>)</a:t>
            </a:r>
            <a:endParaRPr lang="en-US" b="1" dirty="0"/>
          </a:p>
          <a:p>
            <a:r>
              <a:rPr lang="en-US" b="1" dirty="0"/>
              <a:t>username: </a:t>
            </a:r>
            <a:r>
              <a:rPr lang="en-US" dirty="0"/>
              <a:t>The Reddit username of the user </a:t>
            </a:r>
          </a:p>
          <a:p>
            <a:r>
              <a:rPr lang="en-US" b="1" dirty="0"/>
              <a:t>gifts:</a:t>
            </a:r>
            <a:r>
              <a:rPr lang="en-US" dirty="0"/>
              <a:t> A dictionary storing information on when the user has received or sent gifts using the “!gift” bot command</a:t>
            </a:r>
            <a:endParaRPr lang="en-US" b="1" dirty="0"/>
          </a:p>
          <a:p>
            <a:r>
              <a:rPr lang="en-US" b="1" dirty="0"/>
              <a:t>attributes: </a:t>
            </a:r>
            <a:r>
              <a:rPr lang="en-US" dirty="0"/>
              <a:t>For future use. Currently not used by </a:t>
            </a:r>
            <a:r>
              <a:rPr lang="en-US" dirty="0" err="1"/>
              <a:t>InsiderMemeBot</a:t>
            </a:r>
            <a:endParaRPr lang="en-US" b="1" dirty="0"/>
          </a:p>
        </p:txBody>
      </p:sp>
      <p:sp>
        <p:nvSpPr>
          <p:cNvPr id="4" name="Footer Placeholder 3">
            <a:extLst>
              <a:ext uri="{FF2B5EF4-FFF2-40B4-BE49-F238E27FC236}">
                <a16:creationId xmlns:a16="http://schemas.microsoft.com/office/drawing/2014/main" id="{97F694E1-E2F9-4059-AA70-1690DF149DE5}"/>
              </a:ext>
            </a:extLst>
          </p:cNvPr>
          <p:cNvSpPr>
            <a:spLocks noGrp="1"/>
          </p:cNvSpPr>
          <p:nvPr>
            <p:ph type="ftr" sz="quarter" idx="11"/>
          </p:nvPr>
        </p:nvSpPr>
        <p:spPr/>
        <p:txBody>
          <a:bodyPr/>
          <a:lstStyle/>
          <a:p>
            <a:r>
              <a:rPr lang="en-US"/>
              <a:t>InsiderMemeBot v2.0</a:t>
            </a:r>
          </a:p>
        </p:txBody>
      </p:sp>
      <p:sp>
        <p:nvSpPr>
          <p:cNvPr id="5" name="Slide Number Placeholder 4">
            <a:extLst>
              <a:ext uri="{FF2B5EF4-FFF2-40B4-BE49-F238E27FC236}">
                <a16:creationId xmlns:a16="http://schemas.microsoft.com/office/drawing/2014/main" id="{57AB5676-F46B-48A1-814B-EDC4FE2DE1B8}"/>
              </a:ext>
            </a:extLst>
          </p:cNvPr>
          <p:cNvSpPr>
            <a:spLocks noGrp="1"/>
          </p:cNvSpPr>
          <p:nvPr>
            <p:ph type="sldNum" sz="quarter" idx="12"/>
          </p:nvPr>
        </p:nvSpPr>
        <p:spPr/>
        <p:txBody>
          <a:bodyPr/>
          <a:lstStyle/>
          <a:p>
            <a:fld id="{172781BF-199F-4146-A330-5C7E7A4B1E48}" type="slidenum">
              <a:rPr lang="en-US" smtClean="0"/>
              <a:t>17</a:t>
            </a:fld>
            <a:endParaRPr lang="en-US"/>
          </a:p>
        </p:txBody>
      </p:sp>
    </p:spTree>
    <p:extLst>
      <p:ext uri="{BB962C8B-B14F-4D97-AF65-F5344CB8AC3E}">
        <p14:creationId xmlns:p14="http://schemas.microsoft.com/office/powerpoint/2010/main" val="1101129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3B510-D5B2-495F-9F40-58BE17B70167}"/>
              </a:ext>
            </a:extLst>
          </p:cNvPr>
          <p:cNvSpPr>
            <a:spLocks noGrp="1"/>
          </p:cNvSpPr>
          <p:nvPr>
            <p:ph type="title"/>
          </p:nvPr>
        </p:nvSpPr>
        <p:spPr/>
        <p:txBody>
          <a:bodyPr/>
          <a:lstStyle/>
          <a:p>
            <a:r>
              <a:rPr lang="en-US" dirty="0"/>
              <a:t>The Tracking table</a:t>
            </a:r>
          </a:p>
        </p:txBody>
      </p:sp>
      <p:sp>
        <p:nvSpPr>
          <p:cNvPr id="3" name="Content Placeholder 2">
            <a:extLst>
              <a:ext uri="{FF2B5EF4-FFF2-40B4-BE49-F238E27FC236}">
                <a16:creationId xmlns:a16="http://schemas.microsoft.com/office/drawing/2014/main" id="{1610FEF5-6AAB-4249-A69F-218A66873B41}"/>
              </a:ext>
            </a:extLst>
          </p:cNvPr>
          <p:cNvSpPr>
            <a:spLocks noGrp="1"/>
          </p:cNvSpPr>
          <p:nvPr>
            <p:ph idx="1"/>
          </p:nvPr>
        </p:nvSpPr>
        <p:spPr/>
        <p:txBody>
          <a:bodyPr>
            <a:normAutofit lnSpcReduction="10000"/>
          </a:bodyPr>
          <a:lstStyle/>
          <a:p>
            <a:pPr marL="0" indent="0">
              <a:buNone/>
            </a:pPr>
            <a:r>
              <a:rPr lang="en-US" dirty="0"/>
              <a:t>The Tracking table is used to store information on all posts that are </a:t>
            </a:r>
            <a:br>
              <a:rPr lang="en-US" dirty="0"/>
            </a:br>
            <a:r>
              <a:rPr lang="en-US" dirty="0"/>
              <a:t>&lt;24 hours old, and are still having their scores monitored.</a:t>
            </a:r>
          </a:p>
          <a:p>
            <a:pPr marL="0" indent="0">
              <a:buNone/>
            </a:pPr>
            <a:endParaRPr lang="en-US" dirty="0"/>
          </a:p>
          <a:p>
            <a:r>
              <a:rPr lang="en-US" dirty="0"/>
              <a:t>New entries are added to the Tracking table when one of the following occurs:</a:t>
            </a:r>
          </a:p>
          <a:p>
            <a:pPr lvl="1"/>
            <a:r>
              <a:rPr lang="en-US" dirty="0"/>
              <a:t>A new template is submitted to r/</a:t>
            </a:r>
            <a:r>
              <a:rPr lang="en-US" dirty="0" err="1"/>
              <a:t>InsiderMemeTrading</a:t>
            </a:r>
            <a:endParaRPr lang="en-US" dirty="0"/>
          </a:p>
          <a:p>
            <a:pPr lvl="1"/>
            <a:r>
              <a:rPr lang="en-US" dirty="0"/>
              <a:t>A new example is posted by using the “!example” bot command in the comments.</a:t>
            </a:r>
          </a:p>
          <a:p>
            <a:r>
              <a:rPr lang="en-US" dirty="0"/>
              <a:t>The “</a:t>
            </a:r>
            <a:r>
              <a:rPr lang="en-US" dirty="0" err="1"/>
              <a:t>last_update</a:t>
            </a:r>
            <a:r>
              <a:rPr lang="en-US" dirty="0"/>
              <a:t>” and “score” fields in the Tracking Table are updated by </a:t>
            </a:r>
            <a:r>
              <a:rPr lang="en-US" dirty="0" err="1"/>
              <a:t>InsiderMemeBot’s</a:t>
            </a:r>
            <a:r>
              <a:rPr lang="en-US" dirty="0"/>
              <a:t> Tracker Process, which continuously cycles through all tracked templates and examples, using PRAW network</a:t>
            </a:r>
            <a:r>
              <a:rPr lang="en-US" b="1" dirty="0"/>
              <a:t> </a:t>
            </a:r>
            <a:r>
              <a:rPr lang="en-US" dirty="0"/>
              <a:t>requests to update the score.</a:t>
            </a:r>
          </a:p>
          <a:p>
            <a:r>
              <a:rPr lang="en-US" dirty="0"/>
              <a:t>Each network request can take up to several seconds, so when 100 items are being tracked it can take between 5 and 10 minutes for the Tracker process to complete an update cycle.</a:t>
            </a:r>
          </a:p>
          <a:p>
            <a:endParaRPr lang="en-US" b="1" dirty="0"/>
          </a:p>
        </p:txBody>
      </p:sp>
      <p:sp>
        <p:nvSpPr>
          <p:cNvPr id="4" name="Footer Placeholder 3">
            <a:extLst>
              <a:ext uri="{FF2B5EF4-FFF2-40B4-BE49-F238E27FC236}">
                <a16:creationId xmlns:a16="http://schemas.microsoft.com/office/drawing/2014/main" id="{97F694E1-E2F9-4059-AA70-1690DF149DE5}"/>
              </a:ext>
            </a:extLst>
          </p:cNvPr>
          <p:cNvSpPr>
            <a:spLocks noGrp="1"/>
          </p:cNvSpPr>
          <p:nvPr>
            <p:ph type="ftr" sz="quarter" idx="11"/>
          </p:nvPr>
        </p:nvSpPr>
        <p:spPr/>
        <p:txBody>
          <a:bodyPr/>
          <a:lstStyle/>
          <a:p>
            <a:r>
              <a:rPr lang="en-US"/>
              <a:t>InsiderMemeBot v2.0</a:t>
            </a:r>
          </a:p>
        </p:txBody>
      </p:sp>
      <p:sp>
        <p:nvSpPr>
          <p:cNvPr id="5" name="Slide Number Placeholder 4">
            <a:extLst>
              <a:ext uri="{FF2B5EF4-FFF2-40B4-BE49-F238E27FC236}">
                <a16:creationId xmlns:a16="http://schemas.microsoft.com/office/drawing/2014/main" id="{57AB5676-F46B-48A1-814B-EDC4FE2DE1B8}"/>
              </a:ext>
            </a:extLst>
          </p:cNvPr>
          <p:cNvSpPr>
            <a:spLocks noGrp="1"/>
          </p:cNvSpPr>
          <p:nvPr>
            <p:ph type="sldNum" sz="quarter" idx="12"/>
          </p:nvPr>
        </p:nvSpPr>
        <p:spPr/>
        <p:txBody>
          <a:bodyPr/>
          <a:lstStyle/>
          <a:p>
            <a:fld id="{172781BF-199F-4146-A330-5C7E7A4B1E48}" type="slidenum">
              <a:rPr lang="en-US" smtClean="0"/>
              <a:t>18</a:t>
            </a:fld>
            <a:endParaRPr lang="en-US"/>
          </a:p>
        </p:txBody>
      </p:sp>
    </p:spTree>
    <p:extLst>
      <p:ext uri="{BB962C8B-B14F-4D97-AF65-F5344CB8AC3E}">
        <p14:creationId xmlns:p14="http://schemas.microsoft.com/office/powerpoint/2010/main" val="2209554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3B510-D5B2-495F-9F40-58BE17B70167}"/>
              </a:ext>
            </a:extLst>
          </p:cNvPr>
          <p:cNvSpPr>
            <a:spLocks noGrp="1"/>
          </p:cNvSpPr>
          <p:nvPr>
            <p:ph type="title"/>
          </p:nvPr>
        </p:nvSpPr>
        <p:spPr/>
        <p:txBody>
          <a:bodyPr/>
          <a:lstStyle/>
          <a:p>
            <a:r>
              <a:rPr lang="en-US" dirty="0"/>
              <a:t>The Tracking table: Fields</a:t>
            </a:r>
          </a:p>
        </p:txBody>
      </p:sp>
      <p:sp>
        <p:nvSpPr>
          <p:cNvPr id="3" name="Content Placeholder 2">
            <a:extLst>
              <a:ext uri="{FF2B5EF4-FFF2-40B4-BE49-F238E27FC236}">
                <a16:creationId xmlns:a16="http://schemas.microsoft.com/office/drawing/2014/main" id="{1610FEF5-6AAB-4249-A69F-218A66873B41}"/>
              </a:ext>
            </a:extLst>
          </p:cNvPr>
          <p:cNvSpPr>
            <a:spLocks noGrp="1"/>
          </p:cNvSpPr>
          <p:nvPr>
            <p:ph idx="1"/>
          </p:nvPr>
        </p:nvSpPr>
        <p:spPr/>
        <p:txBody>
          <a:bodyPr>
            <a:normAutofit fontScale="70000" lnSpcReduction="20000"/>
          </a:bodyPr>
          <a:lstStyle/>
          <a:p>
            <a:r>
              <a:rPr lang="en-US" dirty="0"/>
              <a:t>The Tracking table consists of the following columns:</a:t>
            </a:r>
            <a:endParaRPr lang="en-US" b="1" dirty="0"/>
          </a:p>
          <a:p>
            <a:r>
              <a:rPr lang="en-US" b="1" dirty="0" err="1"/>
              <a:t>submission_id</a:t>
            </a:r>
            <a:r>
              <a:rPr lang="en-US" b="1" dirty="0"/>
              <a:t>: </a:t>
            </a:r>
            <a:r>
              <a:rPr lang="en-US" dirty="0"/>
              <a:t>The unique identifier of the post being tracked by the bot’s Tracker process. This can either be the post of a template, or the post of a linked example</a:t>
            </a:r>
          </a:p>
          <a:p>
            <a:r>
              <a:rPr lang="en-US" b="1" dirty="0" err="1"/>
              <a:t>author_id</a:t>
            </a:r>
            <a:r>
              <a:rPr lang="en-US" b="1" dirty="0"/>
              <a:t>: </a:t>
            </a:r>
            <a:r>
              <a:rPr lang="en-US" dirty="0"/>
              <a:t>The unique identifier for the user who created the post</a:t>
            </a:r>
            <a:endParaRPr lang="en-US" b="1" dirty="0"/>
          </a:p>
          <a:p>
            <a:r>
              <a:rPr lang="en-US" b="1" dirty="0" err="1"/>
              <a:t>bot_comment_id</a:t>
            </a:r>
            <a:r>
              <a:rPr lang="en-US" b="1" dirty="0"/>
              <a:t>: </a:t>
            </a:r>
            <a:r>
              <a:rPr lang="en-US" dirty="0"/>
              <a:t>The unique identifier of the bot’s top-level comment for a given submission. For posted examples, this is the ID of the comment on the associated template.</a:t>
            </a:r>
          </a:p>
          <a:p>
            <a:r>
              <a:rPr lang="en-US" b="1" dirty="0" err="1"/>
              <a:t>expire_time</a:t>
            </a:r>
            <a:r>
              <a:rPr lang="en-US" b="1" dirty="0"/>
              <a:t>: </a:t>
            </a:r>
            <a:r>
              <a:rPr lang="en-US" dirty="0"/>
              <a:t>The Unix epoch time at which the post will have its final score computed, and be removed from tracking.</a:t>
            </a:r>
          </a:p>
          <a:p>
            <a:r>
              <a:rPr lang="en-US" b="1" dirty="0" err="1"/>
              <a:t>is_example</a:t>
            </a:r>
            <a:r>
              <a:rPr lang="en-US" b="1" dirty="0"/>
              <a:t>: </a:t>
            </a:r>
            <a:r>
              <a:rPr lang="en-US" dirty="0"/>
              <a:t>A Boolean indication of whether the tracked item is an example or a template. (True = example, False = template)</a:t>
            </a:r>
            <a:endParaRPr lang="en-US" b="1" dirty="0"/>
          </a:p>
          <a:p>
            <a:r>
              <a:rPr lang="en-US" b="1" dirty="0" err="1"/>
              <a:t>last_update</a:t>
            </a:r>
            <a:r>
              <a:rPr lang="en-US" b="1" dirty="0"/>
              <a:t>: </a:t>
            </a:r>
            <a:r>
              <a:rPr lang="en-US" dirty="0"/>
              <a:t>The Unix epoch time at which the post was last updated by the bot’s Tracker process. Tracking is finished when </a:t>
            </a:r>
            <a:r>
              <a:rPr lang="en-US" b="1" dirty="0" err="1"/>
              <a:t>last_update</a:t>
            </a:r>
            <a:r>
              <a:rPr lang="en-US" b="1" dirty="0"/>
              <a:t> &gt;= </a:t>
            </a:r>
            <a:r>
              <a:rPr lang="en-US" b="1" dirty="0" err="1"/>
              <a:t>expire_time</a:t>
            </a:r>
            <a:endParaRPr lang="en-US" b="1" dirty="0"/>
          </a:p>
          <a:p>
            <a:r>
              <a:rPr lang="en-US" b="1" dirty="0"/>
              <a:t>permalink: </a:t>
            </a:r>
            <a:r>
              <a:rPr lang="en-US" dirty="0"/>
              <a:t>The permalink to the posted template or example</a:t>
            </a:r>
          </a:p>
          <a:p>
            <a:r>
              <a:rPr lang="en-US" b="1" dirty="0"/>
              <a:t>score: </a:t>
            </a:r>
            <a:r>
              <a:rPr lang="en-US" dirty="0"/>
              <a:t>The score of the tracked post as of </a:t>
            </a:r>
            <a:r>
              <a:rPr lang="en-US" b="1" dirty="0" err="1"/>
              <a:t>last_update</a:t>
            </a:r>
            <a:endParaRPr lang="en-US" b="1" dirty="0"/>
          </a:p>
          <a:p>
            <a:r>
              <a:rPr lang="en-US" b="1" dirty="0" err="1"/>
              <a:t>template_id</a:t>
            </a:r>
            <a:r>
              <a:rPr lang="en-US" b="1" dirty="0"/>
              <a:t>: </a:t>
            </a:r>
            <a:r>
              <a:rPr lang="en-US" dirty="0"/>
              <a:t>For examples, this stores the unique identifier of the original template. Only applicable when </a:t>
            </a:r>
            <a:r>
              <a:rPr lang="en-US" b="1" dirty="0" err="1"/>
              <a:t>is_example</a:t>
            </a:r>
            <a:r>
              <a:rPr lang="en-US" b="1" dirty="0"/>
              <a:t> </a:t>
            </a:r>
            <a:r>
              <a:rPr lang="en-US" dirty="0"/>
              <a:t>is true.</a:t>
            </a:r>
          </a:p>
          <a:p>
            <a:r>
              <a:rPr lang="en-US" b="1" dirty="0" err="1"/>
              <a:t>template_author</a:t>
            </a:r>
            <a:r>
              <a:rPr lang="en-US" b="1" dirty="0"/>
              <a:t>: </a:t>
            </a:r>
            <a:r>
              <a:rPr lang="en-US" dirty="0"/>
              <a:t>For examples, this stores the unique identifier of the original template’s author. Only applicable when </a:t>
            </a:r>
            <a:r>
              <a:rPr lang="en-US" b="1" dirty="0" err="1"/>
              <a:t>is_example</a:t>
            </a:r>
            <a:r>
              <a:rPr lang="en-US" b="1" dirty="0"/>
              <a:t> </a:t>
            </a:r>
            <a:r>
              <a:rPr lang="en-US" dirty="0"/>
              <a:t>is true.</a:t>
            </a:r>
            <a:endParaRPr lang="en-US" b="1" dirty="0"/>
          </a:p>
          <a:p>
            <a:r>
              <a:rPr lang="en-US" b="1" dirty="0"/>
              <a:t>title: </a:t>
            </a:r>
            <a:r>
              <a:rPr lang="en-US" dirty="0"/>
              <a:t>The title of the posted template or example</a:t>
            </a:r>
            <a:endParaRPr lang="en-US" b="1" dirty="0"/>
          </a:p>
          <a:p>
            <a:endParaRPr lang="en-US" dirty="0"/>
          </a:p>
          <a:p>
            <a:endParaRPr lang="en-US" b="1" dirty="0"/>
          </a:p>
        </p:txBody>
      </p:sp>
      <p:sp>
        <p:nvSpPr>
          <p:cNvPr id="4" name="Footer Placeholder 3">
            <a:extLst>
              <a:ext uri="{FF2B5EF4-FFF2-40B4-BE49-F238E27FC236}">
                <a16:creationId xmlns:a16="http://schemas.microsoft.com/office/drawing/2014/main" id="{97F694E1-E2F9-4059-AA70-1690DF149DE5}"/>
              </a:ext>
            </a:extLst>
          </p:cNvPr>
          <p:cNvSpPr>
            <a:spLocks noGrp="1"/>
          </p:cNvSpPr>
          <p:nvPr>
            <p:ph type="ftr" sz="quarter" idx="11"/>
          </p:nvPr>
        </p:nvSpPr>
        <p:spPr/>
        <p:txBody>
          <a:bodyPr/>
          <a:lstStyle/>
          <a:p>
            <a:r>
              <a:rPr lang="en-US"/>
              <a:t>InsiderMemeBot v2.0</a:t>
            </a:r>
          </a:p>
        </p:txBody>
      </p:sp>
      <p:sp>
        <p:nvSpPr>
          <p:cNvPr id="5" name="Slide Number Placeholder 4">
            <a:extLst>
              <a:ext uri="{FF2B5EF4-FFF2-40B4-BE49-F238E27FC236}">
                <a16:creationId xmlns:a16="http://schemas.microsoft.com/office/drawing/2014/main" id="{57AB5676-F46B-48A1-814B-EDC4FE2DE1B8}"/>
              </a:ext>
            </a:extLst>
          </p:cNvPr>
          <p:cNvSpPr>
            <a:spLocks noGrp="1"/>
          </p:cNvSpPr>
          <p:nvPr>
            <p:ph type="sldNum" sz="quarter" idx="12"/>
          </p:nvPr>
        </p:nvSpPr>
        <p:spPr/>
        <p:txBody>
          <a:bodyPr/>
          <a:lstStyle/>
          <a:p>
            <a:fld id="{172781BF-199F-4146-A330-5C7E7A4B1E48}" type="slidenum">
              <a:rPr lang="en-US" smtClean="0"/>
              <a:t>19</a:t>
            </a:fld>
            <a:endParaRPr lang="en-US"/>
          </a:p>
        </p:txBody>
      </p:sp>
    </p:spTree>
    <p:extLst>
      <p:ext uri="{BB962C8B-B14F-4D97-AF65-F5344CB8AC3E}">
        <p14:creationId xmlns:p14="http://schemas.microsoft.com/office/powerpoint/2010/main" val="1519671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F758D-DDB6-4ECF-B762-6D31E449F036}"/>
              </a:ext>
            </a:extLst>
          </p:cNvPr>
          <p:cNvSpPr>
            <a:spLocks noGrp="1"/>
          </p:cNvSpPr>
          <p:nvPr>
            <p:ph type="title"/>
          </p:nvPr>
        </p:nvSpPr>
        <p:spPr/>
        <p:txBody>
          <a:bodyPr/>
          <a:lstStyle/>
          <a:p>
            <a:r>
              <a:rPr lang="en-US" dirty="0"/>
              <a:t>Purpose &amp; Scope</a:t>
            </a:r>
          </a:p>
        </p:txBody>
      </p:sp>
      <p:sp>
        <p:nvSpPr>
          <p:cNvPr id="3" name="Content Placeholder 2">
            <a:extLst>
              <a:ext uri="{FF2B5EF4-FFF2-40B4-BE49-F238E27FC236}">
                <a16:creationId xmlns:a16="http://schemas.microsoft.com/office/drawing/2014/main" id="{92DF9C9C-5DFA-46EF-991A-B3ED4B49E77D}"/>
              </a:ext>
            </a:extLst>
          </p:cNvPr>
          <p:cNvSpPr>
            <a:spLocks noGrp="1"/>
          </p:cNvSpPr>
          <p:nvPr>
            <p:ph idx="1"/>
          </p:nvPr>
        </p:nvSpPr>
        <p:spPr/>
        <p:txBody>
          <a:bodyPr>
            <a:normAutofit/>
          </a:bodyPr>
          <a:lstStyle/>
          <a:p>
            <a:r>
              <a:rPr lang="en-US" dirty="0"/>
              <a:t>This presentation provides user instructions for accessing the Amazon Web Services (AWS) DynamoDB database used by </a:t>
            </a:r>
            <a:r>
              <a:rPr lang="en-US" dirty="0" err="1"/>
              <a:t>InsiderMemeBot</a:t>
            </a:r>
            <a:r>
              <a:rPr lang="en-US" dirty="0"/>
              <a:t>.</a:t>
            </a:r>
          </a:p>
          <a:p>
            <a:endParaRPr lang="en-US" dirty="0"/>
          </a:p>
          <a:p>
            <a:r>
              <a:rPr lang="en-US" dirty="0"/>
              <a:t>This presentation is intended for </a:t>
            </a:r>
            <a:r>
              <a:rPr lang="en-US" dirty="0" err="1"/>
              <a:t>InsiderMemeBot</a:t>
            </a:r>
            <a:r>
              <a:rPr lang="en-US" dirty="0"/>
              <a:t> version 1.0. Future versions will likely have changes to the data representation.</a:t>
            </a:r>
            <a:br>
              <a:rPr lang="en-US" dirty="0"/>
            </a:br>
            <a:endParaRPr lang="en-US" dirty="0"/>
          </a:p>
          <a:p>
            <a:r>
              <a:rPr lang="en-US" dirty="0"/>
              <a:t>This presentation is intended ONLY for subreddit moderators approved for database access. Do not distribute these slides to anyone else!</a:t>
            </a:r>
          </a:p>
        </p:txBody>
      </p:sp>
      <p:sp>
        <p:nvSpPr>
          <p:cNvPr id="4" name="Footer Placeholder 3">
            <a:extLst>
              <a:ext uri="{FF2B5EF4-FFF2-40B4-BE49-F238E27FC236}">
                <a16:creationId xmlns:a16="http://schemas.microsoft.com/office/drawing/2014/main" id="{60DABA1C-CA5A-4460-A6CA-ED1D5B280AD6}"/>
              </a:ext>
            </a:extLst>
          </p:cNvPr>
          <p:cNvSpPr>
            <a:spLocks noGrp="1"/>
          </p:cNvSpPr>
          <p:nvPr>
            <p:ph type="ftr" sz="quarter" idx="11"/>
          </p:nvPr>
        </p:nvSpPr>
        <p:spPr/>
        <p:txBody>
          <a:bodyPr/>
          <a:lstStyle/>
          <a:p>
            <a:r>
              <a:rPr lang="en-US" dirty="0" err="1"/>
              <a:t>InsiderMemeBot</a:t>
            </a:r>
            <a:r>
              <a:rPr lang="en-US" dirty="0"/>
              <a:t> v2.0</a:t>
            </a:r>
          </a:p>
        </p:txBody>
      </p:sp>
      <p:sp>
        <p:nvSpPr>
          <p:cNvPr id="5" name="Slide Number Placeholder 4">
            <a:extLst>
              <a:ext uri="{FF2B5EF4-FFF2-40B4-BE49-F238E27FC236}">
                <a16:creationId xmlns:a16="http://schemas.microsoft.com/office/drawing/2014/main" id="{6005BC33-6FFD-42F5-8D6F-643AF62A4F6D}"/>
              </a:ext>
            </a:extLst>
          </p:cNvPr>
          <p:cNvSpPr>
            <a:spLocks noGrp="1"/>
          </p:cNvSpPr>
          <p:nvPr>
            <p:ph type="sldNum" sz="quarter" idx="12"/>
          </p:nvPr>
        </p:nvSpPr>
        <p:spPr/>
        <p:txBody>
          <a:bodyPr/>
          <a:lstStyle/>
          <a:p>
            <a:fld id="{172781BF-199F-4146-A330-5C7E7A4B1E48}" type="slidenum">
              <a:rPr lang="en-US" smtClean="0"/>
              <a:t>2</a:t>
            </a:fld>
            <a:endParaRPr lang="en-US"/>
          </a:p>
        </p:txBody>
      </p:sp>
    </p:spTree>
    <p:extLst>
      <p:ext uri="{BB962C8B-B14F-4D97-AF65-F5344CB8AC3E}">
        <p14:creationId xmlns:p14="http://schemas.microsoft.com/office/powerpoint/2010/main" val="476035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3B510-D5B2-495F-9F40-58BE17B70167}"/>
              </a:ext>
            </a:extLst>
          </p:cNvPr>
          <p:cNvSpPr>
            <a:spLocks noGrp="1"/>
          </p:cNvSpPr>
          <p:nvPr>
            <p:ph type="title"/>
          </p:nvPr>
        </p:nvSpPr>
        <p:spPr/>
        <p:txBody>
          <a:bodyPr/>
          <a:lstStyle/>
          <a:p>
            <a:r>
              <a:rPr lang="en-US" dirty="0"/>
              <a:t>The </a:t>
            </a:r>
            <a:r>
              <a:rPr lang="en-US" dirty="0" err="1"/>
              <a:t>TopPosts</a:t>
            </a:r>
            <a:r>
              <a:rPr lang="en-US" dirty="0"/>
              <a:t> table</a:t>
            </a:r>
          </a:p>
        </p:txBody>
      </p:sp>
      <p:sp>
        <p:nvSpPr>
          <p:cNvPr id="3" name="Content Placeholder 2">
            <a:extLst>
              <a:ext uri="{FF2B5EF4-FFF2-40B4-BE49-F238E27FC236}">
                <a16:creationId xmlns:a16="http://schemas.microsoft.com/office/drawing/2014/main" id="{1610FEF5-6AAB-4249-A69F-218A66873B41}"/>
              </a:ext>
            </a:extLst>
          </p:cNvPr>
          <p:cNvSpPr>
            <a:spLocks noGrp="1"/>
          </p:cNvSpPr>
          <p:nvPr>
            <p:ph idx="1"/>
          </p:nvPr>
        </p:nvSpPr>
        <p:spPr>
          <a:xfrm>
            <a:off x="628650" y="1825625"/>
            <a:ext cx="7886700" cy="4530726"/>
          </a:xfrm>
        </p:spPr>
        <p:txBody>
          <a:bodyPr>
            <a:normAutofit fontScale="62500" lnSpcReduction="20000"/>
          </a:bodyPr>
          <a:lstStyle/>
          <a:p>
            <a:pPr marL="0" indent="0">
              <a:buNone/>
            </a:pPr>
            <a:r>
              <a:rPr lang="en-US" dirty="0"/>
              <a:t>The </a:t>
            </a:r>
            <a:r>
              <a:rPr lang="en-US" dirty="0" err="1"/>
              <a:t>TopPosts</a:t>
            </a:r>
            <a:r>
              <a:rPr lang="en-US" dirty="0"/>
              <a:t> table is used to track the top-scoring examples and templates from:</a:t>
            </a:r>
          </a:p>
          <a:p>
            <a:pPr lvl="1"/>
            <a:r>
              <a:rPr lang="en-US" dirty="0"/>
              <a:t>The last day</a:t>
            </a:r>
          </a:p>
          <a:p>
            <a:pPr lvl="1"/>
            <a:r>
              <a:rPr lang="en-US" dirty="0"/>
              <a:t>The last week</a:t>
            </a:r>
          </a:p>
          <a:p>
            <a:pPr lvl="1"/>
            <a:r>
              <a:rPr lang="en-US" dirty="0"/>
              <a:t>The last month</a:t>
            </a:r>
          </a:p>
          <a:p>
            <a:pPr lvl="1"/>
            <a:r>
              <a:rPr lang="en-US" dirty="0"/>
              <a:t>The last year</a:t>
            </a:r>
          </a:p>
          <a:p>
            <a:pPr lvl="1"/>
            <a:r>
              <a:rPr lang="en-US" dirty="0"/>
              <a:t>All time</a:t>
            </a:r>
          </a:p>
          <a:p>
            <a:pPr lvl="1"/>
            <a:endParaRPr lang="en-US" dirty="0"/>
          </a:p>
          <a:p>
            <a:r>
              <a:rPr lang="en-US" dirty="0"/>
              <a:t>There are always exactly 5 items in the </a:t>
            </a:r>
            <a:r>
              <a:rPr lang="en-US" dirty="0" err="1"/>
              <a:t>TopPost</a:t>
            </a:r>
            <a:r>
              <a:rPr lang="en-US" dirty="0"/>
              <a:t> table: </a:t>
            </a:r>
            <a:r>
              <a:rPr lang="en-US" dirty="0" err="1"/>
              <a:t>last_day</a:t>
            </a:r>
            <a:r>
              <a:rPr lang="en-US" dirty="0"/>
              <a:t>, </a:t>
            </a:r>
            <a:r>
              <a:rPr lang="en-US" dirty="0" err="1"/>
              <a:t>last_week</a:t>
            </a:r>
            <a:r>
              <a:rPr lang="en-US" dirty="0"/>
              <a:t>, </a:t>
            </a:r>
            <a:r>
              <a:rPr lang="en-US" dirty="0" err="1"/>
              <a:t>last_month</a:t>
            </a:r>
            <a:r>
              <a:rPr lang="en-US" dirty="0"/>
              <a:t>, </a:t>
            </a:r>
            <a:r>
              <a:rPr lang="en-US" dirty="0" err="1"/>
              <a:t>last_year</a:t>
            </a:r>
            <a:r>
              <a:rPr lang="en-US" dirty="0"/>
              <a:t>, and </a:t>
            </a:r>
            <a:r>
              <a:rPr lang="en-US" dirty="0" err="1"/>
              <a:t>all_time</a:t>
            </a:r>
            <a:r>
              <a:rPr lang="en-US" dirty="0"/>
              <a:t>.</a:t>
            </a:r>
          </a:p>
          <a:p>
            <a:pPr lvl="1"/>
            <a:r>
              <a:rPr lang="en-US" dirty="0"/>
              <a:t>Each of these items stores the information for the relevant time period.</a:t>
            </a:r>
          </a:p>
          <a:p>
            <a:pPr lvl="1"/>
            <a:endParaRPr lang="en-US" dirty="0"/>
          </a:p>
          <a:p>
            <a:r>
              <a:rPr lang="en-US" dirty="0"/>
              <a:t>The </a:t>
            </a:r>
            <a:r>
              <a:rPr lang="en-US" dirty="0" err="1"/>
              <a:t>TopPosts</a:t>
            </a:r>
            <a:r>
              <a:rPr lang="en-US" dirty="0"/>
              <a:t> table is checked once per minute, and any “expired” items are removed.</a:t>
            </a:r>
          </a:p>
          <a:p>
            <a:pPr lvl="1"/>
            <a:r>
              <a:rPr lang="en-US" dirty="0"/>
              <a:t>For example, a high-scoring post that is 25 hours old would be removed from the “</a:t>
            </a:r>
            <a:r>
              <a:rPr lang="en-US" dirty="0" err="1"/>
              <a:t>last_day</a:t>
            </a:r>
            <a:r>
              <a:rPr lang="en-US" dirty="0"/>
              <a:t>” item, but can remain in the “</a:t>
            </a:r>
            <a:r>
              <a:rPr lang="en-US" dirty="0" err="1"/>
              <a:t>last_week</a:t>
            </a:r>
            <a:r>
              <a:rPr lang="en-US" dirty="0"/>
              <a:t>” item.</a:t>
            </a:r>
          </a:p>
          <a:p>
            <a:pPr lvl="1"/>
            <a:r>
              <a:rPr lang="en-US" dirty="0"/>
              <a:t>The dictionaries are always of the same length. Any “removed” item is replaced by a “No Data” placeholder, which is treated as an empty slot.</a:t>
            </a:r>
          </a:p>
          <a:p>
            <a:pPr lvl="1"/>
            <a:endParaRPr lang="en-US" dirty="0"/>
          </a:p>
          <a:p>
            <a:r>
              <a:rPr lang="en-US" dirty="0"/>
              <a:t>The </a:t>
            </a:r>
            <a:r>
              <a:rPr lang="en-US" dirty="0" err="1"/>
              <a:t>TopPosts</a:t>
            </a:r>
            <a:r>
              <a:rPr lang="en-US" dirty="0"/>
              <a:t> table is updated when a posted template or example is finished tracking.</a:t>
            </a:r>
          </a:p>
          <a:p>
            <a:pPr lvl="1"/>
            <a:r>
              <a:rPr lang="en-US" dirty="0"/>
              <a:t>If the post is an example, then the score is compared with the scores in the “examples” dictionaries in the </a:t>
            </a:r>
            <a:r>
              <a:rPr lang="en-US" dirty="0" err="1"/>
              <a:t>TopPosts</a:t>
            </a:r>
            <a:r>
              <a:rPr lang="en-US" dirty="0"/>
              <a:t> items.</a:t>
            </a:r>
          </a:p>
          <a:p>
            <a:pPr lvl="1"/>
            <a:r>
              <a:rPr lang="en-US" dirty="0"/>
              <a:t>If the post is a template, then the score is compared with the scores in the “submissions” dictionaries.</a:t>
            </a:r>
          </a:p>
          <a:p>
            <a:pPr lvl="1"/>
            <a:r>
              <a:rPr lang="en-US" dirty="0"/>
              <a:t>If the </a:t>
            </a:r>
            <a:r>
              <a:rPr lang="en-US" dirty="0" err="1"/>
              <a:t>TopPosts</a:t>
            </a:r>
            <a:r>
              <a:rPr lang="en-US" dirty="0"/>
              <a:t> dictionary is not yet full, then the post will simply be added, regardless of score.</a:t>
            </a:r>
          </a:p>
          <a:p>
            <a:pPr lvl="1"/>
            <a:r>
              <a:rPr lang="en-US" dirty="0"/>
              <a:t>If the score from the tracked example or template exceeds a score in one of the </a:t>
            </a:r>
            <a:r>
              <a:rPr lang="en-US" dirty="0" err="1"/>
              <a:t>TopPosts</a:t>
            </a:r>
            <a:r>
              <a:rPr lang="en-US" dirty="0"/>
              <a:t> items, then it will be added to the appropriate dictionary. If the dictionary is already at its maximum size, then the lowest scoring item will be removed.</a:t>
            </a:r>
          </a:p>
          <a:p>
            <a:r>
              <a:rPr lang="en-US" dirty="0"/>
              <a:t>The </a:t>
            </a:r>
            <a:r>
              <a:rPr lang="en-US" dirty="0" err="1"/>
              <a:t>TopPosts</a:t>
            </a:r>
            <a:r>
              <a:rPr lang="en-US" dirty="0"/>
              <a:t> “examples” and “submissions” dictionary both store more posts than what will actually be displayed on the scoreboard. This way, if a post expires from a list (</a:t>
            </a:r>
            <a:r>
              <a:rPr lang="en-US" dirty="0" err="1"/>
              <a:t>i.e</a:t>
            </a:r>
            <a:r>
              <a:rPr lang="en-US" dirty="0"/>
              <a:t>, a post from </a:t>
            </a:r>
            <a:r>
              <a:rPr lang="en-US" dirty="0" err="1"/>
              <a:t>last_week</a:t>
            </a:r>
            <a:r>
              <a:rPr lang="en-US" dirty="0"/>
              <a:t> becomes 8 days old), then it can be removed and the next-highest item will take its place.</a:t>
            </a:r>
          </a:p>
        </p:txBody>
      </p:sp>
      <p:sp>
        <p:nvSpPr>
          <p:cNvPr id="4" name="Footer Placeholder 3">
            <a:extLst>
              <a:ext uri="{FF2B5EF4-FFF2-40B4-BE49-F238E27FC236}">
                <a16:creationId xmlns:a16="http://schemas.microsoft.com/office/drawing/2014/main" id="{97F694E1-E2F9-4059-AA70-1690DF149DE5}"/>
              </a:ext>
            </a:extLst>
          </p:cNvPr>
          <p:cNvSpPr>
            <a:spLocks noGrp="1"/>
          </p:cNvSpPr>
          <p:nvPr>
            <p:ph type="ftr" sz="quarter" idx="11"/>
          </p:nvPr>
        </p:nvSpPr>
        <p:spPr/>
        <p:txBody>
          <a:bodyPr/>
          <a:lstStyle/>
          <a:p>
            <a:r>
              <a:rPr lang="en-US"/>
              <a:t>InsiderMemeBot v2.0</a:t>
            </a:r>
          </a:p>
        </p:txBody>
      </p:sp>
      <p:sp>
        <p:nvSpPr>
          <p:cNvPr id="5" name="Slide Number Placeholder 4">
            <a:extLst>
              <a:ext uri="{FF2B5EF4-FFF2-40B4-BE49-F238E27FC236}">
                <a16:creationId xmlns:a16="http://schemas.microsoft.com/office/drawing/2014/main" id="{57AB5676-F46B-48A1-814B-EDC4FE2DE1B8}"/>
              </a:ext>
            </a:extLst>
          </p:cNvPr>
          <p:cNvSpPr>
            <a:spLocks noGrp="1"/>
          </p:cNvSpPr>
          <p:nvPr>
            <p:ph type="sldNum" sz="quarter" idx="12"/>
          </p:nvPr>
        </p:nvSpPr>
        <p:spPr/>
        <p:txBody>
          <a:bodyPr/>
          <a:lstStyle/>
          <a:p>
            <a:fld id="{172781BF-199F-4146-A330-5C7E7A4B1E48}" type="slidenum">
              <a:rPr lang="en-US" smtClean="0"/>
              <a:t>20</a:t>
            </a:fld>
            <a:endParaRPr lang="en-US"/>
          </a:p>
        </p:txBody>
      </p:sp>
    </p:spTree>
    <p:extLst>
      <p:ext uri="{BB962C8B-B14F-4D97-AF65-F5344CB8AC3E}">
        <p14:creationId xmlns:p14="http://schemas.microsoft.com/office/powerpoint/2010/main" val="837049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3B510-D5B2-495F-9F40-58BE17B70167}"/>
              </a:ext>
            </a:extLst>
          </p:cNvPr>
          <p:cNvSpPr>
            <a:spLocks noGrp="1"/>
          </p:cNvSpPr>
          <p:nvPr>
            <p:ph type="title"/>
          </p:nvPr>
        </p:nvSpPr>
        <p:spPr/>
        <p:txBody>
          <a:bodyPr/>
          <a:lstStyle/>
          <a:p>
            <a:r>
              <a:rPr lang="en-US" dirty="0"/>
              <a:t>The </a:t>
            </a:r>
            <a:r>
              <a:rPr lang="en-US" dirty="0" err="1"/>
              <a:t>TopPosts</a:t>
            </a:r>
            <a:r>
              <a:rPr lang="en-US" dirty="0"/>
              <a:t> table: Fields</a:t>
            </a:r>
          </a:p>
        </p:txBody>
      </p:sp>
      <p:sp>
        <p:nvSpPr>
          <p:cNvPr id="3" name="Content Placeholder 2">
            <a:extLst>
              <a:ext uri="{FF2B5EF4-FFF2-40B4-BE49-F238E27FC236}">
                <a16:creationId xmlns:a16="http://schemas.microsoft.com/office/drawing/2014/main" id="{1610FEF5-6AAB-4249-A69F-218A66873B41}"/>
              </a:ext>
            </a:extLst>
          </p:cNvPr>
          <p:cNvSpPr>
            <a:spLocks noGrp="1"/>
          </p:cNvSpPr>
          <p:nvPr>
            <p:ph idx="1"/>
          </p:nvPr>
        </p:nvSpPr>
        <p:spPr/>
        <p:txBody>
          <a:bodyPr>
            <a:normAutofit/>
          </a:bodyPr>
          <a:lstStyle/>
          <a:p>
            <a:r>
              <a:rPr lang="en-US" dirty="0"/>
              <a:t>The </a:t>
            </a:r>
            <a:r>
              <a:rPr lang="en-US" dirty="0" err="1"/>
              <a:t>TopPosts</a:t>
            </a:r>
            <a:r>
              <a:rPr lang="en-US" dirty="0"/>
              <a:t> table consists of the following columns:</a:t>
            </a:r>
            <a:endParaRPr lang="en-US" b="1" dirty="0"/>
          </a:p>
          <a:p>
            <a:r>
              <a:rPr lang="en-US" b="1" dirty="0"/>
              <a:t>key: </a:t>
            </a:r>
            <a:r>
              <a:rPr lang="en-US" dirty="0"/>
              <a:t>One of</a:t>
            </a:r>
          </a:p>
          <a:p>
            <a:pPr lvl="1"/>
            <a:r>
              <a:rPr lang="en-US" dirty="0" err="1"/>
              <a:t>last_day</a:t>
            </a:r>
            <a:endParaRPr lang="en-US" dirty="0"/>
          </a:p>
          <a:p>
            <a:pPr lvl="1"/>
            <a:r>
              <a:rPr lang="en-US" dirty="0" err="1"/>
              <a:t>last_week</a:t>
            </a:r>
            <a:endParaRPr lang="en-US" dirty="0"/>
          </a:p>
          <a:p>
            <a:pPr lvl="1"/>
            <a:r>
              <a:rPr lang="en-US" dirty="0" err="1"/>
              <a:t>last_month</a:t>
            </a:r>
            <a:endParaRPr lang="en-US" dirty="0"/>
          </a:p>
          <a:p>
            <a:pPr lvl="1"/>
            <a:r>
              <a:rPr lang="en-US" dirty="0" err="1"/>
              <a:t>last_year</a:t>
            </a:r>
            <a:endParaRPr lang="en-US" dirty="0"/>
          </a:p>
          <a:p>
            <a:pPr lvl="1"/>
            <a:r>
              <a:rPr lang="en-US" dirty="0" err="1"/>
              <a:t>all_time</a:t>
            </a:r>
            <a:endParaRPr lang="en-US" dirty="0"/>
          </a:p>
          <a:p>
            <a:r>
              <a:rPr lang="en-US" b="1" dirty="0"/>
              <a:t>examples: </a:t>
            </a:r>
            <a:r>
              <a:rPr lang="en-US" dirty="0"/>
              <a:t>A dictionary object that stores information for top-scoring examples</a:t>
            </a:r>
          </a:p>
          <a:p>
            <a:endParaRPr lang="en-US" dirty="0"/>
          </a:p>
          <a:p>
            <a:r>
              <a:rPr lang="en-US" b="1" dirty="0"/>
              <a:t>submissions: </a:t>
            </a:r>
            <a:r>
              <a:rPr lang="en-US" dirty="0"/>
              <a:t>A dictionary object that stores information for top-scoring template submissions</a:t>
            </a:r>
            <a:endParaRPr lang="en-US" b="1" dirty="0"/>
          </a:p>
          <a:p>
            <a:endParaRPr lang="en-US" dirty="0"/>
          </a:p>
          <a:p>
            <a:endParaRPr lang="en-US" b="1" dirty="0"/>
          </a:p>
        </p:txBody>
      </p:sp>
      <p:sp>
        <p:nvSpPr>
          <p:cNvPr id="4" name="Footer Placeholder 3">
            <a:extLst>
              <a:ext uri="{FF2B5EF4-FFF2-40B4-BE49-F238E27FC236}">
                <a16:creationId xmlns:a16="http://schemas.microsoft.com/office/drawing/2014/main" id="{97F694E1-E2F9-4059-AA70-1690DF149DE5}"/>
              </a:ext>
            </a:extLst>
          </p:cNvPr>
          <p:cNvSpPr>
            <a:spLocks noGrp="1"/>
          </p:cNvSpPr>
          <p:nvPr>
            <p:ph type="ftr" sz="quarter" idx="11"/>
          </p:nvPr>
        </p:nvSpPr>
        <p:spPr/>
        <p:txBody>
          <a:bodyPr/>
          <a:lstStyle/>
          <a:p>
            <a:r>
              <a:rPr lang="en-US"/>
              <a:t>InsiderMemeBot v2.0</a:t>
            </a:r>
          </a:p>
        </p:txBody>
      </p:sp>
      <p:sp>
        <p:nvSpPr>
          <p:cNvPr id="5" name="Slide Number Placeholder 4">
            <a:extLst>
              <a:ext uri="{FF2B5EF4-FFF2-40B4-BE49-F238E27FC236}">
                <a16:creationId xmlns:a16="http://schemas.microsoft.com/office/drawing/2014/main" id="{57AB5676-F46B-48A1-814B-EDC4FE2DE1B8}"/>
              </a:ext>
            </a:extLst>
          </p:cNvPr>
          <p:cNvSpPr>
            <a:spLocks noGrp="1"/>
          </p:cNvSpPr>
          <p:nvPr>
            <p:ph type="sldNum" sz="quarter" idx="12"/>
          </p:nvPr>
        </p:nvSpPr>
        <p:spPr/>
        <p:txBody>
          <a:bodyPr/>
          <a:lstStyle/>
          <a:p>
            <a:fld id="{172781BF-199F-4146-A330-5C7E7A4B1E48}" type="slidenum">
              <a:rPr lang="en-US" smtClean="0"/>
              <a:t>21</a:t>
            </a:fld>
            <a:endParaRPr lang="en-US"/>
          </a:p>
        </p:txBody>
      </p:sp>
    </p:spTree>
    <p:extLst>
      <p:ext uri="{BB962C8B-B14F-4D97-AF65-F5344CB8AC3E}">
        <p14:creationId xmlns:p14="http://schemas.microsoft.com/office/powerpoint/2010/main" val="4085218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3E177-B89E-454F-B2BC-B146642CF80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41E651F-25D2-4EE1-83CC-B2C6CCD2257E}"/>
              </a:ext>
            </a:extLst>
          </p:cNvPr>
          <p:cNvSpPr>
            <a:spLocks noGrp="1"/>
          </p:cNvSpPr>
          <p:nvPr>
            <p:ph idx="1"/>
          </p:nvPr>
        </p:nvSpPr>
        <p:spPr/>
        <p:txBody>
          <a:bodyPr>
            <a:normAutofit/>
          </a:bodyPr>
          <a:lstStyle/>
          <a:p>
            <a:r>
              <a:rPr lang="en-US" dirty="0" err="1"/>
              <a:t>InsiderMemeBot</a:t>
            </a:r>
            <a:r>
              <a:rPr lang="en-US" dirty="0"/>
              <a:t> uses a </a:t>
            </a:r>
            <a:r>
              <a:rPr lang="en-US" b="1" dirty="0"/>
              <a:t>DynamoDB</a:t>
            </a:r>
            <a:r>
              <a:rPr lang="en-US" dirty="0"/>
              <a:t> database to store long-term data. DynamoDB is a service provided by Amazon Web Services (AWS)</a:t>
            </a:r>
            <a:br>
              <a:rPr lang="en-US" dirty="0"/>
            </a:br>
            <a:endParaRPr lang="en-US" dirty="0"/>
          </a:p>
          <a:p>
            <a:r>
              <a:rPr lang="en-US" dirty="0"/>
              <a:t>AWS Identity Access Management (IAM) is used to create and manager users for the moderators, which are used to facilitate secure database access.</a:t>
            </a:r>
            <a:br>
              <a:rPr lang="en-US" dirty="0"/>
            </a:br>
            <a:endParaRPr lang="en-US" dirty="0"/>
          </a:p>
          <a:p>
            <a:r>
              <a:rPr lang="en-US" dirty="0"/>
              <a:t>IAM Users will have access to the AWS Console, from where they can access, and if necessary, modify, the </a:t>
            </a:r>
            <a:r>
              <a:rPr lang="en-US" dirty="0" err="1"/>
              <a:t>InsiderMemeBot</a:t>
            </a:r>
            <a:r>
              <a:rPr lang="en-US" dirty="0"/>
              <a:t> database.</a:t>
            </a:r>
          </a:p>
        </p:txBody>
      </p:sp>
      <p:sp>
        <p:nvSpPr>
          <p:cNvPr id="4" name="Footer Placeholder 3">
            <a:extLst>
              <a:ext uri="{FF2B5EF4-FFF2-40B4-BE49-F238E27FC236}">
                <a16:creationId xmlns:a16="http://schemas.microsoft.com/office/drawing/2014/main" id="{C7B7F530-754D-4D07-A802-9CA85A72DAF9}"/>
              </a:ext>
            </a:extLst>
          </p:cNvPr>
          <p:cNvSpPr>
            <a:spLocks noGrp="1"/>
          </p:cNvSpPr>
          <p:nvPr>
            <p:ph type="ftr" sz="quarter" idx="11"/>
          </p:nvPr>
        </p:nvSpPr>
        <p:spPr/>
        <p:txBody>
          <a:bodyPr/>
          <a:lstStyle/>
          <a:p>
            <a:r>
              <a:rPr lang="en-US"/>
              <a:t>InsiderMemeBot v2.0</a:t>
            </a:r>
          </a:p>
        </p:txBody>
      </p:sp>
      <p:sp>
        <p:nvSpPr>
          <p:cNvPr id="5" name="Slide Number Placeholder 4">
            <a:extLst>
              <a:ext uri="{FF2B5EF4-FFF2-40B4-BE49-F238E27FC236}">
                <a16:creationId xmlns:a16="http://schemas.microsoft.com/office/drawing/2014/main" id="{39888D53-2E16-4EF9-85CA-FF8D180FD9F7}"/>
              </a:ext>
            </a:extLst>
          </p:cNvPr>
          <p:cNvSpPr>
            <a:spLocks noGrp="1"/>
          </p:cNvSpPr>
          <p:nvPr>
            <p:ph type="sldNum" sz="quarter" idx="12"/>
          </p:nvPr>
        </p:nvSpPr>
        <p:spPr/>
        <p:txBody>
          <a:bodyPr/>
          <a:lstStyle/>
          <a:p>
            <a:fld id="{172781BF-199F-4146-A330-5C7E7A4B1E48}" type="slidenum">
              <a:rPr lang="en-US" smtClean="0"/>
              <a:t>3</a:t>
            </a:fld>
            <a:endParaRPr lang="en-US"/>
          </a:p>
        </p:txBody>
      </p:sp>
    </p:spTree>
    <p:extLst>
      <p:ext uri="{BB962C8B-B14F-4D97-AF65-F5344CB8AC3E}">
        <p14:creationId xmlns:p14="http://schemas.microsoft.com/office/powerpoint/2010/main" val="3593717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0A4C5-DE5D-41E2-B721-4D975F31E7DE}"/>
              </a:ext>
            </a:extLst>
          </p:cNvPr>
          <p:cNvSpPr>
            <a:spLocks noGrp="1"/>
          </p:cNvSpPr>
          <p:nvPr>
            <p:ph type="title"/>
          </p:nvPr>
        </p:nvSpPr>
        <p:spPr/>
        <p:txBody>
          <a:bodyPr/>
          <a:lstStyle/>
          <a:p>
            <a:r>
              <a:rPr lang="en-US" dirty="0"/>
              <a:t>Logging into the Console</a:t>
            </a:r>
          </a:p>
        </p:txBody>
      </p:sp>
      <p:sp>
        <p:nvSpPr>
          <p:cNvPr id="3" name="Content Placeholder 2">
            <a:extLst>
              <a:ext uri="{FF2B5EF4-FFF2-40B4-BE49-F238E27FC236}">
                <a16:creationId xmlns:a16="http://schemas.microsoft.com/office/drawing/2014/main" id="{46A15B12-ADB3-4D2E-8E3A-091CA77840FF}"/>
              </a:ext>
            </a:extLst>
          </p:cNvPr>
          <p:cNvSpPr>
            <a:spLocks noGrp="1"/>
          </p:cNvSpPr>
          <p:nvPr>
            <p:ph idx="1"/>
          </p:nvPr>
        </p:nvSpPr>
        <p:spPr>
          <a:xfrm>
            <a:off x="628650" y="2020495"/>
            <a:ext cx="2718985" cy="3263504"/>
          </a:xfrm>
        </p:spPr>
        <p:txBody>
          <a:bodyPr>
            <a:normAutofit/>
          </a:bodyPr>
          <a:lstStyle/>
          <a:p>
            <a:pPr marL="385763" indent="-385763">
              <a:buAutoNum type="arabicPeriod"/>
            </a:pPr>
            <a:r>
              <a:rPr lang="en-US" sz="1500" dirty="0"/>
              <a:t>Use any web browser to go to </a:t>
            </a:r>
            <a:r>
              <a:rPr lang="en-US" sz="1500" dirty="0">
                <a:hlinkClick r:id="rId2"/>
              </a:rPr>
              <a:t>https://aws.amazon.com</a:t>
            </a:r>
            <a:endParaRPr lang="en-US" sz="1500" dirty="0"/>
          </a:p>
          <a:p>
            <a:pPr lvl="1"/>
            <a:r>
              <a:rPr lang="en-US" sz="1350" dirty="0"/>
              <a:t>Select “My Account”, and select “AWS Management Console”</a:t>
            </a:r>
          </a:p>
        </p:txBody>
      </p:sp>
      <p:sp>
        <p:nvSpPr>
          <p:cNvPr id="4" name="Footer Placeholder 3">
            <a:extLst>
              <a:ext uri="{FF2B5EF4-FFF2-40B4-BE49-F238E27FC236}">
                <a16:creationId xmlns:a16="http://schemas.microsoft.com/office/drawing/2014/main" id="{099F49A3-1D26-4FCE-B571-1613B250E271}"/>
              </a:ext>
            </a:extLst>
          </p:cNvPr>
          <p:cNvSpPr>
            <a:spLocks noGrp="1"/>
          </p:cNvSpPr>
          <p:nvPr>
            <p:ph type="ftr" sz="quarter" idx="11"/>
          </p:nvPr>
        </p:nvSpPr>
        <p:spPr/>
        <p:txBody>
          <a:bodyPr/>
          <a:lstStyle/>
          <a:p>
            <a:r>
              <a:rPr lang="en-US"/>
              <a:t>InsiderMemeBot v2.0</a:t>
            </a:r>
          </a:p>
        </p:txBody>
      </p:sp>
      <p:sp>
        <p:nvSpPr>
          <p:cNvPr id="5" name="Slide Number Placeholder 4">
            <a:extLst>
              <a:ext uri="{FF2B5EF4-FFF2-40B4-BE49-F238E27FC236}">
                <a16:creationId xmlns:a16="http://schemas.microsoft.com/office/drawing/2014/main" id="{53BFB794-EA7B-4BB5-AFCB-C7E9AABB4610}"/>
              </a:ext>
            </a:extLst>
          </p:cNvPr>
          <p:cNvSpPr>
            <a:spLocks noGrp="1"/>
          </p:cNvSpPr>
          <p:nvPr>
            <p:ph type="sldNum" sz="quarter" idx="12"/>
          </p:nvPr>
        </p:nvSpPr>
        <p:spPr/>
        <p:txBody>
          <a:bodyPr/>
          <a:lstStyle/>
          <a:p>
            <a:fld id="{172781BF-199F-4146-A330-5C7E7A4B1E48}" type="slidenum">
              <a:rPr lang="en-US" smtClean="0"/>
              <a:t>4</a:t>
            </a:fld>
            <a:endParaRPr lang="en-US"/>
          </a:p>
        </p:txBody>
      </p:sp>
      <p:pic>
        <p:nvPicPr>
          <p:cNvPr id="7" name="Picture 6">
            <a:extLst>
              <a:ext uri="{FF2B5EF4-FFF2-40B4-BE49-F238E27FC236}">
                <a16:creationId xmlns:a16="http://schemas.microsoft.com/office/drawing/2014/main" id="{F8B8CF3D-4224-413F-A2C5-7E01CE0ED6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636" y="2020495"/>
            <a:ext cx="5459666" cy="3092061"/>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63B000A4-6DF8-4A10-A907-597B4FA09C59}"/>
                  </a:ext>
                </a:extLst>
              </p14:cNvPr>
              <p14:cNvContentPartPr/>
              <p14:nvPr/>
            </p14:nvContentPartPr>
            <p14:xfrm>
              <a:off x="7122240" y="2777918"/>
              <a:ext cx="852660" cy="66420"/>
            </p14:xfrm>
          </p:contentPart>
        </mc:Choice>
        <mc:Fallback xmlns="">
          <p:pic>
            <p:nvPicPr>
              <p:cNvPr id="8" name="Ink 7">
                <a:extLst>
                  <a:ext uri="{FF2B5EF4-FFF2-40B4-BE49-F238E27FC236}">
                    <a16:creationId xmlns:a16="http://schemas.microsoft.com/office/drawing/2014/main" id="{63B000A4-6DF8-4A10-A907-597B4FA09C59}"/>
                  </a:ext>
                </a:extLst>
              </p:cNvPr>
              <p:cNvPicPr/>
              <p:nvPr/>
            </p:nvPicPr>
            <p:blipFill>
              <a:blip r:embed="rId5"/>
              <a:stretch>
                <a:fillRect/>
              </a:stretch>
            </p:blipFill>
            <p:spPr>
              <a:xfrm>
                <a:off x="7068251" y="2670210"/>
                <a:ext cx="960277" cy="281477"/>
              </a:xfrm>
              <a:prstGeom prst="rect">
                <a:avLst/>
              </a:prstGeom>
            </p:spPr>
          </p:pic>
        </mc:Fallback>
      </mc:AlternateContent>
    </p:spTree>
    <p:extLst>
      <p:ext uri="{BB962C8B-B14F-4D97-AF65-F5344CB8AC3E}">
        <p14:creationId xmlns:p14="http://schemas.microsoft.com/office/powerpoint/2010/main" val="3833679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0A4C5-DE5D-41E2-B721-4D975F31E7DE}"/>
              </a:ext>
            </a:extLst>
          </p:cNvPr>
          <p:cNvSpPr>
            <a:spLocks noGrp="1"/>
          </p:cNvSpPr>
          <p:nvPr>
            <p:ph type="title"/>
          </p:nvPr>
        </p:nvSpPr>
        <p:spPr/>
        <p:txBody>
          <a:bodyPr/>
          <a:lstStyle/>
          <a:p>
            <a:r>
              <a:rPr lang="en-US" dirty="0"/>
              <a:t>Logging into the Console</a:t>
            </a:r>
          </a:p>
        </p:txBody>
      </p:sp>
      <p:sp>
        <p:nvSpPr>
          <p:cNvPr id="3" name="Content Placeholder 2">
            <a:extLst>
              <a:ext uri="{FF2B5EF4-FFF2-40B4-BE49-F238E27FC236}">
                <a16:creationId xmlns:a16="http://schemas.microsoft.com/office/drawing/2014/main" id="{46A15B12-ADB3-4D2E-8E3A-091CA77840FF}"/>
              </a:ext>
            </a:extLst>
          </p:cNvPr>
          <p:cNvSpPr>
            <a:spLocks noGrp="1"/>
          </p:cNvSpPr>
          <p:nvPr>
            <p:ph idx="1"/>
          </p:nvPr>
        </p:nvSpPr>
        <p:spPr>
          <a:xfrm>
            <a:off x="628650" y="2020495"/>
            <a:ext cx="2718985" cy="3263504"/>
          </a:xfrm>
        </p:spPr>
        <p:txBody>
          <a:bodyPr>
            <a:normAutofit/>
          </a:bodyPr>
          <a:lstStyle/>
          <a:p>
            <a:pPr marL="0" indent="0">
              <a:buNone/>
            </a:pPr>
            <a:r>
              <a:rPr lang="en-US" sz="1500" dirty="0"/>
              <a:t>2.</a:t>
            </a:r>
            <a:r>
              <a:rPr lang="en-US" sz="1350" dirty="0"/>
              <a:t>  Enter your IAM account ID (will be provided to you). Click “Next”.</a:t>
            </a:r>
          </a:p>
        </p:txBody>
      </p:sp>
      <p:sp>
        <p:nvSpPr>
          <p:cNvPr id="4" name="Footer Placeholder 3">
            <a:extLst>
              <a:ext uri="{FF2B5EF4-FFF2-40B4-BE49-F238E27FC236}">
                <a16:creationId xmlns:a16="http://schemas.microsoft.com/office/drawing/2014/main" id="{099F49A3-1D26-4FCE-B571-1613B250E271}"/>
              </a:ext>
            </a:extLst>
          </p:cNvPr>
          <p:cNvSpPr>
            <a:spLocks noGrp="1"/>
          </p:cNvSpPr>
          <p:nvPr>
            <p:ph type="ftr" sz="quarter" idx="11"/>
          </p:nvPr>
        </p:nvSpPr>
        <p:spPr/>
        <p:txBody>
          <a:bodyPr/>
          <a:lstStyle/>
          <a:p>
            <a:r>
              <a:rPr lang="en-US"/>
              <a:t>InsiderMemeBot v2.0</a:t>
            </a:r>
          </a:p>
        </p:txBody>
      </p:sp>
      <p:sp>
        <p:nvSpPr>
          <p:cNvPr id="5" name="Slide Number Placeholder 4">
            <a:extLst>
              <a:ext uri="{FF2B5EF4-FFF2-40B4-BE49-F238E27FC236}">
                <a16:creationId xmlns:a16="http://schemas.microsoft.com/office/drawing/2014/main" id="{53BFB794-EA7B-4BB5-AFCB-C7E9AABB4610}"/>
              </a:ext>
            </a:extLst>
          </p:cNvPr>
          <p:cNvSpPr>
            <a:spLocks noGrp="1"/>
          </p:cNvSpPr>
          <p:nvPr>
            <p:ph type="sldNum" sz="quarter" idx="12"/>
          </p:nvPr>
        </p:nvSpPr>
        <p:spPr/>
        <p:txBody>
          <a:bodyPr/>
          <a:lstStyle/>
          <a:p>
            <a:fld id="{172781BF-199F-4146-A330-5C7E7A4B1E48}" type="slidenum">
              <a:rPr lang="en-US" smtClean="0"/>
              <a:t>5</a:t>
            </a:fld>
            <a:endParaRPr lang="en-US"/>
          </a:p>
        </p:txBody>
      </p:sp>
      <p:pic>
        <p:nvPicPr>
          <p:cNvPr id="13" name="Picture 12">
            <a:extLst>
              <a:ext uri="{FF2B5EF4-FFF2-40B4-BE49-F238E27FC236}">
                <a16:creationId xmlns:a16="http://schemas.microsoft.com/office/drawing/2014/main" id="{B425D7B3-BD65-44F1-B8A3-C7871E2F38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1854" y="1567859"/>
            <a:ext cx="3661267" cy="4408278"/>
          </a:xfrm>
          <a:prstGeom prst="rect">
            <a:avLst/>
          </a:prstGeom>
          <a:ln>
            <a:solidFill>
              <a:schemeClr val="tx1"/>
            </a:solidFill>
          </a:ln>
        </p:spPr>
      </p:pic>
    </p:spTree>
    <p:extLst>
      <p:ext uri="{BB962C8B-B14F-4D97-AF65-F5344CB8AC3E}">
        <p14:creationId xmlns:p14="http://schemas.microsoft.com/office/powerpoint/2010/main" val="513112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0A4C5-DE5D-41E2-B721-4D975F31E7DE}"/>
              </a:ext>
            </a:extLst>
          </p:cNvPr>
          <p:cNvSpPr>
            <a:spLocks noGrp="1"/>
          </p:cNvSpPr>
          <p:nvPr>
            <p:ph type="title"/>
          </p:nvPr>
        </p:nvSpPr>
        <p:spPr/>
        <p:txBody>
          <a:bodyPr/>
          <a:lstStyle/>
          <a:p>
            <a:r>
              <a:rPr lang="en-US" dirty="0"/>
              <a:t>Logging into the Console</a:t>
            </a:r>
          </a:p>
        </p:txBody>
      </p:sp>
      <p:sp>
        <p:nvSpPr>
          <p:cNvPr id="3" name="Content Placeholder 2">
            <a:extLst>
              <a:ext uri="{FF2B5EF4-FFF2-40B4-BE49-F238E27FC236}">
                <a16:creationId xmlns:a16="http://schemas.microsoft.com/office/drawing/2014/main" id="{46A15B12-ADB3-4D2E-8E3A-091CA77840FF}"/>
              </a:ext>
            </a:extLst>
          </p:cNvPr>
          <p:cNvSpPr>
            <a:spLocks noGrp="1"/>
          </p:cNvSpPr>
          <p:nvPr>
            <p:ph idx="1"/>
          </p:nvPr>
        </p:nvSpPr>
        <p:spPr>
          <a:xfrm>
            <a:off x="628650" y="2020495"/>
            <a:ext cx="2718985" cy="3263504"/>
          </a:xfrm>
        </p:spPr>
        <p:txBody>
          <a:bodyPr>
            <a:normAutofit/>
          </a:bodyPr>
          <a:lstStyle/>
          <a:p>
            <a:pPr marL="0" indent="0">
              <a:buNone/>
            </a:pPr>
            <a:r>
              <a:rPr lang="en-US" sz="1500" dirty="0"/>
              <a:t>3.</a:t>
            </a:r>
            <a:r>
              <a:rPr lang="en-US" sz="1350" dirty="0"/>
              <a:t>  Enter the IAM user name and password that were given to you. Click “Sign In”.</a:t>
            </a:r>
          </a:p>
        </p:txBody>
      </p:sp>
      <p:sp>
        <p:nvSpPr>
          <p:cNvPr id="4" name="Footer Placeholder 3">
            <a:extLst>
              <a:ext uri="{FF2B5EF4-FFF2-40B4-BE49-F238E27FC236}">
                <a16:creationId xmlns:a16="http://schemas.microsoft.com/office/drawing/2014/main" id="{099F49A3-1D26-4FCE-B571-1613B250E271}"/>
              </a:ext>
            </a:extLst>
          </p:cNvPr>
          <p:cNvSpPr>
            <a:spLocks noGrp="1"/>
          </p:cNvSpPr>
          <p:nvPr>
            <p:ph type="ftr" sz="quarter" idx="11"/>
          </p:nvPr>
        </p:nvSpPr>
        <p:spPr/>
        <p:txBody>
          <a:bodyPr/>
          <a:lstStyle/>
          <a:p>
            <a:r>
              <a:rPr lang="en-US"/>
              <a:t>InsiderMemeBot v2.0</a:t>
            </a:r>
          </a:p>
        </p:txBody>
      </p:sp>
      <p:sp>
        <p:nvSpPr>
          <p:cNvPr id="5" name="Slide Number Placeholder 4">
            <a:extLst>
              <a:ext uri="{FF2B5EF4-FFF2-40B4-BE49-F238E27FC236}">
                <a16:creationId xmlns:a16="http://schemas.microsoft.com/office/drawing/2014/main" id="{53BFB794-EA7B-4BB5-AFCB-C7E9AABB4610}"/>
              </a:ext>
            </a:extLst>
          </p:cNvPr>
          <p:cNvSpPr>
            <a:spLocks noGrp="1"/>
          </p:cNvSpPr>
          <p:nvPr>
            <p:ph type="sldNum" sz="quarter" idx="12"/>
          </p:nvPr>
        </p:nvSpPr>
        <p:spPr/>
        <p:txBody>
          <a:bodyPr/>
          <a:lstStyle/>
          <a:p>
            <a:fld id="{172781BF-199F-4146-A330-5C7E7A4B1E48}" type="slidenum">
              <a:rPr lang="en-US" smtClean="0"/>
              <a:t>6</a:t>
            </a:fld>
            <a:endParaRPr lang="en-US"/>
          </a:p>
        </p:txBody>
      </p:sp>
      <p:pic>
        <p:nvPicPr>
          <p:cNvPr id="7" name="Picture 6">
            <a:extLst>
              <a:ext uri="{FF2B5EF4-FFF2-40B4-BE49-F238E27FC236}">
                <a16:creationId xmlns:a16="http://schemas.microsoft.com/office/drawing/2014/main" id="{F84F7B57-4CFE-4A7F-B851-FF3A55E24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3110" y="1569493"/>
            <a:ext cx="3616355" cy="4432076"/>
          </a:xfrm>
          <a:prstGeom prst="rect">
            <a:avLst/>
          </a:prstGeom>
          <a:ln>
            <a:solidFill>
              <a:schemeClr val="tx1"/>
            </a:solidFill>
          </a:ln>
        </p:spPr>
      </p:pic>
    </p:spTree>
    <p:extLst>
      <p:ext uri="{BB962C8B-B14F-4D97-AF65-F5344CB8AC3E}">
        <p14:creationId xmlns:p14="http://schemas.microsoft.com/office/powerpoint/2010/main" val="970503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B099-B142-46C2-AE54-EB3F257594ED}"/>
              </a:ext>
            </a:extLst>
          </p:cNvPr>
          <p:cNvSpPr>
            <a:spLocks noGrp="1"/>
          </p:cNvSpPr>
          <p:nvPr>
            <p:ph type="title"/>
          </p:nvPr>
        </p:nvSpPr>
        <p:spPr/>
        <p:txBody>
          <a:bodyPr/>
          <a:lstStyle/>
          <a:p>
            <a:r>
              <a:rPr lang="en-US" dirty="0"/>
              <a:t>Accessing the data</a:t>
            </a:r>
          </a:p>
        </p:txBody>
      </p:sp>
      <p:sp>
        <p:nvSpPr>
          <p:cNvPr id="3" name="Content Placeholder 2">
            <a:extLst>
              <a:ext uri="{FF2B5EF4-FFF2-40B4-BE49-F238E27FC236}">
                <a16:creationId xmlns:a16="http://schemas.microsoft.com/office/drawing/2014/main" id="{A1F4E3A7-95C6-4B59-9322-D4FF006CE770}"/>
              </a:ext>
            </a:extLst>
          </p:cNvPr>
          <p:cNvSpPr>
            <a:spLocks noGrp="1"/>
          </p:cNvSpPr>
          <p:nvPr>
            <p:ph idx="1"/>
          </p:nvPr>
        </p:nvSpPr>
        <p:spPr/>
        <p:txBody>
          <a:bodyPr/>
          <a:lstStyle/>
          <a:p>
            <a:r>
              <a:rPr lang="en-US" b="1" dirty="0"/>
              <a:t>WARNING: </a:t>
            </a:r>
            <a:r>
              <a:rPr lang="en-US" dirty="0"/>
              <a:t>The instructions in the following slides will give you access to the </a:t>
            </a:r>
            <a:r>
              <a:rPr lang="en-US" i="1" dirty="0"/>
              <a:t>real</a:t>
            </a:r>
            <a:r>
              <a:rPr lang="en-US" dirty="0"/>
              <a:t> database used by </a:t>
            </a:r>
            <a:r>
              <a:rPr lang="en-US" dirty="0" err="1"/>
              <a:t>InsiderMemeBot</a:t>
            </a:r>
            <a:r>
              <a:rPr lang="en-US" dirty="0"/>
              <a:t>. Accidental changes to the data can erase scores, or bring the bot down entirely!</a:t>
            </a:r>
          </a:p>
          <a:p>
            <a:endParaRPr lang="en-US" b="1" dirty="0"/>
          </a:p>
          <a:p>
            <a:r>
              <a:rPr lang="en-US" b="1" dirty="0"/>
              <a:t>Only make changes if you know for certain what you’re doing!</a:t>
            </a:r>
          </a:p>
        </p:txBody>
      </p:sp>
      <p:sp>
        <p:nvSpPr>
          <p:cNvPr id="4" name="Footer Placeholder 3">
            <a:extLst>
              <a:ext uri="{FF2B5EF4-FFF2-40B4-BE49-F238E27FC236}">
                <a16:creationId xmlns:a16="http://schemas.microsoft.com/office/drawing/2014/main" id="{64B7BDD8-F82A-4C39-B45F-073DFE4CAFF4}"/>
              </a:ext>
            </a:extLst>
          </p:cNvPr>
          <p:cNvSpPr>
            <a:spLocks noGrp="1"/>
          </p:cNvSpPr>
          <p:nvPr>
            <p:ph type="ftr" sz="quarter" idx="11"/>
          </p:nvPr>
        </p:nvSpPr>
        <p:spPr/>
        <p:txBody>
          <a:bodyPr/>
          <a:lstStyle/>
          <a:p>
            <a:r>
              <a:rPr lang="en-US"/>
              <a:t>InsiderMemeBot v2.0</a:t>
            </a:r>
          </a:p>
        </p:txBody>
      </p:sp>
      <p:sp>
        <p:nvSpPr>
          <p:cNvPr id="5" name="Slide Number Placeholder 4">
            <a:extLst>
              <a:ext uri="{FF2B5EF4-FFF2-40B4-BE49-F238E27FC236}">
                <a16:creationId xmlns:a16="http://schemas.microsoft.com/office/drawing/2014/main" id="{341151BE-A84A-4977-AA23-9AAE5FAB4167}"/>
              </a:ext>
            </a:extLst>
          </p:cNvPr>
          <p:cNvSpPr>
            <a:spLocks noGrp="1"/>
          </p:cNvSpPr>
          <p:nvPr>
            <p:ph type="sldNum" sz="quarter" idx="12"/>
          </p:nvPr>
        </p:nvSpPr>
        <p:spPr/>
        <p:txBody>
          <a:bodyPr/>
          <a:lstStyle/>
          <a:p>
            <a:fld id="{172781BF-199F-4146-A330-5C7E7A4B1E48}" type="slidenum">
              <a:rPr lang="en-US" smtClean="0"/>
              <a:t>7</a:t>
            </a:fld>
            <a:endParaRPr lang="en-US"/>
          </a:p>
        </p:txBody>
      </p:sp>
    </p:spTree>
    <p:extLst>
      <p:ext uri="{BB962C8B-B14F-4D97-AF65-F5344CB8AC3E}">
        <p14:creationId xmlns:p14="http://schemas.microsoft.com/office/powerpoint/2010/main" val="111502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B099-B142-46C2-AE54-EB3F257594ED}"/>
              </a:ext>
            </a:extLst>
          </p:cNvPr>
          <p:cNvSpPr>
            <a:spLocks noGrp="1"/>
          </p:cNvSpPr>
          <p:nvPr>
            <p:ph type="title"/>
          </p:nvPr>
        </p:nvSpPr>
        <p:spPr/>
        <p:txBody>
          <a:bodyPr/>
          <a:lstStyle/>
          <a:p>
            <a:r>
              <a:rPr lang="en-US" dirty="0"/>
              <a:t>Accessing the data: Opening DynamoDB</a:t>
            </a:r>
          </a:p>
        </p:txBody>
      </p:sp>
      <p:sp>
        <p:nvSpPr>
          <p:cNvPr id="3" name="Content Placeholder 2">
            <a:extLst>
              <a:ext uri="{FF2B5EF4-FFF2-40B4-BE49-F238E27FC236}">
                <a16:creationId xmlns:a16="http://schemas.microsoft.com/office/drawing/2014/main" id="{A1F4E3A7-95C6-4B59-9322-D4FF006CE770}"/>
              </a:ext>
            </a:extLst>
          </p:cNvPr>
          <p:cNvSpPr>
            <a:spLocks noGrp="1"/>
          </p:cNvSpPr>
          <p:nvPr>
            <p:ph idx="1"/>
          </p:nvPr>
        </p:nvSpPr>
        <p:spPr/>
        <p:txBody>
          <a:bodyPr/>
          <a:lstStyle/>
          <a:p>
            <a:r>
              <a:rPr lang="en-US" dirty="0"/>
              <a:t>In the AWS Management Console, enter “DynamoDB” in the “Find Services” field, and select the result that appears.</a:t>
            </a:r>
          </a:p>
        </p:txBody>
      </p:sp>
      <p:sp>
        <p:nvSpPr>
          <p:cNvPr id="4" name="Footer Placeholder 3">
            <a:extLst>
              <a:ext uri="{FF2B5EF4-FFF2-40B4-BE49-F238E27FC236}">
                <a16:creationId xmlns:a16="http://schemas.microsoft.com/office/drawing/2014/main" id="{64B7BDD8-F82A-4C39-B45F-073DFE4CAFF4}"/>
              </a:ext>
            </a:extLst>
          </p:cNvPr>
          <p:cNvSpPr>
            <a:spLocks noGrp="1"/>
          </p:cNvSpPr>
          <p:nvPr>
            <p:ph type="ftr" sz="quarter" idx="11"/>
          </p:nvPr>
        </p:nvSpPr>
        <p:spPr/>
        <p:txBody>
          <a:bodyPr/>
          <a:lstStyle/>
          <a:p>
            <a:r>
              <a:rPr lang="en-US"/>
              <a:t>InsiderMemeBot v2.0</a:t>
            </a:r>
          </a:p>
        </p:txBody>
      </p:sp>
      <p:sp>
        <p:nvSpPr>
          <p:cNvPr id="5" name="Slide Number Placeholder 4">
            <a:extLst>
              <a:ext uri="{FF2B5EF4-FFF2-40B4-BE49-F238E27FC236}">
                <a16:creationId xmlns:a16="http://schemas.microsoft.com/office/drawing/2014/main" id="{341151BE-A84A-4977-AA23-9AAE5FAB4167}"/>
              </a:ext>
            </a:extLst>
          </p:cNvPr>
          <p:cNvSpPr>
            <a:spLocks noGrp="1"/>
          </p:cNvSpPr>
          <p:nvPr>
            <p:ph type="sldNum" sz="quarter" idx="12"/>
          </p:nvPr>
        </p:nvSpPr>
        <p:spPr/>
        <p:txBody>
          <a:bodyPr/>
          <a:lstStyle/>
          <a:p>
            <a:fld id="{172781BF-199F-4146-A330-5C7E7A4B1E48}" type="slidenum">
              <a:rPr lang="en-US" smtClean="0"/>
              <a:t>8</a:t>
            </a:fld>
            <a:endParaRPr lang="en-US"/>
          </a:p>
        </p:txBody>
      </p:sp>
      <p:pic>
        <p:nvPicPr>
          <p:cNvPr id="8" name="Picture 7">
            <a:extLst>
              <a:ext uri="{FF2B5EF4-FFF2-40B4-BE49-F238E27FC236}">
                <a16:creationId xmlns:a16="http://schemas.microsoft.com/office/drawing/2014/main" id="{4CC24D87-124F-4055-98B7-04A612656D80}"/>
              </a:ext>
            </a:extLst>
          </p:cNvPr>
          <p:cNvPicPr>
            <a:picLocks noChangeAspect="1"/>
          </p:cNvPicPr>
          <p:nvPr/>
        </p:nvPicPr>
        <p:blipFill>
          <a:blip r:embed="rId2"/>
          <a:stretch>
            <a:fillRect/>
          </a:stretch>
        </p:blipFill>
        <p:spPr>
          <a:xfrm>
            <a:off x="1971675" y="2603501"/>
            <a:ext cx="5200650" cy="3752850"/>
          </a:xfrm>
          <a:prstGeom prst="rect">
            <a:avLst/>
          </a:prstGeom>
        </p:spPr>
      </p:pic>
    </p:spTree>
    <p:extLst>
      <p:ext uri="{BB962C8B-B14F-4D97-AF65-F5344CB8AC3E}">
        <p14:creationId xmlns:p14="http://schemas.microsoft.com/office/powerpoint/2010/main" val="251160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B099-B142-46C2-AE54-EB3F257594ED}"/>
              </a:ext>
            </a:extLst>
          </p:cNvPr>
          <p:cNvSpPr>
            <a:spLocks noGrp="1"/>
          </p:cNvSpPr>
          <p:nvPr>
            <p:ph type="title"/>
          </p:nvPr>
        </p:nvSpPr>
        <p:spPr/>
        <p:txBody>
          <a:bodyPr/>
          <a:lstStyle/>
          <a:p>
            <a:r>
              <a:rPr lang="en-US" dirty="0"/>
              <a:t>Accessing the data: Viewing the tables</a:t>
            </a:r>
          </a:p>
        </p:txBody>
      </p:sp>
      <p:sp>
        <p:nvSpPr>
          <p:cNvPr id="3" name="Content Placeholder 2">
            <a:extLst>
              <a:ext uri="{FF2B5EF4-FFF2-40B4-BE49-F238E27FC236}">
                <a16:creationId xmlns:a16="http://schemas.microsoft.com/office/drawing/2014/main" id="{A1F4E3A7-95C6-4B59-9322-D4FF006CE770}"/>
              </a:ext>
            </a:extLst>
          </p:cNvPr>
          <p:cNvSpPr>
            <a:spLocks noGrp="1"/>
          </p:cNvSpPr>
          <p:nvPr>
            <p:ph idx="1"/>
          </p:nvPr>
        </p:nvSpPr>
        <p:spPr/>
        <p:txBody>
          <a:bodyPr/>
          <a:lstStyle/>
          <a:p>
            <a:r>
              <a:rPr lang="en-US" dirty="0"/>
              <a:t>Select “Tables” in the left-hand sidebar</a:t>
            </a:r>
          </a:p>
        </p:txBody>
      </p:sp>
      <p:sp>
        <p:nvSpPr>
          <p:cNvPr id="4" name="Footer Placeholder 3">
            <a:extLst>
              <a:ext uri="{FF2B5EF4-FFF2-40B4-BE49-F238E27FC236}">
                <a16:creationId xmlns:a16="http://schemas.microsoft.com/office/drawing/2014/main" id="{64B7BDD8-F82A-4C39-B45F-073DFE4CAFF4}"/>
              </a:ext>
            </a:extLst>
          </p:cNvPr>
          <p:cNvSpPr>
            <a:spLocks noGrp="1"/>
          </p:cNvSpPr>
          <p:nvPr>
            <p:ph type="ftr" sz="quarter" idx="11"/>
          </p:nvPr>
        </p:nvSpPr>
        <p:spPr/>
        <p:txBody>
          <a:bodyPr/>
          <a:lstStyle/>
          <a:p>
            <a:r>
              <a:rPr lang="en-US"/>
              <a:t>InsiderMemeBot v2.0</a:t>
            </a:r>
          </a:p>
        </p:txBody>
      </p:sp>
      <p:sp>
        <p:nvSpPr>
          <p:cNvPr id="5" name="Slide Number Placeholder 4">
            <a:extLst>
              <a:ext uri="{FF2B5EF4-FFF2-40B4-BE49-F238E27FC236}">
                <a16:creationId xmlns:a16="http://schemas.microsoft.com/office/drawing/2014/main" id="{341151BE-A84A-4977-AA23-9AAE5FAB4167}"/>
              </a:ext>
            </a:extLst>
          </p:cNvPr>
          <p:cNvSpPr>
            <a:spLocks noGrp="1"/>
          </p:cNvSpPr>
          <p:nvPr>
            <p:ph type="sldNum" sz="quarter" idx="12"/>
          </p:nvPr>
        </p:nvSpPr>
        <p:spPr/>
        <p:txBody>
          <a:bodyPr/>
          <a:lstStyle/>
          <a:p>
            <a:fld id="{172781BF-199F-4146-A330-5C7E7A4B1E48}" type="slidenum">
              <a:rPr lang="en-US" smtClean="0"/>
              <a:t>9</a:t>
            </a:fld>
            <a:endParaRPr lang="en-US"/>
          </a:p>
        </p:txBody>
      </p:sp>
      <p:pic>
        <p:nvPicPr>
          <p:cNvPr id="10" name="Picture 9">
            <a:extLst>
              <a:ext uri="{FF2B5EF4-FFF2-40B4-BE49-F238E27FC236}">
                <a16:creationId xmlns:a16="http://schemas.microsoft.com/office/drawing/2014/main" id="{7C45EE75-4840-4322-9B33-FDBA21EEF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6127" y="2315630"/>
            <a:ext cx="4456539" cy="4076191"/>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AF34406E-AC7C-4FCB-9C07-14B7CEBE5D43}"/>
                  </a:ext>
                </a:extLst>
              </p14:cNvPr>
              <p14:cNvContentPartPr/>
              <p14:nvPr/>
            </p14:nvContentPartPr>
            <p14:xfrm>
              <a:off x="2360907" y="3246990"/>
              <a:ext cx="408240" cy="29880"/>
            </p14:xfrm>
          </p:contentPart>
        </mc:Choice>
        <mc:Fallback xmlns="">
          <p:pic>
            <p:nvPicPr>
              <p:cNvPr id="11" name="Ink 10">
                <a:extLst>
                  <a:ext uri="{FF2B5EF4-FFF2-40B4-BE49-F238E27FC236}">
                    <a16:creationId xmlns:a16="http://schemas.microsoft.com/office/drawing/2014/main" id="{AF34406E-AC7C-4FCB-9C07-14B7CEBE5D43}"/>
                  </a:ext>
                </a:extLst>
              </p:cNvPr>
              <p:cNvPicPr/>
              <p:nvPr/>
            </p:nvPicPr>
            <p:blipFill>
              <a:blip r:embed="rId4"/>
              <a:stretch>
                <a:fillRect/>
              </a:stretch>
            </p:blipFill>
            <p:spPr>
              <a:xfrm>
                <a:off x="2288907" y="3103350"/>
                <a:ext cx="551880" cy="317520"/>
              </a:xfrm>
              <a:prstGeom prst="rect">
                <a:avLst/>
              </a:prstGeom>
            </p:spPr>
          </p:pic>
        </mc:Fallback>
      </mc:AlternateContent>
    </p:spTree>
    <p:extLst>
      <p:ext uri="{BB962C8B-B14F-4D97-AF65-F5344CB8AC3E}">
        <p14:creationId xmlns:p14="http://schemas.microsoft.com/office/powerpoint/2010/main" val="4239074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TotalTime>
  <Words>1509</Words>
  <Application>Microsoft Office PowerPoint</Application>
  <PresentationFormat>On-screen Show (4:3)</PresentationFormat>
  <Paragraphs>163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InsiderMemeBot AWS DynamoDB Training</vt:lpstr>
      <vt:lpstr>Purpose &amp; Scope</vt:lpstr>
      <vt:lpstr>Introduction</vt:lpstr>
      <vt:lpstr>Logging into the Console</vt:lpstr>
      <vt:lpstr>Logging into the Console</vt:lpstr>
      <vt:lpstr>Logging into the Console</vt:lpstr>
      <vt:lpstr>Accessing the data</vt:lpstr>
      <vt:lpstr>Accessing the data: Opening DynamoDB</vt:lpstr>
      <vt:lpstr>Accessing the data: Viewing the tables</vt:lpstr>
      <vt:lpstr>Accessing the data: Selecting a table</vt:lpstr>
      <vt:lpstr>Accessing the data: Viewing the items</vt:lpstr>
      <vt:lpstr>Accessing the data: Viewing the items</vt:lpstr>
      <vt:lpstr>Accessing the data: Viewing the items</vt:lpstr>
      <vt:lpstr>Accessing the data: Searching and Querying</vt:lpstr>
      <vt:lpstr>The Users Table</vt:lpstr>
      <vt:lpstr>The Users Table (Continued)</vt:lpstr>
      <vt:lpstr>The Users Table: Fields</vt:lpstr>
      <vt:lpstr>The Tracking table</vt:lpstr>
      <vt:lpstr>The Tracking table: Fields</vt:lpstr>
      <vt:lpstr>The TopPosts table</vt:lpstr>
      <vt:lpstr>The TopPosts table: Fields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InsiderMemeBot AWS DynamoDB Training</dc:title>
  <cp:keywords>Medtronic Controlled</cp:keywords>
  <cp:lastModifiedBy>Shrand, Jason</cp:lastModifiedBy>
  <cp:revision>52</cp:revision>
  <dcterms:created xsi:type="dcterms:W3CDTF">2019-02-20T21:55:57Z</dcterms:created>
  <dcterms:modified xsi:type="dcterms:W3CDTF">2019-03-12T20:57:00Z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44a81372-5793-481e-b152-cc2d2f2a58ca</vt:lpwstr>
  </property>
  <property fmtid="{D5CDD505-2E9C-101B-9397-08002B2CF9AE}" pid="3" name="Classification">
    <vt:lpwstr>MedtronicControlled</vt:lpwstr>
  </property>
</Properties>
</file>