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0441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747714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255920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5D8693-F172-7798-8542-B502858B824B}" type="slidenum">
              <a:rPr lang="en-US"/>
              <a:t/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61473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818409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861694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B1ED05-106A-6F96-BBE7-EF8775AA63D4}" type="slidenum">
              <a:rPr lang="en-US"/>
              <a:t/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0179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06760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01828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98BCA4-863C-8C7A-B7E4-843752501019}" type="slidenum">
              <a:rPr lang="en-US"/>
              <a:t/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1706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05364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104881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29BD9F-AE28-BE6A-B699-DF77927A015A}" type="slidenum">
              <a:rPr lang="en-US"/>
              <a:t/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106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11086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15965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0F0AA6-24F9-95B2-8255-4AEC2001D42C}" type="slidenum">
              <a:rPr lang="en-US"/>
              <a:t/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1860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537454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393310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642209-F198-97C4-F755-82E98E4E8D0C}" type="slidenum">
              <a:rPr lang="en-US"/>
              <a:t/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65404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1725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307691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8E2F58-861D-B34B-9085-593CC98FE7AB}" type="slidenum">
              <a:rPr lang="en-US"/>
              <a:t/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49898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55308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352608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2FC6CA-E431-B3FF-D8F1-65AC7EBD2519}" type="slidenum">
              <a:rPr lang="en-US"/>
              <a:t/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2508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266537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1063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4B91A9-9559-F34F-8A55-0D3F1974426D}" type="slidenum">
              <a:rPr lang="en-US"/>
              <a:t/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8032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658230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082235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AFAD77-17EC-CA60-6394-5463FFF7944C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22051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0058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029971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1C031A-389D-B67F-2D14-B2970ECF8DA0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99994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524836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450533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D099A5-EF0C-BE6C-71B2-547800BB3B20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46060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4745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880099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039DF6-092F-DB6A-4F0B-FE1C00FBDEF3}" type="slidenum">
              <a:rPr lang="en-US"/>
              <a:t/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209895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03634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351405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09EEC9-82C3-DEA8-9EE6-F57559CCBD82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1045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962659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274508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645CBD-37A0-53EF-CD24-0E7BE6B22FB1}" type="slidenum">
              <a:rPr lang="en-US"/>
              <a:t/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1339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33225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951048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85CCE-40D0-DFCC-3E4F-9A97F348FF19}" type="slidenum">
              <a:rPr lang="en-US"/>
              <a:t/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5203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979072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447740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59AF32-BEDF-B330-7AD6-BCF803EC5449}" type="slidenum">
              <a:rPr lang="en-US"/>
              <a:t/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4667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643161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814819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19D9DA-45E8-A1D7-E841-F162727DAF76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78237" y="1214437"/>
            <a:ext cx="9144000" cy="2387599"/>
          </a:xfrm>
        </p:spPr>
        <p:txBody>
          <a:bodyPr/>
          <a:lstStyle/>
          <a:p>
            <a:pPr algn="l">
              <a:defRPr/>
            </a:pPr>
            <a:r>
              <a:rPr lang="en-US" sz="7000" b="1">
                <a:latin typeface="SF Pro Display"/>
                <a:ea typeface="SF Pro Display"/>
                <a:cs typeface="SF Pro Display"/>
              </a:rPr>
              <a:t>Insertion Sort</a:t>
            </a:r>
            <a:endParaRPr sz="7000" b="1">
              <a:latin typeface="SF Pro Display"/>
              <a:cs typeface="SF Pro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78237" y="3602037"/>
            <a:ext cx="9144000" cy="1655761"/>
          </a:xfrm>
        </p:spPr>
        <p:txBody>
          <a:bodyPr/>
          <a:lstStyle/>
          <a:p>
            <a:pPr algn="l">
              <a:defRPr/>
            </a:pPr>
            <a:r>
              <a:rPr lang="en-US">
                <a:latin typeface="SF Pro"/>
                <a:ea typeface="SF Pro"/>
                <a:cs typeface="SF Pro"/>
              </a:rPr>
              <a:t>An overview, by Group 3</a:t>
            </a:r>
            <a:endParaRPr>
              <a:latin typeface="SF Pro"/>
              <a:cs typeface="SF Pro"/>
            </a:endParaRPr>
          </a:p>
        </p:txBody>
      </p:sp>
      <p:pic>
        <p:nvPicPr>
          <p:cNvPr id="8221039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08992" y="-857786"/>
            <a:ext cx="4913718" cy="8735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0324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Some code...perchance?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84031909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50996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A C++ function that implements this algorithm could be written as: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 report has more code to handle user input etc., it’s omitted here for brevity.</a:t>
            </a: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532226159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1211158" name=""/>
          <p:cNvSpPr txBox="1"/>
          <p:nvPr/>
        </p:nvSpPr>
        <p:spPr bwMode="auto">
          <a:xfrm flipH="0" flipV="0">
            <a:off x="3655403" y="2453898"/>
            <a:ext cx="4687539" cy="3200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CodeNewRoman Nerd Font"/>
                <a:ea typeface="CodeNewRoman Nerd Font"/>
                <a:cs typeface="CodeNewRoman Nerd Font"/>
              </a:rPr>
              <a:t>// n is the length of arr[]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CodeNewRoman Nerd Font"/>
                <a:ea typeface="CodeNewRoman Nerd Font"/>
                <a:cs typeface="CodeNewRoman Nerd Font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insertionSort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CodeNewRoman Nerd Font"/>
                <a:ea typeface="CodeNewRoman Nerd Font"/>
                <a:cs typeface="CodeNewRoman Nerd Font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arr[], </a:t>
            </a:r>
            <a:r>
              <a:rPr sz="1400" b="1" i="0" u="none">
                <a:solidFill>
                  <a:srgbClr val="445588"/>
                </a:solidFill>
                <a:latin typeface="CodeNewRoman Nerd Font"/>
                <a:ea typeface="CodeNewRoman Nerd Font"/>
                <a:cs typeface="CodeNewRoman Nerd Font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n)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{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(</a:t>
            </a:r>
            <a:r>
              <a:rPr sz="1400" b="1" i="0" u="none">
                <a:solidFill>
                  <a:srgbClr val="445588"/>
                </a:solidFill>
                <a:latin typeface="CodeNewRoman Nerd Font"/>
                <a:ea typeface="CodeNewRoman Nerd Font"/>
                <a:cs typeface="CodeNewRoman Nerd Font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i = </a:t>
            </a:r>
            <a:r>
              <a:rPr sz="1400" b="0" i="0" u="none">
                <a:solidFill>
                  <a:srgbClr val="008080"/>
                </a:solidFill>
                <a:latin typeface="CodeNewRoman Nerd Font"/>
                <a:ea typeface="CodeNewRoman Nerd Font"/>
                <a:cs typeface="CodeNewRoman Nerd Font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; i &lt; n; i++) {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445588"/>
                </a:solidFill>
                <a:latin typeface="CodeNewRoman Nerd Font"/>
                <a:ea typeface="CodeNewRoman Nerd Font"/>
                <a:cs typeface="CodeNewRoman Nerd Font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val = arr[i];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445588"/>
                </a:solidFill>
                <a:latin typeface="CodeNewRoman Nerd Font"/>
                <a:ea typeface="CodeNewRoman Nerd Font"/>
                <a:cs typeface="CodeNewRoman Nerd Font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j = i - </a:t>
            </a:r>
            <a:r>
              <a:rPr sz="1400" b="0" i="0" u="none">
                <a:solidFill>
                  <a:srgbClr val="008080"/>
                </a:solidFill>
                <a:latin typeface="CodeNewRoman Nerd Font"/>
                <a:ea typeface="CodeNewRoman Nerd Font"/>
                <a:cs typeface="CodeNewRoman Nerd Font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;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(j &gt;= </a:t>
            </a:r>
            <a:r>
              <a:rPr sz="1400" b="0" i="0" u="none">
                <a:solidFill>
                  <a:srgbClr val="008080"/>
                </a:solidFill>
                <a:latin typeface="CodeNewRoman Nerd Font"/>
                <a:ea typeface="CodeNewRoman Nerd Font"/>
                <a:cs typeface="CodeNewRoman Nerd Font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&amp;&amp; arr[j] &gt; val) {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    arr [j + </a:t>
            </a:r>
            <a:r>
              <a:rPr sz="1400" b="0" i="0" u="none">
                <a:solidFill>
                  <a:srgbClr val="008080"/>
                </a:solidFill>
                <a:latin typeface="CodeNewRoman Nerd Font"/>
                <a:ea typeface="CodeNewRoman Nerd Font"/>
                <a:cs typeface="CodeNewRoman Nerd Font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] = arr[j];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    j -= </a:t>
            </a:r>
            <a:r>
              <a:rPr sz="1400" b="0" i="0" u="none">
                <a:solidFill>
                  <a:srgbClr val="008080"/>
                </a:solidFill>
                <a:latin typeface="CodeNewRoman Nerd Font"/>
                <a:ea typeface="CodeNewRoman Nerd Font"/>
                <a:cs typeface="CodeNewRoman Nerd Font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;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}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arr[j + </a:t>
            </a:r>
            <a:r>
              <a:rPr sz="1400" b="0" i="0" u="none">
                <a:solidFill>
                  <a:srgbClr val="008080"/>
                </a:solidFill>
                <a:latin typeface="CodeNewRoman Nerd Font"/>
                <a:ea typeface="CodeNewRoman Nerd Font"/>
                <a:cs typeface="CodeNewRoman Nerd Font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] = val;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}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}</a:t>
            </a:r>
            <a:endParaRPr sz="1800" b="0" i="0" u="none" strike="noStrike" cap="none" spc="0">
              <a:solidFill>
                <a:schemeClr val="tx1"/>
              </a:solidFill>
              <a:latin typeface="CodeNewRoman Nerd Font"/>
              <a:cs typeface="CodeNewRoman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73757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Space complexity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4175426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25488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 algorithm uses no additional memory — it works with the already allocated space for the array, so the auxiliary space complexity is </a:t>
            </a:r>
            <a:r>
              <a:rPr lang="en-US" i="0">
                <a:latin typeface="C059"/>
                <a:ea typeface="C059"/>
                <a:cs typeface="C059"/>
              </a:rPr>
              <a:t>O(1)</a:t>
            </a:r>
            <a:r>
              <a:rPr lang="en-US" i="0">
                <a:latin typeface="SF Pro"/>
                <a:ea typeface="SF Pro"/>
                <a:cs typeface="SF Pro"/>
              </a:rPr>
              <a:t>.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 total space complexity is </a:t>
            </a:r>
            <a:r>
              <a:rPr lang="en-US" i="0">
                <a:latin typeface="C059"/>
                <a:ea typeface="C059"/>
                <a:cs typeface="C059"/>
              </a:rPr>
              <a:t>O(n)</a:t>
            </a:r>
            <a:r>
              <a:rPr lang="en-US" i="0">
                <a:latin typeface="SF Pro"/>
                <a:ea typeface="SF Pro"/>
                <a:cs typeface="SF Pro"/>
              </a:rPr>
              <a:t>, as the space used increases linearly with the number of elements in the array.</a:t>
            </a: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255451224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90611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Timeeeeeeeeeeee complexity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155171738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25488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To calculate the time complexity, we need a way to quantify the “work done” in the algorithm.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 algorithm has two main loops:</a:t>
            </a: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670404887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5065419" name=""/>
          <p:cNvSpPr/>
          <p:nvPr/>
        </p:nvSpPr>
        <p:spPr bwMode="auto">
          <a:xfrm>
            <a:off x="1907487" y="3638872"/>
            <a:ext cx="5740271" cy="22863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procedure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insertion_sort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(</a:t>
            </a: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)</a:t>
            </a:r>
            <a:endParaRPr sz="1400" b="0" i="0" u="none">
              <a:solidFill>
                <a:srgbClr val="333333"/>
              </a:solidFill>
              <a:latin typeface="CodeNewRoman Nerd Font"/>
              <a:ea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... 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&lt;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length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(</a:t>
            </a: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)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>
                <a:latin typeface="CodeNewRoman Nerd Font"/>
                <a:cs typeface="CodeNewRoman Nerd Font"/>
              </a:rPr>
              <a:t>...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&gt; 0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[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- 1] &gt;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[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]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    ...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end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⟵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+ 1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end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end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procedure</a:t>
            </a:r>
            <a:endParaRPr>
              <a:latin typeface="CodeNewRoman Nerd Font"/>
              <a:cs typeface="CodeNewRoman Nerd Font"/>
            </a:endParaRPr>
          </a:p>
        </p:txBody>
      </p:sp>
      <p:sp>
        <p:nvSpPr>
          <p:cNvPr id="1752547639" name=""/>
          <p:cNvSpPr txBox="1"/>
          <p:nvPr/>
        </p:nvSpPr>
        <p:spPr bwMode="auto">
          <a:xfrm flipH="0" flipV="0">
            <a:off x="5509181" y="3788048"/>
            <a:ext cx="5212181" cy="65157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F Pro"/>
                <a:ea typeface="SF Pro"/>
                <a:cs typeface="SF Pro"/>
              </a:rPr>
              <a:t>runs </a:t>
            </a:r>
            <a:r>
              <a:rPr>
                <a:latin typeface="C059"/>
                <a:ea typeface="C059"/>
                <a:cs typeface="C059"/>
              </a:rPr>
              <a:t>n</a:t>
            </a:r>
            <a:r>
              <a:rPr>
                <a:latin typeface="SF Pro"/>
                <a:ea typeface="SF Pro"/>
                <a:cs typeface="SF Pro"/>
              </a:rPr>
              <a:t> times</a:t>
            </a:r>
            <a:br>
              <a:rPr>
                <a:latin typeface="SF Pro"/>
                <a:ea typeface="SF Pro"/>
                <a:cs typeface="SF Pro"/>
              </a:rPr>
            </a:br>
            <a:r>
              <a:rPr i="1">
                <a:latin typeface="SF Pro"/>
                <a:ea typeface="SF Pro"/>
                <a:cs typeface="SF Pro"/>
              </a:rPr>
              <a:t>“let’s check if this element </a:t>
            </a:r>
            <a:r>
              <a:rPr i="1">
                <a:latin typeface="C059"/>
                <a:ea typeface="C059"/>
                <a:cs typeface="C059"/>
              </a:rPr>
              <a:t>n</a:t>
            </a:r>
            <a:r>
              <a:rPr i="1">
                <a:latin typeface="SF Pro"/>
                <a:ea typeface="SF Pro"/>
                <a:cs typeface="SF Pro"/>
              </a:rPr>
              <a:t> is correctly positioned”</a:t>
            </a:r>
            <a:endParaRPr>
              <a:latin typeface="SF Pro"/>
              <a:cs typeface="SF Pro"/>
            </a:endParaRPr>
          </a:p>
        </p:txBody>
      </p:sp>
      <p:sp>
        <p:nvSpPr>
          <p:cNvPr id="1307555393" name=""/>
          <p:cNvSpPr txBox="1"/>
          <p:nvPr/>
        </p:nvSpPr>
        <p:spPr bwMode="auto">
          <a:xfrm flipH="0" flipV="0">
            <a:off x="4340750" y="5216067"/>
            <a:ext cx="6826043" cy="65157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F Pro"/>
                <a:ea typeface="SF Pro"/>
                <a:cs typeface="SF Pro"/>
              </a:rPr>
              <a:t>runs a variable number of times depending on the value of element </a:t>
            </a:r>
            <a:r>
              <a:rPr>
                <a:latin typeface="C059"/>
                <a:ea typeface="C059"/>
                <a:cs typeface="C059"/>
              </a:rPr>
              <a:t>n</a:t>
            </a:r>
            <a:endParaRPr>
              <a:latin typeface="C059"/>
              <a:ea typeface="C059"/>
              <a:cs typeface="C059"/>
            </a:endParaRPr>
          </a:p>
          <a:p>
            <a:pPr>
              <a:defRPr/>
            </a:pPr>
            <a:r>
              <a:rPr i="1">
                <a:latin typeface="SF Pro"/>
                <a:ea typeface="SF Pro"/>
                <a:cs typeface="SF Pro"/>
              </a:rPr>
              <a:t>“do we need to keep shifting element </a:t>
            </a:r>
            <a:r>
              <a:rPr i="1">
                <a:latin typeface="C059"/>
                <a:ea typeface="C059"/>
                <a:cs typeface="C059"/>
              </a:rPr>
              <a:t>n</a:t>
            </a:r>
            <a:r>
              <a:rPr i="1">
                <a:latin typeface="SF Pro"/>
                <a:ea typeface="SF Pro"/>
                <a:cs typeface="SF Pro"/>
              </a:rPr>
              <a:t> to the left?”</a:t>
            </a:r>
            <a:endParaRPr i="1">
              <a:latin typeface="SF Pro"/>
              <a:cs typeface="SF Pro"/>
            </a:endParaRPr>
          </a:p>
        </p:txBody>
      </p:sp>
      <p:cxnSp>
        <p:nvCxnSpPr>
          <p:cNvPr id="0" name=""/>
          <p:cNvCxnSpPr>
            <a:cxnSpLocks/>
            <a:stCxn id="1307555393" idx="1"/>
          </p:cNvCxnSpPr>
          <p:nvPr/>
        </p:nvCxnSpPr>
        <p:spPr bwMode="auto">
          <a:xfrm rot="10799989" flipH="0" flipV="0">
            <a:off x="3698643" y="4923940"/>
            <a:ext cx="642106" cy="617911"/>
          </a:xfrm>
          <a:prstGeom prst="curvedConnector3">
            <a:avLst>
              <a:gd name="adj1" fmla="val 37144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544843" name=""/>
          <p:cNvCxnSpPr>
            <a:cxnSpLocks/>
            <a:stCxn id="1752547639" idx="1"/>
          </p:cNvCxnSpPr>
          <p:nvPr/>
        </p:nvCxnSpPr>
        <p:spPr bwMode="auto">
          <a:xfrm rot="10799989" flipH="0" flipV="1">
            <a:off x="4263686" y="4113833"/>
            <a:ext cx="1245495" cy="341929"/>
          </a:xfrm>
          <a:prstGeom prst="curved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771343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Time complexity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203763494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41235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 outer loop always runs </a:t>
            </a:r>
            <a:r>
              <a:rPr lang="en-US" i="0">
                <a:latin typeface="C059"/>
                <a:ea typeface="C059"/>
                <a:cs typeface="C059"/>
              </a:rPr>
              <a:t>n</a:t>
            </a:r>
            <a:r>
              <a:rPr lang="en-US" i="0">
                <a:latin typeface="SF Pro"/>
                <a:ea typeface="SF Pro"/>
                <a:cs typeface="SF Pro"/>
              </a:rPr>
              <a:t> times, proportional to the number of elements in the array.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We can prove that swapping two elements can only decrease the number of inversions in the array – therefore if an array has 0 inversions, we can consider it sorted.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 “work done” by the algorithm can now be considered as:</a:t>
            </a:r>
            <a:endParaRPr lang="en-US" i="0">
              <a:latin typeface="SF Pro"/>
              <a:ea typeface="SF Pro"/>
              <a:cs typeface="SF Pro"/>
            </a:endParaRPr>
          </a:p>
          <a:p>
            <a:pPr algn="ctr">
              <a:lnSpc>
                <a:spcPct val="114999"/>
              </a:lnSpc>
              <a:defRPr/>
            </a:pPr>
            <a:r>
              <a:rPr lang="en-US" b="0" i="1">
                <a:latin typeface="C059"/>
                <a:ea typeface="C059"/>
                <a:cs typeface="C059"/>
              </a:rPr>
              <a:t>T(n) = n </a:t>
            </a:r>
            <a:r>
              <a:rPr lang="en-US" b="0" i="0">
                <a:latin typeface="C059"/>
                <a:ea typeface="C059"/>
                <a:cs typeface="C059"/>
              </a:rPr>
              <a:t>comparisons</a:t>
            </a:r>
            <a:r>
              <a:rPr lang="en-US" b="0" i="1">
                <a:latin typeface="C059"/>
                <a:ea typeface="C059"/>
                <a:cs typeface="C059"/>
              </a:rPr>
              <a:t> + I </a:t>
            </a:r>
            <a:r>
              <a:rPr lang="en-US" b="0" i="0">
                <a:latin typeface="C059"/>
                <a:ea typeface="C059"/>
                <a:cs typeface="C059"/>
              </a:rPr>
              <a:t>swaps</a:t>
            </a:r>
            <a:endParaRPr b="0" i="1">
              <a:latin typeface="C059"/>
              <a:cs typeface="C059"/>
            </a:endParaRPr>
          </a:p>
          <a:p>
            <a:pPr algn="l">
              <a:lnSpc>
                <a:spcPct val="114999"/>
              </a:lnSpc>
              <a:defRPr/>
            </a:pP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1009417022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62379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Time complexity – Best case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196703423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41235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 best case is an array that’s already sorted – there are 0 inversions.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In this case, our equation becomes:</a:t>
            </a:r>
            <a:endParaRPr lang="en-US" i="0">
              <a:latin typeface="SF Pro"/>
              <a:ea typeface="SF Pro"/>
              <a:cs typeface="SF Pro"/>
            </a:endParaRPr>
          </a:p>
          <a:p>
            <a:pPr algn="ctr">
              <a:lnSpc>
                <a:spcPct val="114999"/>
              </a:lnSpc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C059"/>
                <a:ea typeface="C059"/>
                <a:cs typeface="C059"/>
              </a:rPr>
              <a:t>T(n) = n +</a:t>
            </a:r>
            <a:r>
              <a:rPr lang="en-US" sz="2400" b="0" i="1" u="none" strike="noStrike" cap="none" spc="0">
                <a:solidFill>
                  <a:schemeClr val="tx1"/>
                </a:solidFill>
                <a:latin typeface="C059"/>
                <a:ea typeface="C059"/>
                <a:cs typeface="C059"/>
              </a:rPr>
              <a:t> 0</a:t>
            </a:r>
            <a:r>
              <a:rPr lang="en-US" sz="2400" b="0" i="1" u="none" strike="noStrike" cap="none" spc="0">
                <a:solidFill>
                  <a:schemeClr val="tx1"/>
                </a:solidFill>
                <a:latin typeface="C059"/>
                <a:ea typeface="C059"/>
                <a:cs typeface="C059"/>
              </a:rPr>
              <a:t> = n</a:t>
            </a:r>
            <a:endParaRPr sz="2400" b="0" i="1" u="none" strike="noStrike" cap="none" spc="0">
              <a:solidFill>
                <a:schemeClr val="tx1"/>
              </a:solidFill>
              <a:latin typeface="C059"/>
              <a:cs typeface="C059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We can therefore conclude that we have a best running time of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C059"/>
                <a:ea typeface="C059"/>
                <a:cs typeface="C059"/>
              </a:rPr>
              <a:t>Ω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C059"/>
                <a:ea typeface="C059"/>
                <a:cs typeface="C059"/>
              </a:rPr>
              <a:t>(n)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 which is linear.</a:t>
            </a: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727937388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81553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Time complexity – Worst case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183341763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1" y="1890765"/>
            <a:ext cx="10391973" cy="44861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 worst case would be an array sorted in reverse order, with the number of inversions: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750015" lvl="1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If there’s 2 elements, there would be 1 inversion.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750015" lvl="1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3 elements, 3 inversion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750015" lvl="1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4 elements, 6 inversions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750014" lvl="1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...and so on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4" lvl="0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We can deduce that for </a:t>
            </a:r>
            <a:r>
              <a:rPr lang="en-US" i="0">
                <a:latin typeface="C059"/>
                <a:ea typeface="C059"/>
                <a:cs typeface="C059"/>
              </a:rPr>
              <a:t>n</a:t>
            </a:r>
            <a:r>
              <a:rPr lang="en-US" i="0">
                <a:latin typeface="SF Pro"/>
                <a:ea typeface="SF Pro"/>
                <a:cs typeface="SF Pro"/>
              </a:rPr>
              <a:t> elements, the maximum number of inversions is the </a:t>
            </a:r>
            <a:r>
              <a:rPr lang="en-US" i="0">
                <a:latin typeface="C059"/>
                <a:ea typeface="C059"/>
                <a:cs typeface="C059"/>
              </a:rPr>
              <a:t>n - 1</a:t>
            </a:r>
            <a:r>
              <a:rPr lang="en-US" i="0">
                <a:latin typeface="SF Pro"/>
                <a:ea typeface="SF Pro"/>
                <a:cs typeface="SF Pro"/>
              </a:rPr>
              <a:t>th triangular number:</a:t>
            </a:r>
            <a:endParaRPr lang="en-US" i="0">
              <a:latin typeface="SF Pro"/>
              <a:ea typeface="SF Pro"/>
              <a:cs typeface="SF Pro"/>
            </a:endParaRPr>
          </a:p>
          <a:p>
            <a:pPr lvl="0" algn="ctr">
              <a:lnSpc>
                <a:spcPct val="114999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2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 = </m:t>
                      </m:r>
                      <m:f>
                        <m:fPr>
                          <m:ctrlPr>
                            <a:rPr sz="2600" b="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6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n(n - 1)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6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600" i="0">
              <a:latin typeface="SF Pro"/>
              <a:ea typeface="SF Pro"/>
              <a:cs typeface="SF Pro"/>
            </a:endParaRPr>
          </a:p>
        </p:txBody>
      </p:sp>
      <p:cxnSp>
        <p:nvCxnSpPr>
          <p:cNvPr id="1523420029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9961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6" y="653080"/>
            <a:ext cx="9261888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Time complexity – Worst case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45249486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1" y="1890765"/>
            <a:ext cx="10391973" cy="44861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Now our </a:t>
            </a:r>
            <a:r>
              <a:rPr lang="en-US" i="1">
                <a:latin typeface="C059"/>
                <a:ea typeface="C059"/>
                <a:cs typeface="C059"/>
              </a:rPr>
              <a:t>T(n)</a:t>
            </a:r>
            <a:r>
              <a:rPr lang="en-US" i="0">
                <a:latin typeface="SF Pro"/>
                <a:ea typeface="SF Pro"/>
                <a:cs typeface="SF Pro"/>
              </a:rPr>
              <a:t> is:</a:t>
            </a:r>
            <a:endParaRPr lang="en-US" i="0">
              <a:latin typeface="SF Pro"/>
              <a:ea typeface="SF Pro"/>
              <a:cs typeface="SF Pro"/>
            </a:endParaRPr>
          </a:p>
          <a:p>
            <a:pPr algn="ctr">
              <a:lnSpc>
                <a:spcPct val="114999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d>
                        <m:dPr>
                          <m:begChr m:val="("/>
                          <m:endChr m:val=")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sty m:val="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("/>
                          <m:endChr m:val=")"/>
                          <m:ctrlPr>
                            <a:rPr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n + </m:t>
                          </m:r>
                          <m:f>
                            <m:fPr>
                              <m:ctrlPr>
                                <a:rPr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n - 1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i="1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We can now infer our </a:t>
            </a:r>
            <a:r>
              <a:rPr lang="en-GB" i="0">
                <a:latin typeface="SF Pro"/>
                <a:ea typeface="SF Pro"/>
                <a:cs typeface="SF Pro"/>
              </a:rPr>
              <a:t>running time to be quadratic, i.e. </a:t>
            </a:r>
            <a:r>
              <a:rPr lang="en-GB" i="0">
                <a:latin typeface="C059"/>
                <a:ea typeface="C059"/>
                <a:cs typeface="C059"/>
              </a:rPr>
              <a:t>O(n</a:t>
            </a:r>
            <a:r>
              <a:rPr lang="en-GB" i="0" baseline="30000">
                <a:latin typeface="C059"/>
                <a:ea typeface="C059"/>
                <a:cs typeface="C059"/>
              </a:rPr>
              <a:t>2</a:t>
            </a:r>
            <a:r>
              <a:rPr lang="en-GB" i="0">
                <a:latin typeface="C059"/>
                <a:ea typeface="C059"/>
                <a:cs typeface="C059"/>
              </a:rPr>
              <a:t>)</a:t>
            </a:r>
            <a:r>
              <a:rPr lang="en-GB" i="0">
                <a:latin typeface="SF Pro"/>
                <a:ea typeface="SF Pro"/>
                <a:cs typeface="SF Pro"/>
              </a:rPr>
              <a:t>.</a:t>
            </a:r>
            <a:endParaRPr i="0">
              <a:latin typeface="SF Pro"/>
              <a:cs typeface="SF Pro"/>
            </a:endParaRPr>
          </a:p>
        </p:txBody>
      </p:sp>
      <p:cxnSp>
        <p:nvCxnSpPr>
          <p:cNvPr id="1143014023" name=""/>
          <p:cNvCxnSpPr>
            <a:cxnSpLocks/>
          </p:cNvCxnSpPr>
          <p:nvPr/>
        </p:nvCxnSpPr>
        <p:spPr bwMode="auto">
          <a:xfrm rot="10799955" flipH="1" flipV="0">
            <a:off x="760422" y="1452964"/>
            <a:ext cx="10477498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251628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6" y="653080"/>
            <a:ext cx="9261888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Time complexity – Average case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178075755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1" y="1890765"/>
            <a:ext cx="10391973" cy="44861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Out of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box>
                        <m:boxPr>
                          <m:aln m:val="off"/>
                          <m:diff m:val="off"/>
                          <m:noBreak m:val="off"/>
                          <m:opEmu m:val="off"/>
                          <m:ctrlPr>
                            <a:rPr sz="2400" b="0" i="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sz="2400" b="0" i="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sz="24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n(n - 1)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4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</mc:Choice>
              <mc:Fallback/>
            </mc:AlternateContent>
            <a:r>
              <a:rPr lang="en-US" i="0">
                <a:latin typeface="SF Pro"/>
                <a:ea typeface="SF Pro"/>
                <a:cs typeface="SF Pro"/>
              </a:rPr>
              <a:t>  possible inversions, on average about half of them will be inverted (meaning they’ll need to be swapped), and half will not.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Our equation thus becomes:</a:t>
            </a:r>
            <a:endParaRPr lang="en-US" i="0">
              <a:latin typeface="SF Pro"/>
              <a:ea typeface="SF Pro"/>
              <a:cs typeface="SF Pro"/>
            </a:endParaRPr>
          </a:p>
          <a:p>
            <a:pPr algn="ctr">
              <a:lnSpc>
                <a:spcPct val="114999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d>
                        <m:dPr>
                          <m:begChr m:val="("/>
                          <m:endChr m:val=")"/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sty m:val="i"/>
                        </m:rPr>
                        <a:rPr sz="2400"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("/>
                          <m:endChr m:val=")"/>
                          <m:ctrlPr>
                            <a:rPr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i"/>
                            </m:rPr>
                            <a:rPr sz="2400">
                              <a:latin typeface="Cambria Math"/>
                              <a:ea typeface="Cambria Math"/>
                              <a:cs typeface="Cambria Math"/>
                            </a:rPr>
                            <m:t>n + </m:t>
                          </m:r>
                          <m:f>
                            <m:fPr>
                              <m:ctrlPr>
                                <a:rPr sz="2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4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i"/>
                                    </m:rPr>
                                    <a:rPr sz="2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n - 1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sz="2400" b="0" i="1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This still results in a quadratic </a:t>
            </a:r>
            <a:r>
              <a:rPr lang="en-GB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running time - </a:t>
            </a:r>
            <a:r>
              <a:rPr lang="en-GB" sz="2400" b="0" i="0" u="none" strike="noStrike" cap="none" spc="0">
                <a:solidFill>
                  <a:schemeClr val="tx1"/>
                </a:solidFill>
                <a:latin typeface="C059"/>
                <a:ea typeface="C059"/>
                <a:cs typeface="C059"/>
              </a:rPr>
              <a:t>Θ</a:t>
            </a:r>
            <a:r>
              <a:rPr lang="en-GB" sz="2400" b="0" i="0" u="none" strike="noStrike" cap="none" spc="0">
                <a:solidFill>
                  <a:schemeClr val="tx1"/>
                </a:solidFill>
                <a:latin typeface="C059"/>
                <a:ea typeface="C059"/>
                <a:cs typeface="C059"/>
              </a:rPr>
              <a:t>(n</a:t>
            </a:r>
            <a:r>
              <a:rPr lang="en-GB" sz="2400" b="0" i="0" u="none" strike="noStrike" cap="none" spc="0" baseline="30000">
                <a:solidFill>
                  <a:schemeClr val="tx1"/>
                </a:solidFill>
                <a:latin typeface="C059"/>
                <a:ea typeface="C059"/>
                <a:cs typeface="C059"/>
              </a:rPr>
              <a:t>2</a:t>
            </a:r>
            <a:r>
              <a:rPr lang="en-GB" sz="2400" b="0" i="0" u="none" strike="noStrike" cap="none" spc="0">
                <a:solidFill>
                  <a:schemeClr val="tx1"/>
                </a:solidFill>
                <a:latin typeface="C059"/>
                <a:ea typeface="C059"/>
                <a:cs typeface="C059"/>
              </a:rPr>
              <a:t>)</a:t>
            </a:r>
            <a:r>
              <a:rPr lang="en-GB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.</a:t>
            </a: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88864207" name=""/>
          <p:cNvCxnSpPr>
            <a:cxnSpLocks/>
          </p:cNvCxnSpPr>
          <p:nvPr/>
        </p:nvCxnSpPr>
        <p:spPr bwMode="auto">
          <a:xfrm rot="10799955" flipH="1" flipV="0">
            <a:off x="760422" y="1452964"/>
            <a:ext cx="10477498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08789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6" y="653080"/>
            <a:ext cx="9261888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 i="0" u="none" strike="noStrike" cap="none" spc="0">
                <a:solidFill>
                  <a:schemeClr val="tx1"/>
                </a:solidFill>
                <a:latin typeface="SF Pro Display"/>
                <a:ea typeface="SF Pro Display"/>
                <a:cs typeface="SF Pro Display"/>
              </a:rPr>
              <a:t>Real life applications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187224166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1" y="1890765"/>
            <a:ext cx="10391973" cy="46637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Educational Purposes: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 Insertion sort is often used as an introductory algorithm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in computer science courses to teach the concept of sorting algorithms due to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its simple logic and ease of understanding.</a:t>
            </a:r>
            <a:endParaRPr sz="2400" b="0" i="0" u="none" strike="noStrike" cap="none" spc="0">
              <a:solidFill>
                <a:schemeClr val="tx1"/>
              </a:solidFill>
              <a:latin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Online Algorithms: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 Its ability to work efficiently with live data makes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insertion sort suitable for online algorithms. For instance, when continuously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receiving new data elements and needing to maintain a sorted list, insertion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sort can be effective as is capable of sorting data while receiving it</a:t>
            </a:r>
            <a:r>
              <a:rPr lang="en-US">
                <a:latin typeface="SF Pro"/>
                <a:ea typeface="SF Pro"/>
                <a:cs typeface="SF Pro"/>
              </a:rPr>
              <a:t>.</a:t>
            </a: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Sorting a small list of numbers and datasets: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 Insertion sort is efficient for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sorting a small list of numbers – most sorting implementations fall from quicksort to insertion sort once the number of elements dips below a certain threshold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. </a:t>
            </a:r>
            <a:endParaRPr lang="en-US">
              <a:latin typeface="SF Pro"/>
              <a:ea typeface="SF Pro"/>
              <a:cs typeface="SF Pro"/>
            </a:endParaRPr>
          </a:p>
        </p:txBody>
      </p:sp>
      <p:cxnSp>
        <p:nvCxnSpPr>
          <p:cNvPr id="1375334844" name=""/>
          <p:cNvCxnSpPr>
            <a:cxnSpLocks/>
          </p:cNvCxnSpPr>
          <p:nvPr/>
        </p:nvCxnSpPr>
        <p:spPr bwMode="auto">
          <a:xfrm rot="10799955" flipH="1" flipV="0">
            <a:off x="760422" y="1452964"/>
            <a:ext cx="10477498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038123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6" y="653080"/>
            <a:ext cx="9261888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Image Attributions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45766460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1" y="1890765"/>
            <a:ext cx="10391973" cy="46637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https://www.pexels.com/photo/person-shuffling-playing-cards-9859348/</a:t>
            </a:r>
            <a:endParaRPr lang="en-US" sz="2400" b="0" i="1" u="none" strike="noStrike" cap="none" spc="0">
              <a:solidFill>
                <a:schemeClr val="tx1"/>
              </a:solidFill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https://en.wikipedia.org/wiki/File:Insertion-sort-example-300px.gif</a:t>
            </a:r>
            <a:endParaRPr lang="en-US" sz="2400" b="0" i="1" u="none" strike="noStrike" cap="none" spc="0">
              <a:solidFill>
                <a:schemeClr val="tx1"/>
              </a:solidFill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https://en.wikipedia.org/wiki/File:Insertionsort-before.png</a:t>
            </a:r>
            <a:endParaRPr lang="en-US" sz="2400" b="0" i="1" u="none" strike="noStrike" cap="none" spc="0">
              <a:solidFill>
                <a:schemeClr val="tx1"/>
              </a:solidFill>
              <a:latin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https://en.wikipedia.org/wiki/File:Insertionsort-after.png</a:t>
            </a:r>
            <a:endParaRPr sz="2400" b="0" i="0" u="none" strike="noStrike" cap="none" spc="0">
              <a:solidFill>
                <a:schemeClr val="tx1"/>
              </a:solidFill>
              <a:latin typeface="SF Pro"/>
              <a:cs typeface="SF Pro"/>
            </a:endParaRPr>
          </a:p>
        </p:txBody>
      </p:sp>
      <p:cxnSp>
        <p:nvCxnSpPr>
          <p:cNvPr id="1092669946" name=""/>
          <p:cNvCxnSpPr>
            <a:cxnSpLocks/>
          </p:cNvCxnSpPr>
          <p:nvPr/>
        </p:nvCxnSpPr>
        <p:spPr bwMode="auto">
          <a:xfrm rot="10799955" flipH="1" flipV="0">
            <a:off x="760422" y="1452964"/>
            <a:ext cx="10477498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853096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What is “Insertion Sort</a:t>
            </a:r>
            <a:r>
              <a:rPr lang="en-US" sz="4000" b="1">
                <a:latin typeface="SF Pro Display"/>
                <a:ea typeface="SF Pro Display"/>
                <a:cs typeface="SF Pro Display"/>
              </a:rPr>
              <a:t>”?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149025991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3404487"/>
          </a:xfrm>
        </p:spPr>
        <p:txBody>
          <a:bodyPr/>
          <a:lstStyle/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Historically predates computing – humans instinctively use it to sort various items like playing cards.</a:t>
            </a: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First formally defined by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John Mauchly in 1946</a:t>
            </a:r>
            <a:r>
              <a:rPr lang="en-US">
                <a:latin typeface="SF Pro"/>
                <a:ea typeface="SF Pro"/>
                <a:cs typeface="SF Pro"/>
              </a:rPr>
              <a:t> during the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Moore School Lectures</a:t>
            </a:r>
            <a:r>
              <a:rPr lang="en-US">
                <a:latin typeface="SF Pro"/>
                <a:ea typeface="SF Pro"/>
                <a:cs typeface="SF Pro"/>
              </a:rPr>
              <a:t>.</a:t>
            </a: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A sorting algorithm that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works by iterating through the elements in the array and growing the final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sorted version by comparing each element to the largest value in the sorted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sub-list (which would be the previous element) and placing them in the correct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order.</a:t>
            </a:r>
            <a:endParaRPr lang="en-US">
              <a:latin typeface="SF Pro"/>
              <a:ea typeface="SF Pro"/>
              <a:cs typeface="SF Pro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56907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What is “Insertion Sort</a:t>
            </a:r>
            <a:r>
              <a:rPr lang="en-US" sz="4000" b="1">
                <a:latin typeface="SF Pro Display"/>
                <a:ea typeface="SF Pro Display"/>
                <a:cs typeface="SF Pro Display"/>
              </a:rPr>
              <a:t>”?</a:t>
            </a:r>
            <a:endParaRPr sz="4000" b="1">
              <a:latin typeface="SF Pro Display"/>
              <a:cs typeface="SF Pro Display"/>
            </a:endParaRPr>
          </a:p>
        </p:txBody>
      </p:sp>
      <p:cxnSp>
        <p:nvCxnSpPr>
          <p:cNvPr id="267472232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0788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1737" y="2119716"/>
            <a:ext cx="2857500" cy="1714500"/>
          </a:xfrm>
          <a:prstGeom prst="rect">
            <a:avLst/>
          </a:prstGeom>
        </p:spPr>
      </p:pic>
      <p:pic>
        <p:nvPicPr>
          <p:cNvPr id="16600431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617923" y="4234588"/>
            <a:ext cx="2857500" cy="1714500"/>
          </a:xfrm>
          <a:prstGeom prst="rect">
            <a:avLst/>
          </a:prstGeom>
        </p:spPr>
      </p:pic>
      <p:pic>
        <p:nvPicPr>
          <p:cNvPr id="97263707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711376" y="4283021"/>
            <a:ext cx="2857500" cy="1714500"/>
          </a:xfrm>
          <a:prstGeom prst="rect">
            <a:avLst/>
          </a:prstGeom>
        </p:spPr>
      </p:pic>
      <p:pic>
        <p:nvPicPr>
          <p:cNvPr id="129055774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282626" y="2119716"/>
            <a:ext cx="2857500" cy="1714500"/>
          </a:xfrm>
          <a:prstGeom prst="rect">
            <a:avLst/>
          </a:prstGeom>
        </p:spPr>
      </p:pic>
      <p:cxnSp>
        <p:nvCxnSpPr>
          <p:cNvPr id="0" name=""/>
          <p:cNvCxnSpPr>
            <a:cxnSpLocks/>
            <a:endCxn id="1660043142" idx="1"/>
          </p:cNvCxnSpPr>
          <p:nvPr/>
        </p:nvCxnSpPr>
        <p:spPr bwMode="auto">
          <a:xfrm rot="5399976" flipH="0" flipV="1">
            <a:off x="2161728" y="3635643"/>
            <a:ext cx="1879169" cy="1033220"/>
          </a:xfrm>
          <a:prstGeom prst="curvedConnector2">
            <a:avLst/>
          </a:prstGeom>
          <a:ln w="19049" cap="flat" cmpd="sng" algn="ctr">
            <a:solidFill>
              <a:srgbClr val="43739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1290557743" idx="1"/>
          </p:cNvCxnSpPr>
          <p:nvPr/>
        </p:nvCxnSpPr>
        <p:spPr bwMode="auto">
          <a:xfrm rot="16199969" flipH="0" flipV="0">
            <a:off x="5905537" y="3482275"/>
            <a:ext cx="1882398" cy="871779"/>
          </a:xfrm>
          <a:prstGeom prst="curvedConnector2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076670" name=""/>
          <p:cNvCxnSpPr>
            <a:cxnSpLocks/>
            <a:stCxn id="1290557743" idx="3"/>
          </p:cNvCxnSpPr>
          <p:nvPr/>
        </p:nvCxnSpPr>
        <p:spPr bwMode="auto">
          <a:xfrm rot="0" flipH="0" flipV="0">
            <a:off x="10140126" y="2976966"/>
            <a:ext cx="661906" cy="1720957"/>
          </a:xfrm>
          <a:prstGeom prst="curvedConnector2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225065" name=""/>
          <p:cNvSpPr txBox="1"/>
          <p:nvPr/>
        </p:nvSpPr>
        <p:spPr bwMode="auto">
          <a:xfrm flipH="0" flipV="0">
            <a:off x="1815699" y="3969194"/>
            <a:ext cx="10518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F Pro"/>
                <a:ea typeface="SF Pro"/>
                <a:cs typeface="SF Pro"/>
              </a:rPr>
              <a:t>Step 1</a:t>
            </a:r>
            <a:endParaRPr>
              <a:latin typeface="SF Pro"/>
              <a:cs typeface="SF Pro"/>
            </a:endParaRPr>
          </a:p>
        </p:txBody>
      </p:sp>
      <p:sp>
        <p:nvSpPr>
          <p:cNvPr id="1385554553" name=""/>
          <p:cNvSpPr txBox="1"/>
          <p:nvPr/>
        </p:nvSpPr>
        <p:spPr bwMode="auto">
          <a:xfrm flipH="0" flipV="0">
            <a:off x="5713523" y="3552045"/>
            <a:ext cx="105296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F Pro"/>
                <a:ea typeface="SF Pro"/>
                <a:cs typeface="SF Pro"/>
              </a:rPr>
              <a:t>Step 2</a:t>
            </a:r>
            <a:endParaRPr>
              <a:latin typeface="SF Pro"/>
              <a:cs typeface="SF Pro"/>
            </a:endParaRPr>
          </a:p>
        </p:txBody>
      </p:sp>
      <p:sp>
        <p:nvSpPr>
          <p:cNvPr id="841325667" name=""/>
          <p:cNvSpPr txBox="1"/>
          <p:nvPr/>
        </p:nvSpPr>
        <p:spPr bwMode="auto">
          <a:xfrm flipH="0" flipV="0">
            <a:off x="9745829" y="3597945"/>
            <a:ext cx="10562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SF Pro"/>
                <a:ea typeface="SF Pro"/>
                <a:cs typeface="SF Pro"/>
              </a:rPr>
              <a:t>...</a:t>
            </a:r>
            <a:br>
              <a:rPr>
                <a:latin typeface="SF Pro"/>
                <a:ea typeface="SF Pro"/>
                <a:cs typeface="SF Pro"/>
              </a:rPr>
            </a:br>
            <a:r>
              <a:rPr>
                <a:latin typeface="SF Pro"/>
                <a:ea typeface="SF Pro"/>
                <a:cs typeface="SF Pro"/>
              </a:rPr>
              <a:t>Step n</a:t>
            </a:r>
            <a:endParaRPr>
              <a:latin typeface="SF Pro"/>
              <a:cs typeface="SF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134635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How does it work?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21830912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3404487"/>
          </a:xfrm>
        </p:spPr>
        <p:txBody>
          <a:bodyPr/>
          <a:lstStyle/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We go from left to right, element by element, and then divide the array internally into a sorted section (kept to the left) and the remainder of the array.</a:t>
            </a: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As we select an element, we compare it with the largest value in the sorted list (which would be its immediate predecessor) — if it’s larger, then there’s no inversion and we leave it as it is.</a:t>
            </a: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If it’s smaller (there’s an inversion), we shift every element in the sorted list to the right until we find a suitable position for it.</a:t>
            </a:r>
            <a:endParaRPr lang="en-US">
              <a:latin typeface="SF Pro"/>
              <a:ea typeface="SF Pro"/>
              <a:cs typeface="SF Pro"/>
            </a:endParaRPr>
          </a:p>
        </p:txBody>
      </p:sp>
      <p:cxnSp>
        <p:nvCxnSpPr>
          <p:cNvPr id="1959916593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18855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75381" y="5103435"/>
            <a:ext cx="4190763" cy="756860"/>
          </a:xfrm>
          <a:prstGeom prst="rect">
            <a:avLst/>
          </a:prstGeom>
        </p:spPr>
      </p:pic>
      <p:pic>
        <p:nvPicPr>
          <p:cNvPr id="10911248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65265" y="5626207"/>
            <a:ext cx="4201344" cy="758770"/>
          </a:xfrm>
          <a:prstGeom prst="rect">
            <a:avLst/>
          </a:prstGeom>
        </p:spPr>
      </p:pic>
      <p:cxnSp>
        <p:nvCxnSpPr>
          <p:cNvPr id="0" name=""/>
          <p:cNvCxnSpPr>
            <a:cxnSpLocks/>
            <a:stCxn id="1491885581" idx="3"/>
            <a:endCxn id="1091124878" idx="1"/>
          </p:cNvCxnSpPr>
          <p:nvPr/>
        </p:nvCxnSpPr>
        <p:spPr bwMode="auto">
          <a:xfrm rot="0" flipH="0" flipV="0">
            <a:off x="5466144" y="5481866"/>
            <a:ext cx="1199120" cy="523726"/>
          </a:xfrm>
          <a:prstGeom prst="curved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431579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Okay...what’s an inversion?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27716270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3007804"/>
          </a:xfrm>
        </p:spPr>
        <p:txBody>
          <a:bodyPr/>
          <a:lstStyle/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An inversion between two elements in an array occurs when they’re not positioned in ascending order:</a:t>
            </a: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This array has 3 inversions: (3, 1), (3, 2), and (4, 2).</a:t>
            </a:r>
            <a:endParaRPr lang="en-US">
              <a:latin typeface="SF Pro"/>
              <a:ea typeface="SF Pro"/>
              <a:cs typeface="SF Pro"/>
            </a:endParaRPr>
          </a:p>
        </p:txBody>
      </p:sp>
      <p:cxnSp>
        <p:nvCxnSpPr>
          <p:cNvPr id="786021139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1173292" name=""/>
          <p:cNvGraphicFramePr>
            <a:graphicFrameLocks xmlns:a="http://schemas.openxmlformats.org/drawingml/2006/main"/>
          </p:cNvGraphicFramePr>
          <p:nvPr/>
        </p:nvGraphicFramePr>
        <p:xfrm>
          <a:off x="5074823" y="3200822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5248475" y="3579281"/>
            <a:ext cx="181525" cy="486821"/>
          </a:xfrm>
          <a:prstGeom prst="curvedConnector3">
            <a:avLst>
              <a:gd name="adj1" fmla="val 88798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430000" y="3579281"/>
            <a:ext cx="199295" cy="486821"/>
          </a:xfrm>
          <a:prstGeom prst="curvedConnector3">
            <a:avLst>
              <a:gd name="adj1" fmla="val 9951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1928856" name=""/>
          <p:cNvCxnSpPr>
            <a:cxnSpLocks/>
          </p:cNvCxnSpPr>
          <p:nvPr/>
        </p:nvCxnSpPr>
        <p:spPr bwMode="auto">
          <a:xfrm flipH="1" flipV="1">
            <a:off x="5999173" y="3579281"/>
            <a:ext cx="230768" cy="486820"/>
          </a:xfrm>
          <a:prstGeom prst="curvedConnector3">
            <a:avLst>
              <a:gd name="adj1" fmla="val 73591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113898" name=""/>
          <p:cNvCxnSpPr>
            <a:cxnSpLocks/>
          </p:cNvCxnSpPr>
          <p:nvPr/>
        </p:nvCxnSpPr>
        <p:spPr bwMode="auto">
          <a:xfrm flipH="0" flipV="1">
            <a:off x="6229943" y="3579281"/>
            <a:ext cx="150049" cy="486820"/>
          </a:xfrm>
          <a:prstGeom prst="curvedConnector3">
            <a:avLst>
              <a:gd name="adj1" fmla="val 121203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948614" name=""/>
          <p:cNvCxnSpPr>
            <a:cxnSpLocks/>
          </p:cNvCxnSpPr>
          <p:nvPr/>
        </p:nvCxnSpPr>
        <p:spPr bwMode="auto">
          <a:xfrm flipH="0" flipV="0">
            <a:off x="5629296" y="2926083"/>
            <a:ext cx="750696" cy="274739"/>
          </a:xfrm>
          <a:prstGeom prst="curvedConnector3">
            <a:avLst>
              <a:gd name="adj1" fmla="val 9951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717282" name=""/>
          <p:cNvCxnSpPr>
            <a:cxnSpLocks/>
          </p:cNvCxnSpPr>
          <p:nvPr/>
        </p:nvCxnSpPr>
        <p:spPr bwMode="auto">
          <a:xfrm rot="0" flipH="1" flipV="0">
            <a:off x="5171149" y="2926083"/>
            <a:ext cx="507967" cy="274737"/>
          </a:xfrm>
          <a:prstGeom prst="curvedConnector3">
            <a:avLst>
              <a:gd name="adj1" fmla="val 9951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85194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Let’s see an example?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163744051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4663724"/>
          </a:xfrm>
        </p:spPr>
        <p:txBody>
          <a:bodyPr/>
          <a:lstStyle/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>
                <a:latin typeface="SF Pro"/>
                <a:ea typeface="SF Pro"/>
                <a:cs typeface="SF Pro"/>
              </a:rPr>
              <a:t>Let’s have an array we’ll call </a:t>
            </a:r>
            <a:r>
              <a:rPr lang="en-US" i="1">
                <a:latin typeface="SF Pro"/>
                <a:ea typeface="SF Pro"/>
                <a:cs typeface="SF Pro"/>
              </a:rPr>
              <a:t>A</a:t>
            </a:r>
            <a:r>
              <a:rPr lang="en-US" i="0">
                <a:latin typeface="SF Pro"/>
                <a:ea typeface="SF Pro"/>
                <a:cs typeface="SF Pro"/>
              </a:rPr>
              <a:t>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We make the sorted subsection include just the first element </a:t>
            </a:r>
            <a:r>
              <a:rPr lang="en-US" i="1">
                <a:latin typeface="SF Pro"/>
                <a:ea typeface="SF Pro"/>
                <a:cs typeface="SF Pro"/>
              </a:rPr>
              <a:t>A[0]</a:t>
            </a:r>
            <a:r>
              <a:rPr lang="en-US" i="0">
                <a:latin typeface="SF Pro"/>
                <a:ea typeface="SF Pro"/>
                <a:cs typeface="SF Pro"/>
              </a:rPr>
              <a:t>, and we attempt to place the second, </a:t>
            </a:r>
            <a:r>
              <a:rPr lang="en-US" i="1">
                <a:latin typeface="SF Pro"/>
                <a:ea typeface="SF Pro"/>
                <a:cs typeface="SF Pro"/>
              </a:rPr>
              <a:t>A[1]</a:t>
            </a:r>
            <a:r>
              <a:rPr lang="en-US" i="0">
                <a:latin typeface="SF Pro"/>
                <a:ea typeface="SF Pro"/>
                <a:cs typeface="SF Pro"/>
              </a:rPr>
              <a:t>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There’s an inversion, as 3 &gt; 1, so we shift 3 to the right by swapping it with 1: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We’re at the left now, so we assume it’s solved and go on to the next element </a:t>
            </a:r>
            <a:r>
              <a:rPr lang="en-US" i="1">
                <a:latin typeface="SF Pro"/>
                <a:ea typeface="SF Pro"/>
                <a:cs typeface="SF Pro"/>
              </a:rPr>
              <a:t>A[2]</a:t>
            </a:r>
            <a:r>
              <a:rPr lang="en-US" i="0">
                <a:latin typeface="SF Pro"/>
                <a:ea typeface="SF Pro"/>
                <a:cs typeface="SF Pro"/>
              </a:rPr>
              <a:t>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1520250904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00882520" name=""/>
          <p:cNvGraphicFramePr>
            <a:graphicFrameLocks xmlns:a="http://schemas.openxmlformats.org/drawingml/2006/main"/>
          </p:cNvGraphicFramePr>
          <p:nvPr/>
        </p:nvGraphicFramePr>
        <p:xfrm>
          <a:off x="5074823" y="2437108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200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048852" name=""/>
          <p:cNvGraphicFramePr>
            <a:graphicFrameLocks xmlns:a="http://schemas.openxmlformats.org/drawingml/2006/main"/>
          </p:cNvGraphicFramePr>
          <p:nvPr/>
        </p:nvGraphicFramePr>
        <p:xfrm>
          <a:off x="5074823" y="3763525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FF9494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397840" name=""/>
          <p:cNvGraphicFramePr>
            <a:graphicFrameLocks xmlns:a="http://schemas.openxmlformats.org/drawingml/2006/main"/>
          </p:cNvGraphicFramePr>
          <p:nvPr/>
        </p:nvGraphicFramePr>
        <p:xfrm>
          <a:off x="5074823" y="4808286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9465706" name=""/>
          <p:cNvGraphicFramePr>
            <a:graphicFrameLocks xmlns:a="http://schemas.openxmlformats.org/drawingml/2006/main"/>
          </p:cNvGraphicFramePr>
          <p:nvPr/>
        </p:nvGraphicFramePr>
        <p:xfrm>
          <a:off x="5074823" y="5913185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FF9494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59406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Let’s see an example?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56294231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50996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There’s no inversion, because 3 &lt; 4, so we extend the sorted portion into </a:t>
            </a:r>
            <a:r>
              <a:rPr lang="en-US" i="1">
                <a:latin typeface="SF Pro"/>
                <a:ea typeface="SF Pro"/>
                <a:cs typeface="SF Pro"/>
              </a:rPr>
              <a:t>A[2]</a:t>
            </a:r>
            <a:r>
              <a:rPr lang="en-US" i="0">
                <a:latin typeface="SF Pro"/>
                <a:ea typeface="SF Pro"/>
                <a:cs typeface="SF Pro"/>
              </a:rPr>
              <a:t>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Next up is </a:t>
            </a:r>
            <a:r>
              <a:rPr lang="en-US" i="1">
                <a:latin typeface="SF Pro"/>
                <a:ea typeface="SF Pro"/>
                <a:cs typeface="SF Pro"/>
              </a:rPr>
              <a:t>A[3]</a:t>
            </a:r>
            <a:r>
              <a:rPr lang="en-US" i="0">
                <a:latin typeface="SF Pro"/>
                <a:ea typeface="SF Pro"/>
                <a:cs typeface="SF Pro"/>
              </a:rPr>
              <a:t>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There’s an inversion because 4 &gt; 2, so let’s shift 4 to the right: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Now comparing with the largest in the sorted list to the left of 2, which is 3, we see that there’s another inversion, and we shift 3 to the right: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algn="l">
              <a:lnSpc>
                <a:spcPct val="100000"/>
              </a:lnSpc>
              <a:defRPr/>
            </a:pP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1378189205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8399961" name=""/>
          <p:cNvGraphicFramePr>
            <a:graphicFrameLocks xmlns:a="http://schemas.openxmlformats.org/drawingml/2006/main"/>
          </p:cNvGraphicFramePr>
          <p:nvPr/>
        </p:nvGraphicFramePr>
        <p:xfrm>
          <a:off x="5074823" y="2437108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200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3181100" name=""/>
          <p:cNvGraphicFramePr>
            <a:graphicFrameLocks xmlns:a="http://schemas.openxmlformats.org/drawingml/2006/main"/>
          </p:cNvGraphicFramePr>
          <p:nvPr/>
        </p:nvGraphicFramePr>
        <p:xfrm>
          <a:off x="5074823" y="3368922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FF9494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04744" name=""/>
          <p:cNvGraphicFramePr>
            <a:graphicFrameLocks xmlns:a="http://schemas.openxmlformats.org/drawingml/2006/main"/>
          </p:cNvGraphicFramePr>
          <p:nvPr/>
        </p:nvGraphicFramePr>
        <p:xfrm>
          <a:off x="5074823" y="4441534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FF9494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409919" name=""/>
          <p:cNvGraphicFramePr>
            <a:graphicFrameLocks xmlns:a="http://schemas.openxmlformats.org/drawingml/2006/main"/>
          </p:cNvGraphicFramePr>
          <p:nvPr/>
        </p:nvGraphicFramePr>
        <p:xfrm>
          <a:off x="5074823" y="5788594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FF9494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876005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Let’s see an example?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60975777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50996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2 &gt; 3, so we move on to the next element, </a:t>
            </a:r>
            <a:r>
              <a:rPr lang="en-US" i="1">
                <a:latin typeface="SF Pro"/>
                <a:ea typeface="SF Pro"/>
                <a:cs typeface="SF Pro"/>
              </a:rPr>
              <a:t>A[4]</a:t>
            </a:r>
            <a:r>
              <a:rPr lang="en-US" i="0">
                <a:latin typeface="SF Pro"/>
                <a:ea typeface="SF Pro"/>
                <a:cs typeface="SF Pro"/>
              </a:rPr>
              <a:t>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There’s no inversion, and we’re at the end of the array, so we can conclude that it’s sorted!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00000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</p:txBody>
      </p:sp>
      <p:cxnSp>
        <p:nvCxnSpPr>
          <p:cNvPr id="145714616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0286375" name=""/>
          <p:cNvGraphicFramePr>
            <a:graphicFrameLocks xmlns:a="http://schemas.openxmlformats.org/drawingml/2006/main"/>
          </p:cNvGraphicFramePr>
          <p:nvPr/>
        </p:nvGraphicFramePr>
        <p:xfrm>
          <a:off x="5171650" y="2451272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FF94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04150" name=""/>
          <p:cNvGraphicFramePr>
            <a:graphicFrameLocks xmlns:a="http://schemas.openxmlformats.org/drawingml/2006/main"/>
          </p:cNvGraphicFramePr>
          <p:nvPr/>
        </p:nvGraphicFramePr>
        <p:xfrm>
          <a:off x="5171650" y="3696968"/>
          <a:ext cx="1848699" cy="3784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7199"/>
                <a:gridCol w="367199"/>
                <a:gridCol w="367199"/>
                <a:gridCol w="367199"/>
                <a:gridCol w="3671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1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2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3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cs typeface="SF Pro"/>
                        </a:rPr>
                        <a:t>4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0">
                          <a:solidFill>
                            <a:schemeClr val="tx1"/>
                          </a:solidFill>
                          <a:latin typeface="SF Pro"/>
                          <a:ea typeface="SF Pro"/>
                          <a:cs typeface="SF Pro"/>
                        </a:rPr>
                        <a:t>5</a:t>
                      </a:r>
                      <a:endParaRPr b="0">
                        <a:solidFill>
                          <a:schemeClr val="tx1"/>
                        </a:solidFill>
                        <a:latin typeface="SF Pro"/>
                        <a:cs typeface="SF Pro"/>
                      </a:endParaRPr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28105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8237" y="653081"/>
            <a:ext cx="9261889" cy="799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1">
                <a:latin typeface="SF Pro Display"/>
                <a:ea typeface="SF Pro Display"/>
                <a:cs typeface="SF Pro Display"/>
              </a:rPr>
              <a:t>We want a formal definition, please.</a:t>
            </a:r>
            <a:endParaRPr sz="4000" b="1">
              <a:latin typeface="SF Pro Display"/>
              <a:cs typeface="SF Pro Display"/>
            </a:endParaRPr>
          </a:p>
        </p:txBody>
      </p:sp>
      <p:sp>
        <p:nvSpPr>
          <p:cNvPr id="222064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00012" y="1890766"/>
            <a:ext cx="10391974" cy="42278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i="0">
                <a:latin typeface="SF Pro"/>
                <a:ea typeface="SF Pro"/>
                <a:cs typeface="SF Pro"/>
              </a:rPr>
              <a:t>We can define this formally as:</a:t>
            </a: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i="0"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SF Pro"/>
              <a:ea typeface="SF Pro"/>
              <a:cs typeface="SF Pro"/>
            </a:endParaRPr>
          </a:p>
          <a:p>
            <a:pPr marL="349965" indent="-349965" algn="l">
              <a:lnSpc>
                <a:spcPct val="114999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Here, ⟵ denotes assignment, e.g. x ⟵ y means that the value of x changes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SF Pro"/>
                <a:ea typeface="SF Pro"/>
                <a:cs typeface="SF Pro"/>
              </a:rPr>
              <a:t>to the value of y.</a:t>
            </a:r>
            <a:endParaRPr lang="en-US" sz="2400" b="0" i="0" u="none" strike="noStrike" cap="none" spc="0">
              <a:solidFill>
                <a:schemeClr val="tx1"/>
              </a:solidFill>
              <a:latin typeface="SF Pro"/>
              <a:ea typeface="SF Pro"/>
              <a:cs typeface="SF Pro"/>
            </a:endParaRPr>
          </a:p>
        </p:txBody>
      </p:sp>
      <p:cxnSp>
        <p:nvCxnSpPr>
          <p:cNvPr id="770754322" name=""/>
          <p:cNvCxnSpPr>
            <a:cxnSpLocks/>
          </p:cNvCxnSpPr>
          <p:nvPr/>
        </p:nvCxnSpPr>
        <p:spPr bwMode="auto">
          <a:xfrm rot="10799989" flipH="1" flipV="0">
            <a:off x="760423" y="1452965"/>
            <a:ext cx="10477499" cy="0"/>
          </a:xfrm>
          <a:prstGeom prst="line">
            <a:avLst/>
          </a:prstGeom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054929" name=""/>
          <p:cNvSpPr/>
          <p:nvPr/>
        </p:nvSpPr>
        <p:spPr bwMode="auto">
          <a:xfrm>
            <a:off x="3182869" y="2408952"/>
            <a:ext cx="5729832" cy="2713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procedure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insertion_sort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(</a:t>
            </a: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: list </a:t>
            </a: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of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sortable items)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⟵ 1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&lt;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length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(</a:t>
            </a:r>
            <a:r>
              <a:rPr sz="1400" b="1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)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⟵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&gt; 0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[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- 1] &gt;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[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]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swap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[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- 1]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array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[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]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⟵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j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- 1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end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⟵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+ 1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  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end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while</a:t>
            </a:r>
            <a:endParaRPr>
              <a:latin typeface="CodeNewRoman Nerd Font"/>
              <a:cs typeface="CodeNewRoman Nerd Font"/>
            </a:endParaRPr>
          </a:p>
          <a:p>
            <a:pPr>
              <a:defRPr/>
            </a:pP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end</a:t>
            </a:r>
            <a:r>
              <a:rPr sz="1400" b="0" i="0" u="none">
                <a:solidFill>
                  <a:srgbClr val="333333"/>
                </a:solidFill>
                <a:latin typeface="CodeNewRoman Nerd Font"/>
                <a:ea typeface="CodeNewRoman Nerd Font"/>
                <a:cs typeface="CodeNewRoman Nerd Font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CodeNewRoman Nerd Font"/>
                <a:ea typeface="CodeNewRoman Nerd Font"/>
                <a:cs typeface="CodeNewRoman Nerd Font"/>
              </a:rPr>
              <a:t>procedure</a:t>
            </a:r>
            <a:endParaRPr>
              <a:latin typeface="CodeNewRoman Nerd Font"/>
              <a:cs typeface="CodeNewRoman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2024-01-15T09:27:04Z</dcterms:modified>
  <cp:category/>
  <cp:contentStatus/>
  <cp:version/>
</cp:coreProperties>
</file>