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8"/>
  </p:notesMasterIdLst>
  <p:sldIdLst>
    <p:sldId id="258" r:id="rId3"/>
    <p:sldId id="257" r:id="rId4"/>
    <p:sldId id="259" r:id="rId5"/>
    <p:sldId id="260" r:id="rId6"/>
    <p:sldId id="277" r:id="rId7"/>
    <p:sldId id="268" r:id="rId8"/>
    <p:sldId id="261" r:id="rId9"/>
    <p:sldId id="292" r:id="rId10"/>
    <p:sldId id="285" r:id="rId11"/>
    <p:sldId id="286" r:id="rId12"/>
    <p:sldId id="287" r:id="rId13"/>
    <p:sldId id="262" r:id="rId14"/>
    <p:sldId id="279" r:id="rId15"/>
    <p:sldId id="271" r:id="rId16"/>
    <p:sldId id="272" r:id="rId17"/>
    <p:sldId id="263" r:id="rId18"/>
    <p:sldId id="273" r:id="rId19"/>
    <p:sldId id="281" r:id="rId20"/>
    <p:sldId id="282" r:id="rId21"/>
    <p:sldId id="284" r:id="rId22"/>
    <p:sldId id="290" r:id="rId23"/>
    <p:sldId id="283" r:id="rId24"/>
    <p:sldId id="275" r:id="rId25"/>
    <p:sldId id="266"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11/17/2022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t>3</a:t>
            </a:fld>
            <a:endParaRPr lang="en-US"/>
          </a:p>
        </p:txBody>
      </p:sp>
    </p:spTree>
    <p:extLst>
      <p:ext uri="{BB962C8B-B14F-4D97-AF65-F5344CB8AC3E}">
        <p14:creationId xmlns:p14="http://schemas.microsoft.com/office/powerpoint/2010/main" val="36095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6</a:t>
            </a:fld>
            <a:endParaRPr lang="en-US"/>
          </a:p>
        </p:txBody>
      </p:sp>
    </p:spTree>
    <p:extLst>
      <p:ext uri="{BB962C8B-B14F-4D97-AF65-F5344CB8AC3E}">
        <p14:creationId xmlns:p14="http://schemas.microsoft.com/office/powerpoint/2010/main" val="4113413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smtClean="0"/>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CS-FYP    DHA Suffa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smtClean="0"/>
              <a:t> Click to edit Master title style</a:t>
            </a:r>
            <a:endParaRPr lang="en-US" dirty="0"/>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smtClean="0"/>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smtClean="0"/>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CS-FYP    DHA Suffa University </a:t>
            </a:r>
            <a:endParaRPr lang="en-US"/>
          </a:p>
        </p:txBody>
      </p:sp>
      <p:sp>
        <p:nvSpPr>
          <p:cNvPr id="8" name="Footer Placeholder 7"/>
          <p:cNvSpPr>
            <a:spLocks noGrp="1"/>
          </p:cNvSpPr>
          <p:nvPr>
            <p:ph type="ftr" sz="quarter" idx="11"/>
          </p:nvPr>
        </p:nvSpPr>
        <p:spPr/>
        <p:txBody>
          <a:bodyPr/>
          <a:lstStyle/>
          <a:p>
            <a:r>
              <a:rPr lang="en-US" smtClean="0"/>
              <a:t>Project Name Here</a:t>
            </a:r>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smtClean="0"/>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smtClean="0"/>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CS-FYP    DHA Suffa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CS-FYP    DHA Suffa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CS-FYP    DHA Suffa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CS-FYP    DHA Suffa University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Name Here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dianjournals.com/ijor.aspx?target=ijor:jicse&amp;volume=6&amp;issue=2&amp;article=008" TargetMode="External"/><Relationship Id="rId2" Type="http://schemas.openxmlformats.org/officeDocument/2006/relationships/hyperlink" Target="https://www.researchgate.net/profile/Sheetal-Bandekar/publication/306127943_Domestic_Android_Application_for_Home_Services/links/627112482f9ccf58eb29623c/Domestic-Android-Application-for-Home-Services.pdf"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thesis.cust.edu.pk/UploadedFiles/MMS171019.pdf"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390235"/>
            <a:ext cx="6248401" cy="154667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Maid In</a:t>
            </a:r>
            <a:endParaRPr lang="en-US" sz="3600" dirty="0"/>
          </a:p>
        </p:txBody>
      </p:sp>
      <p:sp>
        <p:nvSpPr>
          <p:cNvPr id="9" name="TextBox 8"/>
          <p:cNvSpPr txBox="1"/>
          <p:nvPr/>
        </p:nvSpPr>
        <p:spPr>
          <a:xfrm>
            <a:off x="2286000" y="2743201"/>
            <a:ext cx="5117193" cy="2862322"/>
          </a:xfrm>
          <a:prstGeom prst="rect">
            <a:avLst/>
          </a:prstGeom>
          <a:noFill/>
        </p:spPr>
        <p:txBody>
          <a:bodyPr wrap="square" rtlCol="0">
            <a:spAutoFit/>
          </a:bodyPr>
          <a:lstStyle/>
          <a:p>
            <a:pPr algn="ctr"/>
            <a:r>
              <a:rPr lang="en-US" sz="2000" dirty="0" err="1" smtClean="0">
                <a:latin typeface="Calibri" pitchFamily="34" charset="0"/>
              </a:rPr>
              <a:t>Inam</a:t>
            </a:r>
            <a:r>
              <a:rPr lang="en-US" sz="2000" dirty="0" smtClean="0">
                <a:latin typeface="Calibri" pitchFamily="34" charset="0"/>
              </a:rPr>
              <a:t> </a:t>
            </a:r>
            <a:r>
              <a:rPr lang="en-US" sz="2000" dirty="0" err="1" smtClean="0">
                <a:latin typeface="Calibri" pitchFamily="34" charset="0"/>
              </a:rPr>
              <a:t>Ullah</a:t>
            </a:r>
            <a:r>
              <a:rPr lang="en-US" sz="2000" dirty="0" smtClean="0">
                <a:latin typeface="Calibri" pitchFamily="34" charset="0"/>
              </a:rPr>
              <a:t> (CS191086)</a:t>
            </a:r>
          </a:p>
          <a:p>
            <a:pPr algn="ctr"/>
            <a:r>
              <a:rPr lang="en-US" sz="2000" dirty="0" smtClean="0">
                <a:latin typeface="Calibri" pitchFamily="34" charset="0"/>
              </a:rPr>
              <a:t>Faisal Zaman </a:t>
            </a:r>
            <a:r>
              <a:rPr lang="en-US" sz="2000" dirty="0" err="1" smtClean="0">
                <a:latin typeface="Calibri" pitchFamily="34" charset="0"/>
              </a:rPr>
              <a:t>Haider</a:t>
            </a:r>
            <a:r>
              <a:rPr lang="en-US" sz="2000" dirty="0" smtClean="0">
                <a:latin typeface="Calibri" pitchFamily="34" charset="0"/>
              </a:rPr>
              <a:t> (CS182013)</a:t>
            </a:r>
          </a:p>
          <a:p>
            <a:pPr algn="ctr"/>
            <a:r>
              <a:rPr lang="en-US" sz="2000" dirty="0" err="1" smtClean="0">
                <a:latin typeface="Calibri" pitchFamily="34" charset="0"/>
              </a:rPr>
              <a:t>Poorab</a:t>
            </a:r>
            <a:r>
              <a:rPr lang="en-US" sz="2000" dirty="0" smtClean="0">
                <a:latin typeface="Calibri" pitchFamily="34" charset="0"/>
              </a:rPr>
              <a:t> </a:t>
            </a:r>
            <a:r>
              <a:rPr lang="en-US" sz="2000" dirty="0" err="1" smtClean="0">
                <a:latin typeface="Calibri" pitchFamily="34" charset="0"/>
              </a:rPr>
              <a:t>Gangwani</a:t>
            </a:r>
            <a:r>
              <a:rPr lang="en-US" sz="2000" dirty="0" smtClean="0">
                <a:latin typeface="Calibri" pitchFamily="34" charset="0"/>
              </a:rPr>
              <a:t> (CS191092)</a:t>
            </a:r>
            <a:endParaRPr lang="en-US" sz="2000" dirty="0">
              <a:latin typeface="Calibri" pitchFamily="34" charset="0"/>
            </a:endParaRPr>
          </a:p>
          <a:p>
            <a:pPr algn="ctr"/>
            <a:endParaRPr lang="en-US" sz="2000" dirty="0" smtClean="0">
              <a:latin typeface="Calibri" pitchFamily="34" charset="0"/>
            </a:endParaRPr>
          </a:p>
          <a:p>
            <a:pPr algn="ctr"/>
            <a:r>
              <a:rPr lang="en-US" sz="2000" dirty="0" smtClean="0">
                <a:latin typeface="Calibri" pitchFamily="34" charset="0"/>
              </a:rPr>
              <a:t>Supervisor: </a:t>
            </a:r>
            <a:r>
              <a:rPr lang="en-US" sz="2000" dirty="0" err="1" smtClean="0">
                <a:latin typeface="Calibri" pitchFamily="34" charset="0"/>
              </a:rPr>
              <a:t>Arifa</a:t>
            </a:r>
            <a:r>
              <a:rPr lang="en-US" sz="2000" dirty="0" smtClean="0">
                <a:latin typeface="Calibri" pitchFamily="34" charset="0"/>
              </a:rPr>
              <a:t> Mustafa</a:t>
            </a:r>
            <a:endParaRPr lang="en-US" sz="2000" dirty="0">
              <a:latin typeface="Calibri" pitchFamily="34" charset="0"/>
            </a:endParaRPr>
          </a:p>
          <a:p>
            <a:pPr algn="ctr"/>
            <a:r>
              <a:rPr lang="en-US" sz="2000" dirty="0" smtClean="0">
                <a:latin typeface="Calibri" pitchFamily="34" charset="0"/>
              </a:rPr>
              <a:t>Co-Supervisor: Huma </a:t>
            </a:r>
            <a:r>
              <a:rPr lang="en-US" sz="2000" dirty="0" err="1" smtClean="0">
                <a:latin typeface="Calibri" pitchFamily="34" charset="0"/>
              </a:rPr>
              <a:t>Jamshed</a:t>
            </a:r>
            <a:endParaRPr lang="en-US" sz="2000" dirty="0" smtClean="0">
              <a:latin typeface="Calibri" pitchFamily="34" charset="0"/>
            </a:endParaRPr>
          </a:p>
          <a:p>
            <a:pPr algn="ctr"/>
            <a:endParaRPr lang="en-US" sz="2000" dirty="0">
              <a:latin typeface="Calibri" pitchFamily="34" charset="0"/>
            </a:endParaRPr>
          </a:p>
          <a:p>
            <a:pPr algn="ctr"/>
            <a:r>
              <a:rPr lang="en-US" sz="2000" dirty="0" smtClean="0">
                <a:latin typeface="Calibri" pitchFamily="34" charset="0"/>
              </a:rPr>
              <a:t>FALL 2022</a:t>
            </a:r>
            <a:endParaRPr lang="en-US" sz="2000" dirty="0">
              <a:latin typeface="Calibri" pitchFamily="34" charset="0"/>
            </a:endParaRPr>
          </a:p>
          <a:p>
            <a:pPr algn="ctr"/>
            <a:r>
              <a:rPr lang="en-US" sz="2000" dirty="0" smtClean="0">
                <a:latin typeface="Calibri" pitchFamily="34" charset="0"/>
              </a:rPr>
              <a:t> </a:t>
            </a:r>
            <a:endParaRPr lang="en-US" sz="2000"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smtClean="0">
                <a:solidFill>
                  <a:schemeClr val="bg1"/>
                </a:solidFill>
                <a:latin typeface="Calibri" pitchFamily="34" charset="0"/>
              </a:rPr>
              <a:t>FYP</a:t>
            </a:r>
          </a:p>
          <a:p>
            <a:pPr algn="ctr"/>
            <a:r>
              <a:rPr lang="en-US" sz="2000" b="1" dirty="0" smtClean="0">
                <a:solidFill>
                  <a:schemeClr val="bg1"/>
                </a:solidFill>
                <a:latin typeface="Calibri" pitchFamily="34" charset="0"/>
              </a:rPr>
              <a:t>Proposal</a:t>
            </a:r>
            <a:endParaRPr lang="en-US" sz="2000" b="1" dirty="0">
              <a:solidFill>
                <a:schemeClr val="bg1"/>
              </a:solidFill>
              <a:latin typeface="Calibri" pitchFamily="34" charset="0"/>
            </a:endParaRP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DHA </a:t>
            </a:r>
            <a:r>
              <a:rPr lang="en-US" sz="2000" dirty="0" err="1" smtClean="0"/>
              <a:t>Suffa</a:t>
            </a:r>
            <a:r>
              <a:rPr lang="en-US" sz="2000" dirty="0" smtClean="0"/>
              <a:t> University</a:t>
            </a:r>
            <a:endParaRPr lang="en-US" sz="2000" dirty="0"/>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spTree>
    <p:extLst>
      <p:ext uri="{BB962C8B-B14F-4D97-AF65-F5344CB8AC3E}">
        <p14:creationId xmlns:p14="http://schemas.microsoft.com/office/powerpoint/2010/main" val="208062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graphicFrame>
        <p:nvGraphicFramePr>
          <p:cNvPr id="14" name="Content Placeholder 13"/>
          <p:cNvGraphicFramePr>
            <a:graphicFrameLocks noGrp="1"/>
          </p:cNvGraphicFramePr>
          <p:nvPr>
            <p:ph sz="quarter" idx="1"/>
            <p:extLst>
              <p:ext uri="{D42A27DB-BD31-4B8C-83A1-F6EECF244321}">
                <p14:modId xmlns:p14="http://schemas.microsoft.com/office/powerpoint/2010/main" val="3672690176"/>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Sheetal</a:t>
                      </a:r>
                      <a:r>
                        <a:rPr lang="en-US" baseline="0" dirty="0" smtClean="0"/>
                        <a:t> </a:t>
                      </a:r>
                      <a:r>
                        <a:rPr lang="en-US" baseline="0" dirty="0" err="1" smtClean="0"/>
                        <a:t>bandekar</a:t>
                      </a:r>
                      <a:r>
                        <a:rPr lang="en-US" baseline="0" dirty="0" smtClean="0"/>
                        <a:t>, </a:t>
                      </a:r>
                    </a:p>
                    <a:p>
                      <a:r>
                        <a:rPr lang="en-US" baseline="0" dirty="0" smtClean="0"/>
                        <a:t>D Avril</a:t>
                      </a:r>
                      <a:endParaRPr lang="en-US" dirty="0"/>
                    </a:p>
                  </a:txBody>
                  <a:tcPr/>
                </a:tc>
                <a:tc>
                  <a:txBody>
                    <a:bodyPr/>
                    <a:lstStyle/>
                    <a:p>
                      <a:r>
                        <a:rPr lang="en-US" dirty="0" smtClean="0"/>
                        <a:t>2016</a:t>
                      </a:r>
                      <a:endParaRPr lang="en-US" dirty="0"/>
                    </a:p>
                  </a:txBody>
                  <a:tcPr/>
                </a:tc>
                <a:tc>
                  <a:txBody>
                    <a:bodyPr/>
                    <a:lstStyle/>
                    <a:p>
                      <a:r>
                        <a:rPr lang="en-US" dirty="0" smtClean="0"/>
                        <a:t>Domestic Android Application for Home Service</a:t>
                      </a:r>
                      <a:endParaRPr lang="en-US" dirty="0"/>
                    </a:p>
                  </a:txBody>
                  <a:tcPr/>
                </a:tc>
                <a:tc>
                  <a:txBody>
                    <a:bodyPr/>
                    <a:lstStyle/>
                    <a:p>
                      <a:r>
                        <a:rPr lang="en-US" sz="1200" dirty="0" smtClean="0"/>
                        <a:t>Use</a:t>
                      </a:r>
                      <a:r>
                        <a:rPr lang="en-US" sz="1200" baseline="0" dirty="0" smtClean="0"/>
                        <a:t> of GPS to pinpoint and assign closest service provider to the service request  with the aid of personal latitude and longitude algorithm</a:t>
                      </a:r>
                      <a:endParaRPr lang="en-US" sz="1200" dirty="0"/>
                    </a:p>
                  </a:txBody>
                  <a:tcPr/>
                </a:tc>
                <a:tc>
                  <a:txBody>
                    <a:bodyPr/>
                    <a:lstStyle/>
                    <a:p>
                      <a:r>
                        <a:rPr lang="en-US" sz="1200" dirty="0" smtClean="0"/>
                        <a:t>A domestic service application automatically assigning servicemen based on your need</a:t>
                      </a:r>
                      <a:r>
                        <a:rPr lang="en-US" sz="1200" baseline="0" dirty="0" smtClean="0"/>
                        <a:t> and location with no verbal communication or online payment facilities</a:t>
                      </a:r>
                      <a:endParaRPr lang="en-US" sz="1200" dirty="0"/>
                    </a:p>
                  </a:txBody>
                  <a:tcPr/>
                </a:tc>
                <a:extLst>
                  <a:ext uri="{0D108BD9-81ED-4DB2-BD59-A6C34878D82A}">
                    <a16:rowId xmlns:a16="http://schemas.microsoft.com/office/drawing/2014/main" val="189024563"/>
                  </a:ext>
                </a:extLst>
              </a:tr>
              <a:tr h="1913068">
                <a:tc>
                  <a:txBody>
                    <a:bodyPr/>
                    <a:lstStyle/>
                    <a:p>
                      <a:r>
                        <a:rPr lang="en-US" dirty="0" err="1" smtClean="0"/>
                        <a:t>Sharada</a:t>
                      </a:r>
                      <a:r>
                        <a:rPr lang="en-US" baseline="0" dirty="0" smtClean="0"/>
                        <a:t> </a:t>
                      </a:r>
                      <a:r>
                        <a:rPr lang="en-US" baseline="0" dirty="0" err="1" smtClean="0"/>
                        <a:t>kori</a:t>
                      </a:r>
                      <a:r>
                        <a:rPr lang="en-US" dirty="0" smtClean="0"/>
                        <a:t> </a:t>
                      </a:r>
                    </a:p>
                    <a:p>
                      <a:r>
                        <a:rPr lang="en-US" dirty="0" err="1" smtClean="0"/>
                        <a:t>Sudha</a:t>
                      </a:r>
                      <a:r>
                        <a:rPr lang="en-US" baseline="0" dirty="0" smtClean="0"/>
                        <a:t> </a:t>
                      </a:r>
                      <a:r>
                        <a:rPr lang="en-US" baseline="0" dirty="0" err="1" smtClean="0"/>
                        <a:t>ayatti</a:t>
                      </a:r>
                      <a:endParaRPr lang="en-US" baseline="0" dirty="0" smtClean="0"/>
                    </a:p>
                    <a:p>
                      <a:r>
                        <a:rPr lang="en-US" baseline="0" dirty="0" smtClean="0"/>
                        <a:t>Ashish </a:t>
                      </a:r>
                      <a:r>
                        <a:rPr lang="en-US" baseline="0" dirty="0" err="1" smtClean="0"/>
                        <a:t>kumar</a:t>
                      </a:r>
                      <a:endParaRPr lang="en-US" baseline="0" dirty="0" smtClean="0"/>
                    </a:p>
                    <a:p>
                      <a:r>
                        <a:rPr lang="en-US" baseline="0" dirty="0" err="1" smtClean="0"/>
                        <a:t>Akshay</a:t>
                      </a:r>
                      <a:r>
                        <a:rPr lang="en-US" baseline="0" dirty="0" smtClean="0"/>
                        <a:t> </a:t>
                      </a:r>
                      <a:r>
                        <a:rPr lang="en-US" baseline="0" dirty="0" err="1" smtClean="0"/>
                        <a:t>kurabar</a:t>
                      </a:r>
                      <a:endParaRPr lang="en-US" dirty="0" smtClean="0"/>
                    </a:p>
                    <a:p>
                      <a:endParaRPr lang="en-US" dirty="0"/>
                    </a:p>
                  </a:txBody>
                  <a:tcPr/>
                </a:tc>
                <a:tc>
                  <a:txBody>
                    <a:bodyPr/>
                    <a:lstStyle/>
                    <a:p>
                      <a:r>
                        <a:rPr lang="en-US" dirty="0" smtClean="0"/>
                        <a:t>2017</a:t>
                      </a:r>
                      <a:endParaRPr lang="en-US" dirty="0"/>
                    </a:p>
                  </a:txBody>
                  <a:tcPr/>
                </a:tc>
                <a:tc>
                  <a:txBody>
                    <a:bodyPr/>
                    <a:lstStyle/>
                    <a:p>
                      <a:r>
                        <a:rPr lang="en-US" dirty="0" smtClean="0"/>
                        <a:t>Android Application on Domestic</a:t>
                      </a:r>
                      <a:r>
                        <a:rPr lang="en-US" baseline="0" dirty="0" smtClean="0"/>
                        <a:t> Services - </a:t>
                      </a:r>
                      <a:r>
                        <a:rPr lang="en-US" baseline="0" dirty="0" err="1" smtClean="0"/>
                        <a:t>eSeva</a:t>
                      </a:r>
                      <a:endParaRPr lang="en-US" dirty="0"/>
                    </a:p>
                  </a:txBody>
                  <a:tcPr/>
                </a:tc>
                <a:tc>
                  <a:txBody>
                    <a:bodyPr/>
                    <a:lstStyle/>
                    <a:p>
                      <a:r>
                        <a:rPr lang="en-US" sz="1200" dirty="0" smtClean="0"/>
                        <a:t>Use</a:t>
                      </a:r>
                      <a:r>
                        <a:rPr lang="en-US" sz="1200" baseline="0" dirty="0" smtClean="0"/>
                        <a:t> of GPS to map out customer location and advertise service request of customer to respective servicemen of choice </a:t>
                      </a:r>
                      <a:endParaRPr lang="en-US" sz="1200" dirty="0"/>
                    </a:p>
                  </a:txBody>
                  <a:tcPr/>
                </a:tc>
                <a:tc>
                  <a:txBody>
                    <a:bodyPr/>
                    <a:lstStyle/>
                    <a:p>
                      <a:r>
                        <a:rPr lang="en-US" sz="1200" dirty="0" smtClean="0"/>
                        <a:t>A</a:t>
                      </a:r>
                      <a:r>
                        <a:rPr lang="en-US" sz="1200" baseline="0" dirty="0" smtClean="0"/>
                        <a:t> domestic service application utilizing GPS technology and with no chat or verbal communication features nor payment system</a:t>
                      </a:r>
                      <a:endParaRPr lang="en-US" sz="1200" dirty="0"/>
                    </a:p>
                  </a:txBody>
                  <a:tcPr/>
                </a:tc>
                <a:extLst>
                  <a:ext uri="{0D108BD9-81ED-4DB2-BD59-A6C34878D82A}">
                    <a16:rowId xmlns:a16="http://schemas.microsoft.com/office/drawing/2014/main" val="3736943799"/>
                  </a:ext>
                </a:extLst>
              </a:tr>
            </a:tbl>
          </a:graphicData>
        </a:graphic>
      </p:graphicFrame>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9198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endParaRPr lang="en-US"/>
          </a:p>
        </p:txBody>
      </p:sp>
      <p:graphicFrame>
        <p:nvGraphicFramePr>
          <p:cNvPr id="10" name="Content Placeholder 13"/>
          <p:cNvGraphicFramePr>
            <a:graphicFrameLocks/>
          </p:cNvGraphicFramePr>
          <p:nvPr>
            <p:extLst>
              <p:ext uri="{D42A27DB-BD31-4B8C-83A1-F6EECF244321}">
                <p14:modId xmlns:p14="http://schemas.microsoft.com/office/powerpoint/2010/main" val="4019764681"/>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Naeem</a:t>
                      </a:r>
                      <a:r>
                        <a:rPr lang="en-US" dirty="0" smtClean="0"/>
                        <a:t> Ahmed</a:t>
                      </a:r>
                      <a:r>
                        <a:rPr lang="en-US" baseline="0" dirty="0" smtClean="0"/>
                        <a:t> Khan</a:t>
                      </a:r>
                      <a:endParaRPr lang="en-US" dirty="0"/>
                    </a:p>
                  </a:txBody>
                  <a:tcPr/>
                </a:tc>
                <a:tc>
                  <a:txBody>
                    <a:bodyPr/>
                    <a:lstStyle/>
                    <a:p>
                      <a:r>
                        <a:rPr lang="en-US" dirty="0" smtClean="0"/>
                        <a:t>2020</a:t>
                      </a:r>
                      <a:endParaRPr lang="en-US" dirty="0"/>
                    </a:p>
                  </a:txBody>
                  <a:tcPr/>
                </a:tc>
                <a:tc>
                  <a:txBody>
                    <a:bodyPr/>
                    <a:lstStyle/>
                    <a:p>
                      <a:r>
                        <a:rPr lang="en-US" dirty="0" smtClean="0"/>
                        <a:t>Development of App to provide</a:t>
                      </a:r>
                      <a:r>
                        <a:rPr lang="en-US" baseline="0" dirty="0" smtClean="0"/>
                        <a:t> blue collar services to the public</a:t>
                      </a:r>
                      <a:endParaRPr lang="en-US" dirty="0"/>
                    </a:p>
                  </a:txBody>
                  <a:tcPr/>
                </a:tc>
                <a:tc>
                  <a:txBody>
                    <a:bodyPr/>
                    <a:lstStyle/>
                    <a:p>
                      <a:r>
                        <a:rPr lang="en-US" sz="1200" dirty="0" smtClean="0"/>
                        <a:t>Using</a:t>
                      </a:r>
                      <a:r>
                        <a:rPr lang="en-US" sz="1200" baseline="0" dirty="0" smtClean="0"/>
                        <a:t> mobile apps and GPS to allow customers access to variety of blue collar workers suited to their need</a:t>
                      </a:r>
                      <a:endParaRPr lang="en-US" sz="1200" dirty="0"/>
                    </a:p>
                  </a:txBody>
                  <a:tcPr/>
                </a:tc>
                <a:tc>
                  <a:txBody>
                    <a:bodyPr/>
                    <a:lstStyle/>
                    <a:p>
                      <a:r>
                        <a:rPr lang="en-US" sz="1200" dirty="0" smtClean="0"/>
                        <a:t>A</a:t>
                      </a:r>
                      <a:r>
                        <a:rPr lang="en-US" sz="1200" baseline="0" dirty="0" smtClean="0"/>
                        <a:t> mobile domestic service application allowing communication and transaction between customers and blue collar workers but with no map technology nor online payment system</a:t>
                      </a:r>
                      <a:endParaRPr lang="en-US" sz="1200" dirty="0"/>
                    </a:p>
                  </a:txBody>
                  <a:tcPr/>
                </a:tc>
                <a:extLst>
                  <a:ext uri="{0D108BD9-81ED-4DB2-BD59-A6C34878D82A}">
                    <a16:rowId xmlns:a16="http://schemas.microsoft.com/office/drawing/2014/main" val="189024563"/>
                  </a:ext>
                </a:extLst>
              </a:tr>
              <a:tr h="191306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6943799"/>
                  </a:ext>
                </a:extLst>
              </a:tr>
            </a:tbl>
          </a:graphicData>
        </a:graphic>
      </p:graphicFrame>
    </p:spTree>
    <p:extLst>
      <p:ext uri="{BB962C8B-B14F-4D97-AF65-F5344CB8AC3E}">
        <p14:creationId xmlns:p14="http://schemas.microsoft.com/office/powerpoint/2010/main" val="1835060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a:xfrm>
            <a:off x="609601" y="1676400"/>
            <a:ext cx="8153400" cy="4495800"/>
          </a:xfrm>
        </p:spPr>
        <p:txBody>
          <a:bodyPr>
            <a:normAutofit/>
          </a:bodyPr>
          <a:lstStyle/>
          <a:p>
            <a:r>
              <a:rPr lang="en-US" dirty="0"/>
              <a:t>Project Approach (Waterfall/Agile </a:t>
            </a:r>
            <a:r>
              <a:rPr lang="en-US" dirty="0" smtClean="0"/>
              <a:t>etc</a:t>
            </a:r>
            <a:r>
              <a:rPr lang="en-US" dirty="0"/>
              <a:t>) </a:t>
            </a:r>
            <a:r>
              <a:rPr lang="en-US" dirty="0" smtClean="0"/>
              <a:t>:</a:t>
            </a:r>
          </a:p>
          <a:p>
            <a:pPr marL="0" indent="0">
              <a:buNone/>
            </a:pPr>
            <a:r>
              <a:rPr lang="en-US" dirty="0"/>
              <a:t>The software development methodology to be utilized in the development of the application will be the traditional </a:t>
            </a:r>
            <a:r>
              <a:rPr lang="en-US" b="1" dirty="0"/>
              <a:t>waterfall </a:t>
            </a:r>
            <a:r>
              <a:rPr lang="en-US" dirty="0"/>
              <a:t>approach where the whole sequential process will constitute the </a:t>
            </a:r>
            <a:r>
              <a:rPr lang="en-US" dirty="0" smtClean="0"/>
              <a:t>following:</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12337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Step 01:</a:t>
            </a:r>
            <a:r>
              <a:rPr lang="en-US" b="1" dirty="0" smtClean="0"/>
              <a:t> </a:t>
            </a:r>
            <a:r>
              <a:rPr lang="en-US" b="1" dirty="0"/>
              <a:t>Requirement gathering and analysis</a:t>
            </a:r>
            <a:endParaRPr lang="en-US" dirty="0"/>
          </a:p>
          <a:p>
            <a:r>
              <a:rPr lang="en-US" sz="1600" dirty="0"/>
              <a:t>We will </a:t>
            </a:r>
            <a:r>
              <a:rPr lang="en-US" sz="1600" dirty="0" smtClean="0"/>
              <a:t>understand, gather and assimilate </a:t>
            </a:r>
            <a:r>
              <a:rPr lang="en-US" sz="1600" dirty="0"/>
              <a:t>the </a:t>
            </a:r>
            <a:r>
              <a:rPr lang="en-US" sz="1600" dirty="0" smtClean="0"/>
              <a:t>necessary tools and information to be used </a:t>
            </a:r>
            <a:r>
              <a:rPr lang="en-US" sz="1600" dirty="0"/>
              <a:t>and </a:t>
            </a:r>
            <a:r>
              <a:rPr lang="en-US" sz="1600" dirty="0" smtClean="0"/>
              <a:t>prepare appropriate documentation </a:t>
            </a:r>
            <a:r>
              <a:rPr lang="en-US" sz="1600" dirty="0"/>
              <a:t>pertaining to the application and its components</a:t>
            </a:r>
          </a:p>
          <a:p>
            <a:pPr lvl="0"/>
            <a:r>
              <a:rPr lang="en-US" dirty="0" smtClean="0"/>
              <a:t>Step 02: </a:t>
            </a:r>
            <a:r>
              <a:rPr lang="en-US" b="1" dirty="0"/>
              <a:t>Design</a:t>
            </a:r>
            <a:endParaRPr lang="en-US" dirty="0"/>
          </a:p>
          <a:p>
            <a:r>
              <a:rPr lang="en-US" sz="1700" dirty="0"/>
              <a:t>Based on the knowledge we will have derived from the requirements documentation, we will further create and structure specific designs such as </a:t>
            </a:r>
            <a:r>
              <a:rPr lang="en-US" sz="1700" b="1" dirty="0"/>
              <a:t>ERDs</a:t>
            </a:r>
            <a:r>
              <a:rPr lang="en-US" sz="1700" dirty="0"/>
              <a:t>, </a:t>
            </a:r>
            <a:r>
              <a:rPr lang="en-US" sz="1700" b="1" dirty="0"/>
              <a:t>Use Cases</a:t>
            </a:r>
            <a:r>
              <a:rPr lang="en-US" sz="1700" dirty="0"/>
              <a:t>, </a:t>
            </a:r>
            <a:r>
              <a:rPr lang="en-US" sz="1700" b="1" dirty="0"/>
              <a:t>flow diagrams</a:t>
            </a:r>
            <a:r>
              <a:rPr lang="en-US" sz="1700" dirty="0"/>
              <a:t> etc.   </a:t>
            </a:r>
          </a:p>
          <a:p>
            <a:endParaRPr lang="en-US" sz="1600" dirty="0" smtClean="0"/>
          </a:p>
          <a:p>
            <a:pPr lvl="0"/>
            <a:r>
              <a:rPr lang="en-US" dirty="0" smtClean="0"/>
              <a:t>Step 03: </a:t>
            </a:r>
            <a:r>
              <a:rPr lang="en-US" b="1" dirty="0"/>
              <a:t>Implementation</a:t>
            </a:r>
            <a:endParaRPr lang="en-US" dirty="0"/>
          </a:p>
          <a:p>
            <a:r>
              <a:rPr lang="en-US" sz="1700" dirty="0"/>
              <a:t>We will collectively and individually develop the planned out modules, units and components with proper coordination and synchronization</a:t>
            </a:r>
            <a:r>
              <a:rPr lang="en-US" sz="1700" dirty="0" smtClean="0"/>
              <a:t>.</a:t>
            </a:r>
            <a:endParaRPr lang="en-US" dirty="0" smtClean="0"/>
          </a:p>
          <a:p>
            <a:pPr lvl="0"/>
            <a:r>
              <a:rPr lang="en-US" dirty="0" smtClean="0"/>
              <a:t>Step 04: </a:t>
            </a:r>
            <a:r>
              <a:rPr lang="en-US" b="1" dirty="0" smtClean="0"/>
              <a:t>Testing</a:t>
            </a:r>
          </a:p>
          <a:p>
            <a:r>
              <a:rPr lang="en-US" sz="1700" dirty="0"/>
              <a:t>We will formally prepare test cases and protocols to apply to the application after the conclusion of its development process for further validation.</a:t>
            </a:r>
          </a:p>
          <a:p>
            <a:pPr lvl="0"/>
            <a:endParaRPr lang="en-US" sz="1600" b="1" dirty="0" smtClean="0"/>
          </a:p>
          <a:p>
            <a:pPr marL="0" lvl="0" indent="0">
              <a:buNone/>
            </a:pPr>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424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40369808"/>
              </p:ext>
            </p:extLst>
          </p:nvPr>
        </p:nvGraphicFramePr>
        <p:xfrm>
          <a:off x="1184148" y="1889760"/>
          <a:ext cx="7010400" cy="4358640"/>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379012">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1895061">
                <a:tc>
                  <a:txBody>
                    <a:bodyPr/>
                    <a:lstStyle/>
                    <a:p>
                      <a:r>
                        <a:rPr lang="en-US" dirty="0" err="1" smtClean="0"/>
                        <a:t>Inam</a:t>
                      </a:r>
                      <a:r>
                        <a:rPr lang="en-US" baseline="0" dirty="0" smtClean="0"/>
                        <a:t> </a:t>
                      </a:r>
                      <a:r>
                        <a:rPr lang="en-US" baseline="0" dirty="0" err="1" smtClean="0"/>
                        <a:t>Ullah</a:t>
                      </a:r>
                      <a:endParaRPr lang="en-US" dirty="0"/>
                    </a:p>
                  </a:txBody>
                  <a:tcPr/>
                </a:tc>
                <a:tc>
                  <a:txBody>
                    <a:bodyPr/>
                    <a:lstStyle/>
                    <a:p>
                      <a:r>
                        <a:rPr lang="en-US" dirty="0" smtClean="0"/>
                        <a:t>Team Lead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a:t>
                      </a:r>
                      <a:r>
                        <a:rPr kumimoji="0" lang="en-US" sz="1200" kern="1200" dirty="0" smtClean="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Requirement</a:t>
                      </a:r>
                      <a:r>
                        <a:rPr kumimoji="0" lang="en-US" sz="1200" kern="1200" baseline="0" dirty="0" smtClean="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smtClean="0">
                          <a:solidFill>
                            <a:schemeClr val="dk1"/>
                          </a:solidFill>
                          <a:effectLst/>
                          <a:latin typeface="+mn-lt"/>
                          <a:ea typeface="+mn-ea"/>
                          <a:cs typeface="+mn-cs"/>
                        </a:rPr>
                        <a:t>Design</a:t>
                      </a:r>
                      <a:endParaRPr kumimoji="0" lang="en-US" sz="1200" kern="1200" dirty="0" smtClean="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Testing</a:t>
                      </a:r>
                    </a:p>
                  </a:txBody>
                  <a:tcPr/>
                </a:tc>
                <a:extLst>
                  <a:ext uri="{0D108BD9-81ED-4DB2-BD59-A6C34878D82A}">
                    <a16:rowId xmlns:a16="http://schemas.microsoft.com/office/drawing/2014/main" val="10001"/>
                  </a:ext>
                </a:extLst>
              </a:tr>
              <a:tr h="2084567">
                <a:tc>
                  <a:txBody>
                    <a:bodyPr/>
                    <a:lstStyle/>
                    <a:p>
                      <a:r>
                        <a:rPr lang="en-US" dirty="0" smtClean="0"/>
                        <a:t>Faisal</a:t>
                      </a:r>
                      <a:r>
                        <a:rPr lang="en-US" baseline="0" dirty="0" smtClean="0"/>
                        <a:t> Zaman </a:t>
                      </a:r>
                      <a:r>
                        <a:rPr lang="en-US" baseline="0" dirty="0" err="1" smtClean="0"/>
                        <a:t>Haider</a:t>
                      </a:r>
                      <a:endParaRPr lang="en-US" dirty="0"/>
                    </a:p>
                  </a:txBody>
                  <a:tcPr/>
                </a:tc>
                <a:tc>
                  <a:txBody>
                    <a:bodyPr/>
                    <a:lstStyle/>
                    <a:p>
                      <a:r>
                        <a:rPr lang="en-US" dirty="0" smtClean="0"/>
                        <a:t>Member 1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a:t>
                      </a:r>
                      <a:r>
                        <a:rPr kumimoji="0" lang="en-US" sz="1200" kern="1200" dirty="0" smtClean="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Requirement</a:t>
                      </a:r>
                      <a:r>
                        <a:rPr kumimoji="0" lang="en-US" sz="1200" kern="1200" baseline="0" dirty="0" smtClean="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smtClean="0">
                          <a:solidFill>
                            <a:schemeClr val="dk1"/>
                          </a:solidFill>
                          <a:effectLst/>
                          <a:latin typeface="+mn-lt"/>
                          <a:ea typeface="+mn-ea"/>
                          <a:cs typeface="+mn-cs"/>
                        </a:rPr>
                        <a:t>Design</a:t>
                      </a:r>
                      <a:endParaRPr kumimoji="0" lang="en-US" sz="1200" kern="1200" dirty="0" smtClean="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860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92974471"/>
              </p:ext>
            </p:extLst>
          </p:nvPr>
        </p:nvGraphicFramePr>
        <p:xfrm>
          <a:off x="990600" y="2362200"/>
          <a:ext cx="6096000" cy="2016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370840">
                <a:tc>
                  <a:txBody>
                    <a:bodyPr/>
                    <a:lstStyle/>
                    <a:p>
                      <a:r>
                        <a:rPr lang="en-US" dirty="0" err="1" smtClean="0"/>
                        <a:t>Poorab</a:t>
                      </a:r>
                      <a:r>
                        <a:rPr lang="en-US" baseline="0" dirty="0" smtClean="0"/>
                        <a:t> </a:t>
                      </a:r>
                      <a:r>
                        <a:rPr lang="en-US" baseline="0" dirty="0" err="1" smtClean="0"/>
                        <a:t>Gangwani</a:t>
                      </a:r>
                      <a:endParaRPr lang="en-US" dirty="0"/>
                    </a:p>
                  </a:txBody>
                  <a:tcPr/>
                </a:tc>
                <a:tc>
                  <a:txBody>
                    <a:bodyPr/>
                    <a:lstStyle/>
                    <a:p>
                      <a:r>
                        <a:rPr lang="en-US" dirty="0" smtClean="0"/>
                        <a:t>Member 2</a:t>
                      </a:r>
                      <a:endParaRPr lang="en-US" dirty="0"/>
                    </a:p>
                  </a:txBody>
                  <a:tcPr/>
                </a:tc>
                <a:tc>
                  <a:txBody>
                    <a:bodyPr/>
                    <a:lstStyle/>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Requirement</a:t>
                      </a:r>
                      <a:r>
                        <a:rPr kumimoji="0" lang="en-US" sz="1200" kern="1200" baseline="0" dirty="0" smtClean="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smtClean="0">
                          <a:solidFill>
                            <a:schemeClr val="dk1"/>
                          </a:solidFill>
                          <a:effectLst/>
                          <a:latin typeface="+mn-lt"/>
                          <a:ea typeface="+mn-ea"/>
                          <a:cs typeface="+mn-cs"/>
                        </a:rPr>
                        <a:t>Design</a:t>
                      </a:r>
                      <a:endParaRPr kumimoji="0" lang="en-US" sz="1200" kern="1200" dirty="0" smtClean="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9019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r>
              <a:rPr lang="en-US" dirty="0" smtClean="0"/>
              <a:t>Gantt Chart</a:t>
            </a:r>
            <a:endParaRPr lang="en-US" dirty="0"/>
          </a:p>
        </p:txBody>
      </p:sp>
    </p:spTree>
    <p:extLst>
      <p:ext uri="{BB962C8B-B14F-4D97-AF65-F5344CB8AC3E}">
        <p14:creationId xmlns:p14="http://schemas.microsoft.com/office/powerpoint/2010/main" val="656654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1" name="Content Placeholder 2"/>
          <p:cNvSpPr txBox="1">
            <a:spLocks/>
          </p:cNvSpPr>
          <p:nvPr/>
        </p:nvSpPr>
        <p:spPr>
          <a:xfrm>
            <a:off x="762000" y="1752600"/>
            <a:ext cx="8153400"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mtClean="0"/>
              <a:t>Gantt </a:t>
            </a:r>
            <a:r>
              <a:rPr lang="en-US" dirty="0" smtClean="0"/>
              <a:t>Chart</a:t>
            </a:r>
            <a:endParaRPr lang="en-US" dirty="0"/>
          </a:p>
        </p:txBody>
      </p:sp>
    </p:spTree>
    <p:extLst>
      <p:ext uri="{BB962C8B-B14F-4D97-AF65-F5344CB8AC3E}">
        <p14:creationId xmlns:p14="http://schemas.microsoft.com/office/powerpoint/2010/main" val="1436344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Estimated Budgeted Cost of the Project:</a:t>
            </a:r>
          </a:p>
          <a:p>
            <a:r>
              <a:rPr lang="en-US" dirty="0" smtClean="0"/>
              <a:t>Development Cost: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667185923"/>
              </p:ext>
            </p:extLst>
          </p:nvPr>
        </p:nvGraphicFramePr>
        <p:xfrm>
          <a:off x="990600" y="2895600"/>
          <a:ext cx="6673850" cy="1425098"/>
        </p:xfrm>
        <a:graphic>
          <a:graphicData uri="http://schemas.openxmlformats.org/drawingml/2006/table">
            <a:tbl>
              <a:tblPr firstRow="1" firstCol="1" bandRow="1">
                <a:tableStyleId>{5C22544A-7EE6-4342-B048-85BDC9FD1C3A}</a:tableStyleId>
              </a:tblPr>
              <a:tblGrid>
                <a:gridCol w="2224405">
                  <a:extLst>
                    <a:ext uri="{9D8B030D-6E8A-4147-A177-3AD203B41FA5}">
                      <a16:colId xmlns:a16="http://schemas.microsoft.com/office/drawing/2014/main" val="20000"/>
                    </a:ext>
                  </a:extLst>
                </a:gridCol>
                <a:gridCol w="2224405">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tblGrid>
              <a:tr h="269613">
                <a:tc>
                  <a:txBody>
                    <a:bodyPr/>
                    <a:lstStyle/>
                    <a:p>
                      <a:pPr marL="0" marR="0">
                        <a:spcBef>
                          <a:spcPts val="0"/>
                        </a:spcBef>
                        <a:spcAft>
                          <a:spcPts val="0"/>
                        </a:spcAft>
                      </a:pPr>
                      <a:r>
                        <a:rPr lang="en-US" sz="1400" dirty="0">
                          <a:effectLst/>
                        </a:rPr>
                        <a:t>Development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Time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Rate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1097">
                <a:tc>
                  <a:txBody>
                    <a:bodyPr/>
                    <a:lstStyle/>
                    <a:p>
                      <a:pPr marL="0" marR="0">
                        <a:spcBef>
                          <a:spcPts val="0"/>
                        </a:spcBef>
                        <a:spcAft>
                          <a:spcPts val="0"/>
                        </a:spcAft>
                      </a:pPr>
                      <a:r>
                        <a:rPr lang="en-US" sz="1200">
                          <a:effectLst/>
                        </a:rPr>
                        <a:t>Requirement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100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097">
                <a:tc>
                  <a:txBody>
                    <a:bodyPr/>
                    <a:lstStyle/>
                    <a:p>
                      <a:pPr marL="0" marR="0">
                        <a:spcBef>
                          <a:spcPts val="0"/>
                        </a:spcBef>
                        <a:spcAft>
                          <a:spcPts val="0"/>
                        </a:spcAft>
                      </a:pPr>
                      <a:r>
                        <a:rPr lang="en-US" sz="1200">
                          <a:effectLst/>
                        </a:rPr>
                        <a:t>Architect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50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1097">
                <a:tc>
                  <a:txBody>
                    <a:bodyPr/>
                    <a:lstStyle/>
                    <a:p>
                      <a:pPr marL="0" marR="0">
                        <a:spcBef>
                          <a:spcPts val="0"/>
                        </a:spcBef>
                        <a:spcAft>
                          <a:spcPts val="0"/>
                        </a:spcAft>
                      </a:pPr>
                      <a:r>
                        <a:rPr lang="en-US" sz="1200" dirty="0">
                          <a:effectLst/>
                        </a:rPr>
                        <a:t>Coding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150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smtClean="0">
                          <a:effectLst/>
                        </a:rPr>
                        <a:t>.</a:t>
                      </a:r>
                      <a:r>
                        <a:rPr lang="en-US" sz="1200" baseline="0" dirty="0" smtClean="0">
                          <a:effectLst/>
                        </a:rPr>
                        <a:t> 150,000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31097">
                <a:tc>
                  <a:txBody>
                    <a:bodyPr/>
                    <a:lstStyle/>
                    <a:p>
                      <a:pPr marL="0" marR="0">
                        <a:spcBef>
                          <a:spcPts val="0"/>
                        </a:spcBef>
                        <a:spcAft>
                          <a:spcPts val="0"/>
                        </a:spcAft>
                      </a:pPr>
                      <a:r>
                        <a:rPr lang="en-US" sz="1200">
                          <a:effectLst/>
                        </a:rPr>
                        <a:t>Testing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50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1097">
                <a:tc>
                  <a:txBody>
                    <a:bodyPr/>
                    <a:lstStyle/>
                    <a:p>
                      <a:pPr marL="0" marR="0" algn="r">
                        <a:spcBef>
                          <a:spcPts val="0"/>
                        </a:spcBef>
                        <a:spcAft>
                          <a:spcPts val="0"/>
                        </a:spcAft>
                      </a:pPr>
                      <a:r>
                        <a:rPr lang="en-US" sz="1200">
                          <a:effectLst/>
                        </a:rPr>
                        <a:t>Total Cost 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350,000</a:t>
                      </a: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79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Tool Cost:</a:t>
            </a:r>
          </a:p>
          <a:p>
            <a:endParaRPr lang="en-US" dirty="0"/>
          </a:p>
          <a:p>
            <a:endParaRPr lang="en-US" dirty="0" smtClean="0"/>
          </a:p>
          <a:p>
            <a:endParaRPr lang="en-US" dirty="0"/>
          </a:p>
          <a:p>
            <a:r>
              <a:rPr lang="en-US" dirty="0" smtClean="0"/>
              <a:t>Hardware Cost:</a:t>
            </a:r>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19</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21634271"/>
              </p:ext>
            </p:extLst>
          </p:nvPr>
        </p:nvGraphicFramePr>
        <p:xfrm>
          <a:off x="1066800" y="2270757"/>
          <a:ext cx="6817678" cy="1641845"/>
        </p:xfrm>
        <a:graphic>
          <a:graphicData uri="http://schemas.openxmlformats.org/drawingml/2006/table">
            <a:tbl>
              <a:tblPr firstRow="1" firstCol="1" bandRow="1">
                <a:tableStyleId>{5C22544A-7EE6-4342-B048-85BDC9FD1C3A}</a:tableStyleId>
              </a:tblPr>
              <a:tblGrid>
                <a:gridCol w="3408839">
                  <a:extLst>
                    <a:ext uri="{9D8B030D-6E8A-4147-A177-3AD203B41FA5}">
                      <a16:colId xmlns:a16="http://schemas.microsoft.com/office/drawing/2014/main" val="20000"/>
                    </a:ext>
                  </a:extLst>
                </a:gridCol>
                <a:gridCol w="3408839">
                  <a:extLst>
                    <a:ext uri="{9D8B030D-6E8A-4147-A177-3AD203B41FA5}">
                      <a16:colId xmlns:a16="http://schemas.microsoft.com/office/drawing/2014/main" val="20001"/>
                    </a:ext>
                  </a:extLst>
                </a:gridCol>
              </a:tblGrid>
              <a:tr h="335383">
                <a:tc>
                  <a:txBody>
                    <a:bodyPr/>
                    <a:lstStyle/>
                    <a:p>
                      <a:pPr marL="0" marR="0">
                        <a:spcBef>
                          <a:spcPts val="0"/>
                        </a:spcBef>
                        <a:spcAft>
                          <a:spcPts val="0"/>
                        </a:spcAft>
                      </a:pPr>
                      <a:r>
                        <a:rPr lang="en-US" sz="1400" dirty="0">
                          <a:effectLst/>
                        </a:rPr>
                        <a:t>Tool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7471">
                <a:tc>
                  <a:txBody>
                    <a:bodyPr/>
                    <a:lstStyle/>
                    <a:p>
                      <a:pPr marL="0" marR="0">
                        <a:spcBef>
                          <a:spcPts val="0"/>
                        </a:spcBef>
                        <a:spcAft>
                          <a:spcPts val="0"/>
                        </a:spcAft>
                      </a:pPr>
                      <a:r>
                        <a:rPr lang="en-US" sz="1200" dirty="0" smtClean="0">
                          <a:effectLst/>
                          <a:latin typeface="+mn-lt"/>
                          <a:ea typeface="+mn-ea"/>
                        </a:rPr>
                        <a:t>. MongoD</a:t>
                      </a:r>
                      <a:r>
                        <a:rPr lang="en-US" sz="1200" baseline="0" dirty="0" smtClean="0">
                          <a:effectLst/>
                          <a:latin typeface="+mn-lt"/>
                          <a:ea typeface="+mn-ea"/>
                        </a:rPr>
                        <a:t>B</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57$</a:t>
                      </a:r>
                      <a:r>
                        <a:rPr lang="en-US" sz="1200" baseline="0" dirty="0" smtClean="0">
                          <a:effectLst/>
                          <a:latin typeface="Times New Roman" panose="02020603050405020304" pitchFamily="18" charset="0"/>
                          <a:ea typeface="Times New Roman" panose="02020603050405020304" pitchFamily="18" charset="0"/>
                        </a:rPr>
                        <a:t> = 12638 </a:t>
                      </a:r>
                      <a:r>
                        <a:rPr lang="en-US" sz="1200" baseline="0" dirty="0" err="1" smtClean="0">
                          <a:effectLst/>
                          <a:latin typeface="Times New Roman" panose="02020603050405020304" pitchFamily="18" charset="0"/>
                          <a:ea typeface="Times New Roman" panose="02020603050405020304" pitchFamily="18" charset="0"/>
                        </a:rPr>
                        <a:t>Rs</a:t>
                      </a:r>
                      <a:r>
                        <a:rPr lang="en-US" sz="1200" baseline="0" dirty="0" smtClean="0">
                          <a:effectLst/>
                          <a:latin typeface="Times New Roman" panose="02020603050405020304" pitchFamily="18" charset="0"/>
                          <a:ea typeface="Times New Roman" panose="02020603050405020304" pitchFamily="18" charset="0"/>
                        </a:rPr>
                        <a:t> / Month</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7471">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Play Store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100$ = 24,000Rs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7471">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Cloud </a:t>
                      </a:r>
                    </a:p>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Third Party </a:t>
                      </a:r>
                      <a:r>
                        <a:rPr lang="en-US" sz="1200" dirty="0" err="1" smtClean="0">
                          <a:effectLst/>
                          <a:latin typeface="Times New Roman" panose="02020603050405020304" pitchFamily="18" charset="0"/>
                          <a:ea typeface="Times New Roman" panose="02020603050405020304" pitchFamily="18" charset="0"/>
                        </a:rPr>
                        <a:t>Api’s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300$ = 66,300Rs</a:t>
                      </a:r>
                    </a:p>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300$</a:t>
                      </a:r>
                      <a:r>
                        <a:rPr lang="en-US" sz="1200" baseline="0" dirty="0" smtClean="0">
                          <a:effectLst/>
                          <a:latin typeface="Times New Roman" panose="02020603050405020304" pitchFamily="18" charset="0"/>
                          <a:ea typeface="Times New Roman" panose="02020603050405020304" pitchFamily="18" charset="0"/>
                        </a:rPr>
                        <a:t> = 66,300 </a:t>
                      </a:r>
                      <a:r>
                        <a:rPr lang="en-US" sz="1200" baseline="0" dirty="0" err="1" smtClean="0">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7471">
                <a:tc>
                  <a:txBody>
                    <a:bodyPr/>
                    <a:lstStyle/>
                    <a:p>
                      <a:pPr marL="0" marR="0">
                        <a:spcBef>
                          <a:spcPts val="0"/>
                        </a:spcBef>
                        <a:spcAft>
                          <a:spcPts val="0"/>
                        </a:spcAft>
                      </a:pPr>
                      <a:r>
                        <a:rPr lang="en-US" sz="1200" baseline="0" dirty="0" smtClean="0">
                          <a:effectLst/>
                          <a:latin typeface="Times New Roman" panose="02020603050405020304" pitchFamily="18" charset="0"/>
                          <a:ea typeface="Times New Roman" panose="02020603050405020304" pitchFamily="18" charset="0"/>
                        </a:rPr>
                        <a:t>                                                                </a:t>
                      </a:r>
                      <a:r>
                        <a:rPr lang="en-US" sz="1200" dirty="0" smtClean="0">
                          <a:effectLst/>
                        </a:rPr>
                        <a:t>Total Cost 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baseline="0" dirty="0" smtClean="0">
                          <a:effectLst/>
                        </a:rPr>
                        <a:t> 179,238Rs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8909207"/>
              </p:ext>
            </p:extLst>
          </p:nvPr>
        </p:nvGraphicFramePr>
        <p:xfrm>
          <a:off x="1067118" y="4419600"/>
          <a:ext cx="6817360" cy="1289210"/>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50031">
                <a:tc>
                  <a:txBody>
                    <a:bodyPr/>
                    <a:lstStyle/>
                    <a:p>
                      <a:pPr marL="0" marR="0" algn="l">
                        <a:spcBef>
                          <a:spcPts val="0"/>
                        </a:spcBef>
                        <a:spcAft>
                          <a:spcPts val="0"/>
                        </a:spcAft>
                      </a:pPr>
                      <a:r>
                        <a:rPr lang="en-US" sz="1400" dirty="0">
                          <a:effectLst/>
                        </a:rPr>
                        <a:t>Hardware Tools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4313">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Windows / Mac</a:t>
                      </a:r>
                      <a:r>
                        <a:rPr lang="en-US" sz="1200" baseline="0" dirty="0" smtClean="0">
                          <a:effectLst/>
                          <a:latin typeface="Times New Roman" panose="02020603050405020304" pitchFamily="18" charset="0"/>
                          <a:ea typeface="Times New Roman" panose="02020603050405020304" pitchFamily="18" charset="0"/>
                        </a:rPr>
                        <a:t> OS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20,000</a:t>
                      </a:r>
                      <a:r>
                        <a:rPr lang="en-US" sz="1200" baseline="0" dirty="0" smtClean="0">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4313">
                <a:tc>
                  <a:txBody>
                    <a:bodyPr/>
                    <a:lstStyle/>
                    <a:p>
                      <a:pPr marL="0" marR="0" algn="l">
                        <a:spcBef>
                          <a:spcPts val="0"/>
                        </a:spcBef>
                        <a:spcAft>
                          <a:spcPts val="0"/>
                        </a:spcAft>
                      </a:pPr>
                      <a:r>
                        <a:rPr lang="en-US" sz="1100" dirty="0" smtClean="0">
                          <a:effectLst/>
                          <a:latin typeface="+mn-lt"/>
                          <a:ea typeface="+mn-ea"/>
                        </a:rPr>
                        <a:t>. Laptop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60,000Rs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4313">
                <a:tc>
                  <a:txBody>
                    <a:bodyPr/>
                    <a:lstStyle/>
                    <a:p>
                      <a:pPr marL="0" marR="0" algn="l">
                        <a:spcBef>
                          <a:spcPts val="0"/>
                        </a:spcBef>
                        <a:spcAft>
                          <a:spcPts val="0"/>
                        </a:spcAft>
                      </a:pPr>
                      <a:r>
                        <a:rPr lang="en-US" sz="1100" dirty="0" smtClean="0">
                          <a:effectLst/>
                          <a:latin typeface="+mn-lt"/>
                          <a:ea typeface="+mn-ea"/>
                        </a:rPr>
                        <a:t>. External</a:t>
                      </a:r>
                      <a:r>
                        <a:rPr lang="en-US" sz="1100" baseline="0" dirty="0" smtClean="0">
                          <a:effectLst/>
                          <a:latin typeface="+mn-lt"/>
                          <a:ea typeface="+mn-ea"/>
                        </a:rPr>
                        <a:t> Hard Drive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10,000Rs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0031">
                <a:tc>
                  <a:txBody>
                    <a:bodyPr/>
                    <a:lstStyle/>
                    <a:p>
                      <a:pPr marL="0" marR="0" algn="ctr">
                        <a:spcBef>
                          <a:spcPts val="0"/>
                        </a:spcBef>
                        <a:spcAft>
                          <a:spcPts val="0"/>
                        </a:spcAft>
                      </a:pPr>
                      <a:r>
                        <a:rPr lang="en-US" sz="1400" dirty="0" smtClean="0">
                          <a:effectLst/>
                        </a:rPr>
                        <a:t>                                                   </a:t>
                      </a:r>
                      <a:r>
                        <a:rPr lang="en-US" sz="1200" dirty="0" smtClean="0">
                          <a:effectLst/>
                        </a:rPr>
                        <a:t>Total Cost Rs</a:t>
                      </a:r>
                      <a:r>
                        <a:rPr lang="en-US" sz="1200" baseline="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baseline="0" dirty="0" smtClean="0">
                          <a:effectLst/>
                        </a:rPr>
                        <a:t> 90,000Rs ..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549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a:xfrm>
            <a:off x="1066800" y="1905000"/>
            <a:ext cx="5410200" cy="4267200"/>
          </a:xfrm>
        </p:spPr>
        <p:txBody>
          <a:bodyPr>
            <a:normAutofit fontScale="92500" lnSpcReduction="20000"/>
          </a:bodyPr>
          <a:lstStyle/>
          <a:p>
            <a:r>
              <a:rPr lang="en-US" dirty="0" smtClean="0"/>
              <a:t>Problem Statement </a:t>
            </a:r>
          </a:p>
          <a:p>
            <a:r>
              <a:rPr lang="en-US" dirty="0" smtClean="0"/>
              <a:t>Business Objectives</a:t>
            </a:r>
          </a:p>
          <a:p>
            <a:r>
              <a:rPr lang="en-US" dirty="0" smtClean="0"/>
              <a:t>Project Scope</a:t>
            </a:r>
          </a:p>
          <a:p>
            <a:r>
              <a:rPr lang="en-US" dirty="0" smtClean="0"/>
              <a:t>Literature Review</a:t>
            </a:r>
          </a:p>
          <a:p>
            <a:r>
              <a:rPr lang="en-US" dirty="0" smtClean="0"/>
              <a:t>Project methodology</a:t>
            </a:r>
          </a:p>
          <a:p>
            <a:r>
              <a:rPr lang="en-US" dirty="0" smtClean="0"/>
              <a:t>Project Plan (Time lines)</a:t>
            </a:r>
          </a:p>
          <a:p>
            <a:r>
              <a:rPr lang="en-US" dirty="0" smtClean="0"/>
              <a:t>Budget / Costing (if any)</a:t>
            </a:r>
          </a:p>
          <a:p>
            <a:r>
              <a:rPr lang="en-US" dirty="0" smtClean="0"/>
              <a:t>Project tools (or H/W required) </a:t>
            </a:r>
          </a:p>
          <a:p>
            <a:r>
              <a:rPr lang="en-US" dirty="0" smtClean="0"/>
              <a:t>FYP Deliverables </a:t>
            </a:r>
          </a:p>
          <a:p>
            <a:r>
              <a:rPr lang="en-US" dirty="0" smtClean="0"/>
              <a:t>References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066281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endParaRPr lang="en-US" dirty="0"/>
          </a:p>
          <a:p>
            <a:r>
              <a:rPr lang="en-US" dirty="0"/>
              <a:t>Total </a:t>
            </a:r>
            <a:r>
              <a:rPr lang="en-US" dirty="0" smtClean="0"/>
              <a:t>Cost</a:t>
            </a:r>
            <a:r>
              <a:rPr lang="en-US" dirty="0"/>
              <a:t>: Development +Tool + Hardware </a:t>
            </a:r>
          </a:p>
          <a:p>
            <a:r>
              <a:rPr lang="en-US" dirty="0"/>
              <a:t>Total Cost: </a:t>
            </a:r>
            <a:r>
              <a:rPr lang="en-US" dirty="0" smtClean="0"/>
              <a:t>/-</a:t>
            </a:r>
            <a:endParaRPr lang="en-US" dirty="0"/>
          </a:p>
          <a:p>
            <a:pPr marL="0" indent="0">
              <a:buNone/>
            </a:pPr>
            <a:endParaRPr lang="en-US" dirty="0" smtClean="0"/>
          </a:p>
          <a:p>
            <a:r>
              <a:rPr lang="en-US" dirty="0" smtClean="0"/>
              <a:t> Total Cost  = 350,000Rs+ 179,238Rs + 90,000Rs</a:t>
            </a:r>
          </a:p>
          <a:p>
            <a:r>
              <a:rPr lang="en-US" dirty="0" smtClean="0"/>
              <a:t> = 619,238Rs/-</a:t>
            </a:r>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20</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44780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896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94" y="193964"/>
            <a:ext cx="7616952" cy="990600"/>
          </a:xfrm>
        </p:spPr>
        <p:txBody>
          <a:bodyPr/>
          <a:lstStyle/>
          <a:p>
            <a:r>
              <a:rPr lang="en-US" dirty="0"/>
              <a:t>8</a:t>
            </a:r>
            <a:r>
              <a:rPr lang="en-US" dirty="0" smtClean="0"/>
              <a:t>- Project Tools </a:t>
            </a:r>
            <a:endParaRPr lang="en-US" dirty="0"/>
          </a:p>
        </p:txBody>
      </p:sp>
      <p:sp>
        <p:nvSpPr>
          <p:cNvPr id="3" name="Content Placeholder 2"/>
          <p:cNvSpPr>
            <a:spLocks noGrp="1"/>
          </p:cNvSpPr>
          <p:nvPr>
            <p:ph sz="quarter" idx="1"/>
          </p:nvPr>
        </p:nvSpPr>
        <p:spPr/>
        <p:txBody>
          <a:bodyPr>
            <a:normAutofit fontScale="47500" lnSpcReduction="20000"/>
          </a:bodyPr>
          <a:lstStyle/>
          <a:p>
            <a:endParaRPr lang="en-US" dirty="0" smtClean="0"/>
          </a:p>
          <a:p>
            <a:r>
              <a:rPr lang="en-US" sz="4200" b="1" dirty="0"/>
              <a:t>Software Requirements:</a:t>
            </a:r>
          </a:p>
          <a:p>
            <a:pPr lvl="0"/>
            <a:r>
              <a:rPr lang="en-US" sz="3200" dirty="0"/>
              <a:t>VS Code</a:t>
            </a:r>
          </a:p>
          <a:p>
            <a:pPr lvl="0"/>
            <a:r>
              <a:rPr lang="en-US" sz="3200" dirty="0"/>
              <a:t>Android Studio</a:t>
            </a:r>
          </a:p>
          <a:p>
            <a:pPr lvl="0"/>
            <a:r>
              <a:rPr lang="en-US" sz="3200" dirty="0"/>
              <a:t>Insomnia </a:t>
            </a:r>
          </a:p>
          <a:p>
            <a:pPr lvl="0"/>
            <a:r>
              <a:rPr lang="en-US" sz="3200" dirty="0" err="1"/>
              <a:t>Git</a:t>
            </a:r>
            <a:r>
              <a:rPr lang="en-US" sz="3200" dirty="0"/>
              <a:t> / </a:t>
            </a:r>
            <a:r>
              <a:rPr lang="en-US" sz="3200" dirty="0" err="1"/>
              <a:t>GitBash</a:t>
            </a:r>
            <a:endParaRPr lang="en-US" sz="3200" dirty="0"/>
          </a:p>
          <a:p>
            <a:pPr lvl="0"/>
            <a:r>
              <a:rPr lang="en-US" sz="3200" dirty="0"/>
              <a:t>React JS</a:t>
            </a:r>
          </a:p>
          <a:p>
            <a:pPr lvl="0"/>
            <a:r>
              <a:rPr lang="en-US" sz="3200" dirty="0"/>
              <a:t>MongoDB</a:t>
            </a:r>
          </a:p>
          <a:p>
            <a:pPr lvl="0"/>
            <a:r>
              <a:rPr lang="en-US" sz="3200" dirty="0"/>
              <a:t>React Native</a:t>
            </a:r>
          </a:p>
          <a:p>
            <a:pPr lvl="0"/>
            <a:r>
              <a:rPr lang="en-US" sz="3200" dirty="0"/>
              <a:t>React Navigation</a:t>
            </a:r>
          </a:p>
          <a:p>
            <a:pPr lvl="0"/>
            <a:r>
              <a:rPr lang="en-US" sz="3200" dirty="0"/>
              <a:t>Node JS</a:t>
            </a:r>
          </a:p>
          <a:p>
            <a:pPr lvl="0"/>
            <a:r>
              <a:rPr lang="en-US" sz="3200" dirty="0"/>
              <a:t>Express JS</a:t>
            </a:r>
          </a:p>
          <a:p>
            <a:pPr lvl="2"/>
            <a:endParaRPr lang="en-US" dirty="0" smtClean="0"/>
          </a:p>
          <a:p>
            <a:pPr marL="685800" lvl="2" indent="0">
              <a:buNone/>
            </a:pPr>
            <a:endParaRPr lang="en-US" dirty="0"/>
          </a:p>
          <a:p>
            <a:r>
              <a:rPr lang="en-US" sz="4200" b="1" dirty="0"/>
              <a:t>Hardware Requirements (if any):</a:t>
            </a:r>
          </a:p>
          <a:p>
            <a:pPr lvl="2"/>
            <a:r>
              <a:rPr lang="en-US" dirty="0"/>
              <a:t> </a:t>
            </a:r>
            <a:r>
              <a:rPr lang="en-US" sz="2900" dirty="0" smtClean="0"/>
              <a:t>Windows </a:t>
            </a:r>
            <a:r>
              <a:rPr lang="en-US" sz="2900" dirty="0"/>
              <a:t>/ Linux OS/ Mac OS</a:t>
            </a:r>
          </a:p>
          <a:p>
            <a:pPr lvl="2"/>
            <a:endParaRPr lang="en-US" dirty="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3008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a:t>
            </a:r>
            <a:r>
              <a:rPr lang="en-US" dirty="0"/>
              <a:t>I - Alpha </a:t>
            </a:r>
            <a:r>
              <a:rPr lang="en-US" dirty="0" smtClean="0"/>
              <a:t>Prototype:   </a:t>
            </a:r>
          </a:p>
          <a:p>
            <a:pPr lvl="2"/>
            <a:r>
              <a:rPr lang="en-US" dirty="0" smtClean="0"/>
              <a:t> .</a:t>
            </a:r>
          </a:p>
          <a:p>
            <a:pPr lvl="2"/>
            <a:r>
              <a:rPr lang="en-US" dirty="0" smtClean="0"/>
              <a:t>.</a:t>
            </a:r>
          </a:p>
          <a:p>
            <a:pPr lvl="2"/>
            <a:r>
              <a:rPr lang="en-US" dirty="0"/>
              <a:t>.</a:t>
            </a:r>
            <a:r>
              <a:rPr lang="en-US" dirty="0" smtClean="0"/>
              <a:t> </a:t>
            </a:r>
          </a:p>
          <a:p>
            <a:r>
              <a:rPr lang="en-US" dirty="0"/>
              <a:t>Phase </a:t>
            </a:r>
            <a:r>
              <a:rPr lang="en-US" dirty="0" smtClean="0"/>
              <a:t>II </a:t>
            </a:r>
            <a:r>
              <a:rPr lang="en-US" dirty="0"/>
              <a:t>- </a:t>
            </a:r>
            <a:r>
              <a:rPr lang="en-US" dirty="0" smtClean="0"/>
              <a:t>Beta </a:t>
            </a:r>
            <a:r>
              <a:rPr lang="en-US" dirty="0"/>
              <a:t>Prototype:  </a:t>
            </a:r>
          </a:p>
          <a:p>
            <a:pPr lvl="2"/>
            <a:r>
              <a:rPr lang="en-US" dirty="0" smtClean="0"/>
              <a:t> .</a:t>
            </a:r>
          </a:p>
          <a:p>
            <a:pPr lvl="2"/>
            <a:r>
              <a:rPr lang="en-US" dirty="0" smtClean="0"/>
              <a:t>.</a:t>
            </a:r>
          </a:p>
          <a:p>
            <a:pPr lvl="2"/>
            <a:r>
              <a:rPr lang="en-US" dirty="0" smtClean="0"/>
              <a:t>.</a:t>
            </a:r>
          </a:p>
          <a:p>
            <a:pPr lvl="2"/>
            <a:r>
              <a:rPr lang="en-US" dirty="0"/>
              <a:t>.</a:t>
            </a:r>
          </a:p>
          <a:p>
            <a:pPr marL="685800" lvl="2" indent="0">
              <a:buNone/>
            </a:pPr>
            <a:endParaRPr lang="en-US" dirty="0"/>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22</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6409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III - </a:t>
            </a:r>
            <a:r>
              <a:rPr lang="en-US" dirty="0"/>
              <a:t>Release </a:t>
            </a:r>
            <a:r>
              <a:rPr lang="en-US" dirty="0" smtClean="0"/>
              <a:t>Candidate:  </a:t>
            </a:r>
            <a:endParaRPr lang="en-US" dirty="0"/>
          </a:p>
          <a:p>
            <a:pPr lvl="2"/>
            <a:r>
              <a:rPr lang="en-US" dirty="0" smtClean="0"/>
              <a:t>.</a:t>
            </a:r>
          </a:p>
          <a:p>
            <a:pPr lvl="2"/>
            <a:r>
              <a:rPr lang="en-US" dirty="0" smtClean="0"/>
              <a:t>.</a:t>
            </a:r>
          </a:p>
          <a:p>
            <a:pPr lvl="2"/>
            <a:r>
              <a:rPr lang="en-US" dirty="0" smtClean="0"/>
              <a:t>.</a:t>
            </a:r>
          </a:p>
          <a:p>
            <a:pPr lvl="2"/>
            <a:r>
              <a:rPr lang="en-US" dirty="0"/>
              <a:t>.</a:t>
            </a:r>
            <a:endParaRPr lang="en-US" dirty="0" smtClean="0"/>
          </a:p>
          <a:p>
            <a:r>
              <a:rPr lang="en-US" dirty="0"/>
              <a:t>Phase </a:t>
            </a:r>
            <a:r>
              <a:rPr lang="en-US" dirty="0" smtClean="0"/>
              <a:t>IV – Final Product:  </a:t>
            </a:r>
            <a:endParaRPr lang="en-US" dirty="0"/>
          </a:p>
          <a:p>
            <a:pPr lvl="2"/>
            <a:r>
              <a:rPr lang="en-US" dirty="0" smtClean="0"/>
              <a:t> .</a:t>
            </a:r>
          </a:p>
          <a:p>
            <a:pPr lvl="2"/>
            <a:r>
              <a:rPr lang="en-US" dirty="0" smtClean="0"/>
              <a:t>.</a:t>
            </a:r>
          </a:p>
          <a:p>
            <a:pPr lvl="2"/>
            <a:r>
              <a:rPr lang="en-US" dirty="0"/>
              <a:t>.</a:t>
            </a:r>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23</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22316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Reference </a:t>
            </a:r>
            <a:endParaRPr lang="en-US" dirty="0"/>
          </a:p>
        </p:txBody>
      </p:sp>
      <p:sp>
        <p:nvSpPr>
          <p:cNvPr id="3" name="Content Placeholder 2"/>
          <p:cNvSpPr>
            <a:spLocks noGrp="1"/>
          </p:cNvSpPr>
          <p:nvPr>
            <p:ph sz="quarter" idx="1"/>
          </p:nvPr>
        </p:nvSpPr>
        <p:spPr/>
        <p:txBody>
          <a:bodyPr>
            <a:normAutofit/>
          </a:bodyPr>
          <a:lstStyle/>
          <a:p>
            <a:pPr lvl="2"/>
            <a:r>
              <a:rPr lang="en-US" sz="2400" u="sng" dirty="0">
                <a:hlinkClick r:id="rId2"/>
              </a:rPr>
              <a:t>Domestic Android Application for Home Services (researchgate.net)</a:t>
            </a:r>
            <a:endParaRPr lang="en-US" sz="2400" dirty="0"/>
          </a:p>
          <a:p>
            <a:pPr lvl="2"/>
            <a:r>
              <a:rPr lang="en-US" sz="2400" u="sng" dirty="0">
                <a:hlinkClick r:id="rId3"/>
              </a:rPr>
              <a:t>Android Application on Domestic</a:t>
            </a:r>
            <a:r>
              <a:rPr lang="en-US" sz="2400" b="1" u="sng" dirty="0">
                <a:hlinkClick r:id="rId3"/>
              </a:rPr>
              <a:t> </a:t>
            </a:r>
            <a:r>
              <a:rPr lang="en-US" sz="2400" u="sng" dirty="0">
                <a:hlinkClick r:id="rId3"/>
              </a:rPr>
              <a:t>Services-</a:t>
            </a:r>
            <a:r>
              <a:rPr lang="en-US" sz="2400" u="sng" dirty="0" err="1">
                <a:hlinkClick r:id="rId3"/>
              </a:rPr>
              <a:t>eSeva</a:t>
            </a:r>
            <a:endParaRPr lang="en-US" sz="2800" b="1" dirty="0"/>
          </a:p>
          <a:p>
            <a:pPr lvl="2"/>
            <a:r>
              <a:rPr lang="en-US" sz="2400" u="sng" dirty="0">
                <a:hlinkClick r:id="rId4"/>
              </a:rPr>
              <a:t>Development of App to Provide Blue Collar Services to the Public</a:t>
            </a:r>
            <a:endParaRPr lang="en-US" sz="2400" dirty="0"/>
          </a:p>
          <a:p>
            <a:pPr lvl="1"/>
            <a:endParaRPr lang="en-US" sz="1600" u="sng"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24</a:t>
            </a:fld>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850711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365760" lvl="1" indent="0">
              <a:buNone/>
            </a:pPr>
            <a:endParaRPr lang="en-US" sz="9600" dirty="0" smtClean="0"/>
          </a:p>
          <a:p>
            <a:pPr marL="365760" lvl="1" indent="0" algn="ctr">
              <a:buNone/>
            </a:pPr>
            <a:r>
              <a:rPr lang="en-US" sz="9600" dirty="0" smtClean="0"/>
              <a:t>THANK YOU!</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6657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Introduction </a:t>
            </a:r>
            <a:endParaRPr lang="en-US" dirty="0"/>
          </a:p>
        </p:txBody>
      </p:sp>
      <p:sp>
        <p:nvSpPr>
          <p:cNvPr id="3" name="Content Placeholder 2"/>
          <p:cNvSpPr>
            <a:spLocks noGrp="1"/>
          </p:cNvSpPr>
          <p:nvPr>
            <p:ph sz="quarter" idx="1"/>
          </p:nvPr>
        </p:nvSpPr>
        <p:spPr/>
        <p:txBody>
          <a:bodyPr>
            <a:normAutofit/>
          </a:bodyPr>
          <a:lstStyle/>
          <a:p>
            <a:pPr lvl="1"/>
            <a:r>
              <a:rPr lang="en-US" dirty="0" err="1" smtClean="0"/>
              <a:t>Inam</a:t>
            </a:r>
            <a:r>
              <a:rPr lang="en-US" dirty="0" smtClean="0"/>
              <a:t> </a:t>
            </a:r>
            <a:r>
              <a:rPr lang="en-US" dirty="0" err="1" smtClean="0"/>
              <a:t>Ullah</a:t>
            </a:r>
            <a:endParaRPr lang="en-US" dirty="0" smtClean="0"/>
          </a:p>
          <a:p>
            <a:pPr lvl="1"/>
            <a:r>
              <a:rPr lang="en-US" dirty="0" smtClean="0"/>
              <a:t>Faisal Zaman </a:t>
            </a:r>
            <a:r>
              <a:rPr lang="en-US" dirty="0" err="1" smtClean="0"/>
              <a:t>Haider</a:t>
            </a:r>
            <a:endParaRPr lang="en-US" dirty="0" smtClean="0"/>
          </a:p>
          <a:p>
            <a:pPr lvl="1"/>
            <a:r>
              <a:rPr lang="en-US" dirty="0" err="1" smtClean="0"/>
              <a:t>Poorab</a:t>
            </a:r>
            <a:r>
              <a:rPr lang="en-US" dirty="0" smtClean="0"/>
              <a:t> </a:t>
            </a:r>
            <a:r>
              <a:rPr lang="en-US" dirty="0" err="1" smtClean="0"/>
              <a:t>Gangwani</a:t>
            </a:r>
            <a:endParaRPr lang="en-US" dirty="0"/>
          </a:p>
          <a:p>
            <a:endParaRPr lang="en-US" dirty="0"/>
          </a:p>
          <a:p>
            <a:endParaRPr lang="en-US" dirty="0" smtClean="0"/>
          </a:p>
          <a:p>
            <a:r>
              <a:rPr lang="en-US" dirty="0" err="1" smtClean="0"/>
              <a:t>Arifa</a:t>
            </a:r>
            <a:r>
              <a:rPr lang="en-US" dirty="0" smtClean="0"/>
              <a:t> Mustafa</a:t>
            </a:r>
          </a:p>
          <a:p>
            <a:pPr lvl="1"/>
            <a:r>
              <a:rPr lang="en-US" dirty="0" smtClean="0"/>
              <a:t>Chosen for her knowledge and expertise in development which serves as the domain for the proposed product</a:t>
            </a:r>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26758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a:bodyPr>
          <a:lstStyle/>
          <a:p>
            <a:endParaRPr lang="en-US" dirty="0" smtClean="0"/>
          </a:p>
          <a:p>
            <a:pPr marL="0" indent="0">
              <a:buNone/>
            </a:pPr>
            <a:endParaRPr lang="en-US" dirty="0" smtClean="0"/>
          </a:p>
          <a:p>
            <a:pPr marL="0" indent="0">
              <a:buNone/>
            </a:pPr>
            <a:endParaRPr lang="en-US" dirty="0"/>
          </a:p>
          <a:p>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dirty="0" smtClean="0"/>
              <a:t>CS-FYP    DHA </a:t>
            </a:r>
            <a:r>
              <a:rPr lang="en-US" dirty="0" err="1" smtClean="0"/>
              <a:t>Suffa</a:t>
            </a:r>
            <a:r>
              <a:rPr lang="en-US" dirty="0" smtClean="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661232"/>
              </p:ext>
            </p:extLst>
          </p:nvPr>
        </p:nvGraphicFramePr>
        <p:xfrm>
          <a:off x="228601" y="1626326"/>
          <a:ext cx="8610600" cy="4562774"/>
        </p:xfrm>
        <a:graphic>
          <a:graphicData uri="http://schemas.openxmlformats.org/drawingml/2006/table">
            <a:tbl>
              <a:tblPr firstRow="1" firstCol="1" bandRow="1">
                <a:tableStyleId>{5C22544A-7EE6-4342-B048-85BDC9FD1C3A}</a:tableStyleId>
              </a:tblPr>
              <a:tblGrid>
                <a:gridCol w="4194906">
                  <a:extLst>
                    <a:ext uri="{9D8B030D-6E8A-4147-A177-3AD203B41FA5}">
                      <a16:colId xmlns:a16="http://schemas.microsoft.com/office/drawing/2014/main" val="1037918602"/>
                    </a:ext>
                  </a:extLst>
                </a:gridCol>
                <a:gridCol w="4415694">
                  <a:extLst>
                    <a:ext uri="{9D8B030D-6E8A-4147-A177-3AD203B41FA5}">
                      <a16:colId xmlns:a16="http://schemas.microsoft.com/office/drawing/2014/main" val="3917592924"/>
                    </a:ext>
                  </a:extLst>
                </a:gridCol>
              </a:tblGrid>
              <a:tr h="1658058">
                <a:tc>
                  <a:txBody>
                    <a:bodyPr/>
                    <a:lstStyle/>
                    <a:p>
                      <a:pPr marL="0" marR="0">
                        <a:spcBef>
                          <a:spcPts val="0"/>
                        </a:spcBef>
                        <a:spcAft>
                          <a:spcPts val="0"/>
                        </a:spcAft>
                      </a:pPr>
                      <a:r>
                        <a:rPr lang="en-US" sz="2000" dirty="0">
                          <a:effectLst/>
                        </a:rPr>
                        <a:t>Problem</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dirty="0">
                          <a:solidFill>
                            <a:schemeClr val="tx1">
                              <a:lumMod val="95000"/>
                              <a:lumOff val="5000"/>
                            </a:schemeClr>
                          </a:solidFill>
                          <a:effectLst/>
                        </a:rPr>
                        <a:t>Many service industries in Pakistan have seen great shift to digitalization and utilization of online platforms to increase accessibility and productivity for its customers. Domestic service industry has mostly been neglected in such treatment and still adheres to old inadequate practices for providing service opportunities which renders it a very time-intensive and undesirable process. There are no recognizable online platforms for connecting people of the domestic service industry and for promoting awareness in regards to availability of suitable and affordable services  </a:t>
                      </a:r>
                      <a:endParaRPr lang="en-US" sz="105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162647498"/>
                  </a:ext>
                </a:extLst>
              </a:tr>
              <a:tr h="790103">
                <a:tc>
                  <a:txBody>
                    <a:bodyPr/>
                    <a:lstStyle/>
                    <a:p>
                      <a:pPr marL="0" marR="0">
                        <a:spcBef>
                          <a:spcPts val="0"/>
                        </a:spcBef>
                        <a:spcAft>
                          <a:spcPts val="0"/>
                        </a:spcAft>
                      </a:pPr>
                      <a:r>
                        <a:rPr lang="en-US" sz="2000" dirty="0">
                          <a:effectLst/>
                        </a:rPr>
                        <a:t>Affects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Domestic service serves as a source of subsistence and survival to a large chunk of the populace in Pakistan and is virtually required in every household for management and control but due to the aforementioned problems they face difficulty in gaining access to and obtaining services that suite their needs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3300513783"/>
                  </a:ext>
                </a:extLst>
              </a:tr>
              <a:tr h="1186742">
                <a:tc>
                  <a:txBody>
                    <a:bodyPr/>
                    <a:lstStyle/>
                    <a:p>
                      <a:pPr marL="0" marR="0">
                        <a:spcBef>
                          <a:spcPts val="0"/>
                        </a:spcBef>
                        <a:spcAft>
                          <a:spcPts val="0"/>
                        </a:spcAft>
                      </a:pPr>
                      <a:r>
                        <a:rPr lang="en-US" sz="2000" dirty="0">
                          <a:effectLst/>
                        </a:rPr>
                        <a:t>Impacts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Due to the lack of technological advances in the industry, hardship is unnecessarily incurred by both domestic workers and people seeking their service as they are very much restricted to primitive and manual methods for getting the know-how of the different prospects available out there for them like personal enquires, 3</a:t>
                      </a:r>
                      <a:r>
                        <a:rPr lang="en-US" sz="1050" b="1" baseline="30000" dirty="0">
                          <a:effectLst/>
                        </a:rPr>
                        <a:t>rd</a:t>
                      </a:r>
                      <a:r>
                        <a:rPr lang="en-US" sz="1050" b="1" dirty="0">
                          <a:effectLst/>
                        </a:rPr>
                        <a:t> party agencies etc. all of which make the process burdening and inefficient for them. </a:t>
                      </a:r>
                    </a:p>
                    <a:p>
                      <a:pPr marL="0" marR="0">
                        <a:spcBef>
                          <a:spcPts val="0"/>
                        </a:spcBef>
                        <a:spcAft>
                          <a:spcPts val="0"/>
                        </a:spcAft>
                      </a:pPr>
                      <a:r>
                        <a:rPr lang="en-US" sz="700" dirty="0" smtClean="0">
                          <a:effectLst/>
                        </a:rPr>
                        <a:t>T  </a:t>
                      </a:r>
                      <a:endParaRPr lang="en-US" sz="700"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40743910"/>
                  </a:ext>
                </a:extLst>
              </a:tr>
              <a:tr h="877796">
                <a:tc>
                  <a:txBody>
                    <a:bodyPr/>
                    <a:lstStyle/>
                    <a:p>
                      <a:pPr marL="0" marR="0">
                        <a:spcBef>
                          <a:spcPts val="0"/>
                        </a:spcBef>
                        <a:spcAft>
                          <a:spcPts val="0"/>
                        </a:spcAft>
                      </a:pPr>
                      <a:r>
                        <a:rPr lang="en-US" sz="2000" dirty="0">
                          <a:effectLst/>
                        </a:rPr>
                        <a:t>Solution</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An online mobile platform equipped with many modern tools and facilities replacing the primitive ways of approaching domestic service employment for both customer and domestic worker, allowing online conducting of business transaction, interactive communication, and improving the overall experience for both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2427628382"/>
                  </a:ext>
                </a:extLst>
              </a:tr>
            </a:tbl>
          </a:graphicData>
        </a:graphic>
      </p:graphicFrame>
    </p:spTree>
    <p:extLst>
      <p:ext uri="{BB962C8B-B14F-4D97-AF65-F5344CB8AC3E}">
        <p14:creationId xmlns:p14="http://schemas.microsoft.com/office/powerpoint/2010/main" val="35355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FYP Objectives:</a:t>
            </a:r>
          </a:p>
          <a:p>
            <a:pPr marL="0" indent="0">
              <a:buNone/>
            </a:pPr>
            <a:endParaRPr lang="en-US" dirty="0"/>
          </a:p>
          <a:p>
            <a:pPr lvl="0"/>
            <a:r>
              <a:rPr lang="en-US" sz="3200" dirty="0"/>
              <a:t>To provide domestic workers with a platform that gives them insight and opportunity pertaining to potentially open work requiring their specific expertise.</a:t>
            </a:r>
          </a:p>
          <a:p>
            <a:pPr lvl="0"/>
            <a:r>
              <a:rPr lang="en-US" sz="3200" dirty="0"/>
              <a:t>To provide online platform for negotiation between customer and hired help to overall strengthen work process by establishing mutually agreed upon work elements such as work hours, status, task etc.  </a:t>
            </a:r>
          </a:p>
          <a:p>
            <a:pPr lvl="0"/>
            <a:r>
              <a:rPr lang="en-US" sz="3200" dirty="0"/>
              <a:t>To provide domestic service patrons with the ability to reach out to reams of prospective domestic workers quickly and easily</a:t>
            </a:r>
          </a:p>
          <a:p>
            <a:pPr lvl="0"/>
            <a:r>
              <a:rPr lang="en-US" sz="3200" dirty="0"/>
              <a:t>To provide technological structure to domestic service industry</a:t>
            </a:r>
          </a:p>
          <a:p>
            <a:pPr lvl="2"/>
            <a:endParaRPr lang="en-US" dirty="0" smtClean="0"/>
          </a:p>
          <a:p>
            <a:pPr lvl="2"/>
            <a:endParaRPr lang="en-US" dirty="0"/>
          </a:p>
          <a:p>
            <a:pPr marL="0" indent="0">
              <a:buNone/>
            </a:pPr>
            <a:endParaRPr lang="en-US" dirty="0" smtClean="0"/>
          </a:p>
          <a:p>
            <a:pPr marL="0" indent="0">
              <a:buNone/>
            </a:pPr>
            <a:endParaRPr lang="en-US" dirty="0"/>
          </a:p>
          <a:p>
            <a:pPr marL="0"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7699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Business Objectives </a:t>
            </a:r>
            <a:endParaRPr lang="en-US" dirty="0"/>
          </a:p>
        </p:txBody>
      </p:sp>
      <p:sp>
        <p:nvSpPr>
          <p:cNvPr id="4" name="Footer Placeholder 3"/>
          <p:cNvSpPr>
            <a:spLocks noGrp="1"/>
          </p:cNvSpPr>
          <p:nvPr>
            <p:ph type="ftr" sz="quarter" idx="11"/>
          </p:nvPr>
        </p:nvSpPr>
        <p:spPr>
          <a:xfrm>
            <a:off x="609600" y="6400800"/>
            <a:ext cx="5410200" cy="288925"/>
          </a:xfrm>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
        <p:nvSpPr>
          <p:cNvPr id="5" name="Content Placeholder 4"/>
          <p:cNvSpPr>
            <a:spLocks noGrp="1"/>
          </p:cNvSpPr>
          <p:nvPr>
            <p:ph sz="quarter" idx="1"/>
          </p:nvPr>
        </p:nvSpPr>
        <p:spPr/>
        <p:txBody>
          <a:bodyPr>
            <a:normAutofit/>
          </a:bodyPr>
          <a:lstStyle/>
          <a:p>
            <a:pPr marL="0" indent="0">
              <a:buNone/>
            </a:pPr>
            <a:endParaRPr lang="en-US" dirty="0" smtClean="0"/>
          </a:p>
          <a:p>
            <a:pPr lvl="2"/>
            <a:r>
              <a:rPr lang="en-US" dirty="0"/>
              <a:t>allow online monetary transactions between customers and domestic service agents</a:t>
            </a:r>
            <a:endParaRPr lang="en-US" dirty="0" smtClean="0"/>
          </a:p>
          <a:p>
            <a:pPr lvl="2"/>
            <a:r>
              <a:rPr lang="en-US" dirty="0"/>
              <a:t>Increase and streamline communication between customers and domestic service </a:t>
            </a:r>
            <a:r>
              <a:rPr lang="en-US" dirty="0" smtClean="0"/>
              <a:t>agents</a:t>
            </a:r>
          </a:p>
          <a:p>
            <a:pPr lvl="2"/>
            <a:r>
              <a:rPr lang="en-US" dirty="0" smtClean="0"/>
              <a:t>Increase business for domestic service agents</a:t>
            </a:r>
          </a:p>
          <a:p>
            <a:pPr lvl="2"/>
            <a:r>
              <a:rPr lang="en-US" dirty="0"/>
              <a:t>Privy domestic service agents </a:t>
            </a:r>
            <a:r>
              <a:rPr lang="en-US" dirty="0" smtClean="0"/>
              <a:t>to all the </a:t>
            </a:r>
            <a:r>
              <a:rPr lang="en-US" dirty="0"/>
              <a:t>available service </a:t>
            </a:r>
            <a:r>
              <a:rPr lang="en-US" dirty="0" smtClean="0"/>
              <a:t>opportunities around them</a:t>
            </a:r>
          </a:p>
          <a:p>
            <a:pPr lvl="2"/>
            <a:r>
              <a:rPr lang="en-US" dirty="0"/>
              <a:t>Connect customers to suitable domestic service agents with </a:t>
            </a:r>
            <a:r>
              <a:rPr lang="en-US" dirty="0" smtClean="0"/>
              <a:t>expedition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733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Scope:</a:t>
            </a:r>
          </a:p>
          <a:p>
            <a:r>
              <a:rPr lang="en-US" sz="2400" dirty="0"/>
              <a:t>Varied collection of domestic services to choose from and autonomy to decide preferred </a:t>
            </a:r>
            <a:r>
              <a:rPr lang="en-US" sz="2400" dirty="0" smtClean="0"/>
              <a:t>help</a:t>
            </a:r>
          </a:p>
          <a:p>
            <a:pPr marL="320040" lvl="2" indent="-320040">
              <a:spcBef>
                <a:spcPts val="700"/>
              </a:spcBef>
              <a:buClr>
                <a:srgbClr val="008000"/>
              </a:buClr>
              <a:buSzPct val="60000"/>
              <a:buFont typeface="Wingdings"/>
              <a:buChar char=""/>
            </a:pPr>
            <a:r>
              <a:rPr lang="en-US" sz="2400" dirty="0"/>
              <a:t>Different channels of communications namely chatting and voice calling.</a:t>
            </a:r>
          </a:p>
          <a:p>
            <a:r>
              <a:rPr lang="en-US" sz="2400" dirty="0"/>
              <a:t>Registration and Secure data storage of personal information through </a:t>
            </a:r>
            <a:r>
              <a:rPr lang="en-US" sz="2400" dirty="0" smtClean="0"/>
              <a:t>registration</a:t>
            </a:r>
          </a:p>
          <a:p>
            <a:pPr marL="320040" lvl="2" indent="-320040">
              <a:spcBef>
                <a:spcPts val="700"/>
              </a:spcBef>
              <a:buClr>
                <a:srgbClr val="008000"/>
              </a:buClr>
              <a:buSzPct val="60000"/>
              <a:buFont typeface="Wingdings"/>
              <a:buChar char=""/>
            </a:pPr>
            <a:r>
              <a:rPr lang="en-US" sz="2400" dirty="0"/>
              <a:t>Authentication and verification of user through Login system</a:t>
            </a:r>
          </a:p>
          <a:p>
            <a:r>
              <a:rPr lang="en-US" sz="2400" dirty="0"/>
              <a:t>Login </a:t>
            </a:r>
            <a:r>
              <a:rPr lang="en-US" sz="2400" dirty="0" smtClean="0"/>
              <a:t>System</a:t>
            </a:r>
          </a:p>
          <a:p>
            <a:pPr marL="320040" lvl="2" indent="-320040">
              <a:spcBef>
                <a:spcPts val="700"/>
              </a:spcBef>
              <a:buClr>
                <a:srgbClr val="008000"/>
              </a:buClr>
              <a:buSzPct val="60000"/>
              <a:buFont typeface="Wingdings"/>
              <a:buChar char=""/>
            </a:pPr>
            <a:r>
              <a:rPr lang="en-US" sz="2400" dirty="0" smtClean="0"/>
              <a:t>Terms and </a:t>
            </a:r>
            <a:r>
              <a:rPr lang="en-US" sz="2400" dirty="0"/>
              <a:t>conditions </a:t>
            </a:r>
            <a:r>
              <a:rPr lang="en-US" sz="2400" dirty="0" smtClean="0"/>
              <a:t>module</a:t>
            </a:r>
          </a:p>
          <a:p>
            <a:pPr marL="320040" lvl="2" indent="-320040">
              <a:spcBef>
                <a:spcPts val="700"/>
              </a:spcBef>
              <a:buClr>
                <a:srgbClr val="008000"/>
              </a:buClr>
              <a:buSzPct val="60000"/>
              <a:buFont typeface="Wingdings"/>
              <a:buChar char=""/>
            </a:pPr>
            <a:r>
              <a:rPr lang="en-US" dirty="0"/>
              <a:t>Service deadline countdown timer  </a:t>
            </a:r>
            <a:endParaRPr lang="en-US" dirty="0" smtClean="0"/>
          </a:p>
          <a:p>
            <a:pPr marL="320040" lvl="2" indent="-320040">
              <a:spcBef>
                <a:spcPts val="700"/>
              </a:spcBef>
              <a:buClr>
                <a:srgbClr val="008000"/>
              </a:buClr>
              <a:buSzPct val="60000"/>
              <a:buFont typeface="Wingdings"/>
              <a:buChar char=""/>
            </a:pPr>
            <a:r>
              <a:rPr lang="en-US" dirty="0"/>
              <a:t>System for management of online monetary transactions </a:t>
            </a:r>
            <a:endParaRPr lang="en-US" dirty="0" smtClean="0"/>
          </a:p>
          <a:p>
            <a:pPr marL="320040" lvl="2" indent="-320040">
              <a:spcBef>
                <a:spcPts val="700"/>
              </a:spcBef>
              <a:buClr>
                <a:srgbClr val="008000"/>
              </a:buClr>
              <a:buSzPct val="60000"/>
              <a:buFont typeface="Wingdings"/>
              <a:buChar char=""/>
            </a:pPr>
            <a:r>
              <a:rPr lang="en-US" dirty="0"/>
              <a:t>Aiding and search and filter of potential house help through parameters such as price range, location, work </a:t>
            </a:r>
            <a:r>
              <a:rPr lang="en-US" dirty="0" smtClean="0"/>
              <a:t>duration</a:t>
            </a:r>
          </a:p>
          <a:p>
            <a:pPr marL="320040" lvl="2" indent="-320040">
              <a:spcBef>
                <a:spcPts val="700"/>
              </a:spcBef>
              <a:buClr>
                <a:srgbClr val="008000"/>
              </a:buClr>
              <a:buSzPct val="60000"/>
              <a:buFont typeface="Wingdings"/>
              <a:buChar char=""/>
            </a:pPr>
            <a:r>
              <a:rPr lang="en-US" dirty="0"/>
              <a:t>Profile creation and maintenance   </a:t>
            </a:r>
          </a:p>
          <a:p>
            <a:pPr marL="320040" lvl="2" indent="-320040">
              <a:spcBef>
                <a:spcPts val="700"/>
              </a:spcBef>
              <a:buClr>
                <a:srgbClr val="008000"/>
              </a:buClr>
              <a:buSzPct val="60000"/>
              <a:buFont typeface="Wingdings"/>
              <a:buChar char=""/>
            </a:pPr>
            <a:endParaRPr lang="en-US" dirty="0"/>
          </a:p>
          <a:p>
            <a:pPr marL="320040" lvl="2" indent="-320040">
              <a:spcBef>
                <a:spcPts val="700"/>
              </a:spcBef>
              <a:buClr>
                <a:srgbClr val="008000"/>
              </a:buClr>
              <a:buSzPct val="60000"/>
              <a:buFont typeface="Wingdings"/>
              <a:buChar char=""/>
            </a:pPr>
            <a:endParaRPr lang="en-US" dirty="0"/>
          </a:p>
          <a:p>
            <a:pPr marL="320040" lvl="2" indent="-320040">
              <a:spcBef>
                <a:spcPts val="700"/>
              </a:spcBef>
              <a:buClr>
                <a:srgbClr val="008000"/>
              </a:buClr>
              <a:buSzPct val="60000"/>
              <a:buFont typeface="Wingdings"/>
              <a:buChar char=""/>
            </a:pPr>
            <a:endParaRPr lang="en-US" sz="2400" dirty="0" smtClean="0"/>
          </a:p>
          <a:p>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3819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Project Scope</a:t>
            </a:r>
            <a:endParaRPr lang="en-US" dirty="0"/>
          </a:p>
        </p:txBody>
      </p:sp>
      <p:sp>
        <p:nvSpPr>
          <p:cNvPr id="3" name="Date Placeholder 2"/>
          <p:cNvSpPr>
            <a:spLocks noGrp="1"/>
          </p:cNvSpPr>
          <p:nvPr>
            <p:ph type="dt" sz="half" idx="10"/>
          </p:nvPr>
        </p:nvSpPr>
        <p:spPr/>
        <p:txBody>
          <a:bodyPr/>
          <a:lstStyle/>
          <a:p>
            <a:r>
              <a:rPr lang="en-US" smtClean="0"/>
              <a:t>CS-FYP    DHA Suffa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8</a:t>
            </a:fld>
            <a:endParaRPr lang="en-US" dirty="0"/>
          </a:p>
        </p:txBody>
      </p:sp>
      <p:sp>
        <p:nvSpPr>
          <p:cNvPr id="6" name="Content Placeholder 5"/>
          <p:cNvSpPr>
            <a:spLocks noGrp="1"/>
          </p:cNvSpPr>
          <p:nvPr>
            <p:ph sz="quarter" idx="1"/>
          </p:nvPr>
        </p:nvSpPr>
        <p:spPr/>
        <p:txBody>
          <a:bodyPr>
            <a:normAutofit fontScale="85000" lnSpcReduction="10000"/>
          </a:bodyPr>
          <a:lstStyle/>
          <a:p>
            <a:pPr marL="320040" lvl="2" indent="-320040">
              <a:spcBef>
                <a:spcPts val="700"/>
              </a:spcBef>
              <a:buClr>
                <a:srgbClr val="008000"/>
              </a:buClr>
              <a:buSzPct val="60000"/>
              <a:buFont typeface="Wingdings"/>
              <a:buChar char=""/>
            </a:pPr>
            <a:r>
              <a:rPr lang="en-US" sz="2400" dirty="0"/>
              <a:t>Location tracking functionality for users</a:t>
            </a:r>
          </a:p>
          <a:p>
            <a:pPr marL="320040" lvl="2" indent="-320040">
              <a:spcBef>
                <a:spcPts val="700"/>
              </a:spcBef>
              <a:buClr>
                <a:srgbClr val="008000"/>
              </a:buClr>
              <a:buSzPct val="60000"/>
              <a:buFont typeface="Wingdings"/>
              <a:buChar char=""/>
            </a:pPr>
            <a:r>
              <a:rPr lang="en-US" sz="2400" dirty="0"/>
              <a:t>source location selection option for customer</a:t>
            </a:r>
          </a:p>
          <a:p>
            <a:pPr marL="320040" lvl="2" indent="-320040">
              <a:spcBef>
                <a:spcPts val="700"/>
              </a:spcBef>
              <a:buClr>
                <a:srgbClr val="008000"/>
              </a:buClr>
              <a:buSzPct val="60000"/>
              <a:buFont typeface="Wingdings"/>
              <a:buChar char=""/>
            </a:pPr>
            <a:r>
              <a:rPr lang="en-US" sz="2400" dirty="0"/>
              <a:t>extension options for in-progress service transactions</a:t>
            </a:r>
          </a:p>
          <a:p>
            <a:pPr marL="320040" lvl="2" indent="-320040">
              <a:spcBef>
                <a:spcPts val="700"/>
              </a:spcBef>
              <a:buClr>
                <a:srgbClr val="008000"/>
              </a:buClr>
              <a:buSzPct val="60000"/>
              <a:buFont typeface="Wingdings"/>
              <a:buChar char=""/>
            </a:pPr>
            <a:r>
              <a:rPr lang="en-US" sz="2400" dirty="0"/>
              <a:t>language options between Urdu and English</a:t>
            </a:r>
          </a:p>
          <a:p>
            <a:r>
              <a:rPr lang="en-US" sz="2400" dirty="0"/>
              <a:t>Ratings and Feedback </a:t>
            </a:r>
            <a:r>
              <a:rPr lang="en-US" sz="2400" dirty="0" smtClean="0"/>
              <a:t>system</a:t>
            </a:r>
          </a:p>
          <a:p>
            <a:pPr marL="320040" lvl="2" indent="-320040">
              <a:spcBef>
                <a:spcPts val="700"/>
              </a:spcBef>
              <a:buClr>
                <a:srgbClr val="008000"/>
              </a:buClr>
              <a:buSzPct val="60000"/>
              <a:buFont typeface="Wingdings"/>
              <a:buChar char=""/>
            </a:pPr>
            <a:r>
              <a:rPr lang="en-US" sz="2400" dirty="0"/>
              <a:t>Service broadcast options</a:t>
            </a:r>
          </a:p>
          <a:p>
            <a:pPr marL="320040" lvl="2" indent="-320040">
              <a:spcBef>
                <a:spcPts val="700"/>
              </a:spcBef>
              <a:buClr>
                <a:srgbClr val="008000"/>
              </a:buClr>
              <a:buSzPct val="60000"/>
              <a:buFont typeface="Wingdings"/>
              <a:buChar char=""/>
            </a:pPr>
            <a:r>
              <a:rPr lang="en-US" sz="2400" dirty="0"/>
              <a:t>Transaction history module</a:t>
            </a:r>
          </a:p>
          <a:p>
            <a:pPr marL="320040" lvl="2" indent="-320040">
              <a:spcBef>
                <a:spcPts val="700"/>
              </a:spcBef>
              <a:buClr>
                <a:srgbClr val="008000"/>
              </a:buClr>
              <a:buSzPct val="60000"/>
              <a:buFont typeface="Wingdings"/>
              <a:buChar char=""/>
            </a:pPr>
            <a:r>
              <a:rPr lang="en-US" sz="2400" dirty="0"/>
              <a:t>Settings module</a:t>
            </a:r>
          </a:p>
          <a:p>
            <a:pPr marL="320040" lvl="2" indent="-320040">
              <a:spcBef>
                <a:spcPts val="700"/>
              </a:spcBef>
              <a:buClr>
                <a:srgbClr val="008000"/>
              </a:buClr>
              <a:buSzPct val="60000"/>
              <a:buFont typeface="Wingdings"/>
              <a:buChar char=""/>
            </a:pPr>
            <a:r>
              <a:rPr lang="en-US" sz="2400" dirty="0"/>
              <a:t>Contact us </a:t>
            </a:r>
            <a:r>
              <a:rPr lang="en-US" sz="2400" dirty="0" smtClean="0"/>
              <a:t>module</a:t>
            </a:r>
          </a:p>
          <a:p>
            <a:pPr marL="320040" lvl="2" indent="-320040">
              <a:spcBef>
                <a:spcPts val="700"/>
              </a:spcBef>
              <a:buClr>
                <a:srgbClr val="008000"/>
              </a:buClr>
              <a:buSzPct val="60000"/>
              <a:buFont typeface="Wingdings"/>
              <a:buChar char=""/>
            </a:pPr>
            <a:r>
              <a:rPr lang="en-US" dirty="0"/>
              <a:t>Service termination capability for customer </a:t>
            </a:r>
          </a:p>
          <a:p>
            <a:pPr marL="320040" lvl="2" indent="-320040">
              <a:spcBef>
                <a:spcPts val="700"/>
              </a:spcBef>
              <a:buClr>
                <a:srgbClr val="008000"/>
              </a:buClr>
              <a:buSzPct val="60000"/>
              <a:buFont typeface="Wingdings"/>
              <a:buChar char=""/>
            </a:pPr>
            <a:r>
              <a:rPr lang="en-US" dirty="0"/>
              <a:t>Service termination request capability for service </a:t>
            </a:r>
            <a:r>
              <a:rPr lang="en-US" dirty="0" smtClean="0"/>
              <a:t>provider</a:t>
            </a:r>
          </a:p>
          <a:p>
            <a:pPr marL="320040" lvl="2" indent="-320040">
              <a:spcBef>
                <a:spcPts val="700"/>
              </a:spcBef>
              <a:buClr>
                <a:srgbClr val="008000"/>
              </a:buClr>
              <a:buSzPct val="60000"/>
              <a:buFont typeface="Wingdings"/>
              <a:buChar char=""/>
            </a:pPr>
            <a:r>
              <a:rPr lang="en-US" dirty="0"/>
              <a:t>Editing capability towards content personally inputted into the application</a:t>
            </a:r>
          </a:p>
          <a:p>
            <a:pPr marL="320040" lvl="2" indent="-320040">
              <a:spcBef>
                <a:spcPts val="700"/>
              </a:spcBef>
              <a:buClr>
                <a:srgbClr val="008000"/>
              </a:buClr>
              <a:buSzPct val="60000"/>
              <a:buFont typeface="Wingdings"/>
              <a:buChar char=""/>
            </a:pPr>
            <a:endParaRPr lang="en-US" dirty="0"/>
          </a:p>
          <a:p>
            <a:pPr marL="320040" lvl="2" indent="-320040">
              <a:spcBef>
                <a:spcPts val="700"/>
              </a:spcBef>
              <a:buClr>
                <a:srgbClr val="008000"/>
              </a:buClr>
              <a:buSzPct val="60000"/>
              <a:buFont typeface="Wingdings"/>
              <a:buChar char=""/>
            </a:pPr>
            <a:endParaRPr lang="en-US" sz="2400" dirty="0"/>
          </a:p>
          <a:p>
            <a:endParaRPr lang="en-US" dirty="0"/>
          </a:p>
        </p:txBody>
      </p:sp>
    </p:spTree>
    <p:extLst>
      <p:ext uri="{BB962C8B-B14F-4D97-AF65-F5344CB8AC3E}">
        <p14:creationId xmlns:p14="http://schemas.microsoft.com/office/powerpoint/2010/main" val="292611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a:bodyPr>
          <a:lstStyle/>
          <a:p>
            <a:r>
              <a:rPr lang="en-US" dirty="0" smtClean="0"/>
              <a:t>Out Scope:</a:t>
            </a:r>
            <a:endParaRPr lang="en-US" dirty="0"/>
          </a:p>
          <a:p>
            <a:pPr lvl="0"/>
            <a:r>
              <a:rPr lang="en-US" sz="3200" dirty="0" smtClean="0"/>
              <a:t> </a:t>
            </a:r>
            <a:r>
              <a:rPr lang="en-US" sz="1800" dirty="0"/>
              <a:t>Built-in training tutorial or guidance to familiar with the interconnected functioning of the application components   </a:t>
            </a:r>
            <a:endParaRPr lang="en-US" sz="1800" dirty="0" smtClean="0"/>
          </a:p>
          <a:p>
            <a:r>
              <a:rPr lang="en-US" sz="1800" dirty="0"/>
              <a:t>Facility for conveying personal grievances and issues towards application performance or </a:t>
            </a:r>
            <a:r>
              <a:rPr lang="en-US" sz="1800" dirty="0" smtClean="0"/>
              <a:t>functions</a:t>
            </a:r>
          </a:p>
          <a:p>
            <a:pPr lvl="0"/>
            <a:r>
              <a:rPr lang="en-US" sz="1800" dirty="0"/>
              <a:t>Digital Wallet </a:t>
            </a:r>
            <a:r>
              <a:rPr lang="en-US" sz="1800" dirty="0" smtClean="0"/>
              <a:t>system</a:t>
            </a:r>
          </a:p>
          <a:p>
            <a:r>
              <a:rPr lang="en-US" sz="1800" dirty="0"/>
              <a:t>Options for live-in, part time and regular </a:t>
            </a:r>
            <a:r>
              <a:rPr lang="en-US" sz="1800" dirty="0" smtClean="0"/>
              <a:t>service</a:t>
            </a:r>
          </a:p>
          <a:p>
            <a:pPr lvl="0"/>
            <a:r>
              <a:rPr lang="en-US" sz="1800" dirty="0"/>
              <a:t>Pop-up advertisements</a:t>
            </a:r>
          </a:p>
          <a:p>
            <a:endParaRPr lang="en-US" sz="1800" dirty="0"/>
          </a:p>
          <a:p>
            <a:pPr lvl="0"/>
            <a:endParaRPr lang="en-US" sz="1800" dirty="0"/>
          </a:p>
          <a:p>
            <a:endParaRPr lang="en-US" sz="1800" dirty="0"/>
          </a:p>
          <a:p>
            <a:pPr lvl="0"/>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6331519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1735</TotalTime>
  <Words>1560</Words>
  <Application>Microsoft Office PowerPoint</Application>
  <PresentationFormat>On-screen Show (4:3)</PresentationFormat>
  <Paragraphs>384</Paragraphs>
  <Slides>25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Summary </vt:lpstr>
      <vt:lpstr>Group Introduction </vt:lpstr>
      <vt:lpstr>1- Problem Statement </vt:lpstr>
      <vt:lpstr>1- Problem Statement </vt:lpstr>
      <vt:lpstr>2- Business Objectives </vt:lpstr>
      <vt:lpstr>3- Project Scope </vt:lpstr>
      <vt:lpstr>3- Project Scope</vt:lpstr>
      <vt:lpstr>3- Project Scope </vt:lpstr>
      <vt:lpstr>4- Literature Review </vt:lpstr>
      <vt:lpstr>4- Literature Review </vt:lpstr>
      <vt:lpstr>5- Project Methodology </vt:lpstr>
      <vt:lpstr>5- Project Methodology </vt:lpstr>
      <vt:lpstr>5- Project Methodology </vt:lpstr>
      <vt:lpstr>5- Project Methodology </vt:lpstr>
      <vt:lpstr>6- Project Plan  </vt:lpstr>
      <vt:lpstr>6- Project Plan  </vt:lpstr>
      <vt:lpstr>7- Budget / Costing </vt:lpstr>
      <vt:lpstr>7- Budget / Costing </vt:lpstr>
      <vt:lpstr>7- Budget / Costing </vt:lpstr>
      <vt:lpstr>8- Project Tools </vt:lpstr>
      <vt:lpstr>9- FYP  Deliverables </vt:lpstr>
      <vt:lpstr>9- FYP  Deliverables </vt:lpstr>
      <vt:lpstr>10-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SAIF UR REHMAN</cp:lastModifiedBy>
  <cp:revision>298</cp:revision>
  <dcterms:created xsi:type="dcterms:W3CDTF">2015-09-23T05:32:20Z</dcterms:created>
  <dcterms:modified xsi:type="dcterms:W3CDTF">2022-11-17T14:28:06Z</dcterms:modified>
</cp:coreProperties>
</file>