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9"/>
  </p:notesMasterIdLst>
  <p:handoutMasterIdLst>
    <p:handoutMasterId r:id="rId130"/>
  </p:handoutMasterIdLst>
  <p:sldIdLst>
    <p:sldId id="476" r:id="rId2"/>
    <p:sldId id="490" r:id="rId3"/>
    <p:sldId id="491" r:id="rId4"/>
    <p:sldId id="492" r:id="rId5"/>
    <p:sldId id="493" r:id="rId6"/>
    <p:sldId id="494" r:id="rId7"/>
    <p:sldId id="495" r:id="rId8"/>
    <p:sldId id="496" r:id="rId9"/>
    <p:sldId id="497" r:id="rId10"/>
    <p:sldId id="501" r:id="rId11"/>
    <p:sldId id="502" r:id="rId12"/>
    <p:sldId id="503" r:id="rId13"/>
    <p:sldId id="504" r:id="rId14"/>
    <p:sldId id="506" r:id="rId15"/>
    <p:sldId id="507" r:id="rId16"/>
    <p:sldId id="505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6" r:id="rId25"/>
    <p:sldId id="515" r:id="rId26"/>
    <p:sldId id="498" r:id="rId27"/>
    <p:sldId id="499" r:id="rId28"/>
    <p:sldId id="517" r:id="rId29"/>
    <p:sldId id="518" r:id="rId30"/>
    <p:sldId id="519" r:id="rId31"/>
    <p:sldId id="520" r:id="rId32"/>
    <p:sldId id="521" r:id="rId33"/>
    <p:sldId id="522" r:id="rId34"/>
    <p:sldId id="523" r:id="rId35"/>
    <p:sldId id="525" r:id="rId36"/>
    <p:sldId id="526" r:id="rId37"/>
    <p:sldId id="527" r:id="rId38"/>
    <p:sldId id="528" r:id="rId39"/>
    <p:sldId id="529" r:id="rId40"/>
    <p:sldId id="530" r:id="rId41"/>
    <p:sldId id="531" r:id="rId42"/>
    <p:sldId id="533" r:id="rId43"/>
    <p:sldId id="534" r:id="rId44"/>
    <p:sldId id="500" r:id="rId45"/>
    <p:sldId id="538" r:id="rId46"/>
    <p:sldId id="539" r:id="rId47"/>
    <p:sldId id="542" r:id="rId48"/>
    <p:sldId id="543" r:id="rId49"/>
    <p:sldId id="544" r:id="rId50"/>
    <p:sldId id="545" r:id="rId51"/>
    <p:sldId id="546" r:id="rId52"/>
    <p:sldId id="549" r:id="rId53"/>
    <p:sldId id="550" r:id="rId54"/>
    <p:sldId id="551" r:id="rId55"/>
    <p:sldId id="552" r:id="rId56"/>
    <p:sldId id="553" r:id="rId57"/>
    <p:sldId id="554" r:id="rId58"/>
    <p:sldId id="555" r:id="rId59"/>
    <p:sldId id="556" r:id="rId60"/>
    <p:sldId id="557" r:id="rId61"/>
    <p:sldId id="558" r:id="rId62"/>
    <p:sldId id="559" r:id="rId63"/>
    <p:sldId id="560" r:id="rId64"/>
    <p:sldId id="561" r:id="rId65"/>
    <p:sldId id="562" r:id="rId66"/>
    <p:sldId id="563" r:id="rId67"/>
    <p:sldId id="566" r:id="rId68"/>
    <p:sldId id="567" r:id="rId69"/>
    <p:sldId id="568" r:id="rId70"/>
    <p:sldId id="577" r:id="rId71"/>
    <p:sldId id="576" r:id="rId72"/>
    <p:sldId id="578" r:id="rId73"/>
    <p:sldId id="630" r:id="rId74"/>
    <p:sldId id="579" r:id="rId75"/>
    <p:sldId id="583" r:id="rId76"/>
    <p:sldId id="537" r:id="rId77"/>
    <p:sldId id="580" r:id="rId78"/>
    <p:sldId id="585" r:id="rId79"/>
    <p:sldId id="590" r:id="rId80"/>
    <p:sldId id="584" r:id="rId81"/>
    <p:sldId id="586" r:id="rId82"/>
    <p:sldId id="587" r:id="rId83"/>
    <p:sldId id="591" r:id="rId84"/>
    <p:sldId id="588" r:id="rId85"/>
    <p:sldId id="589" r:id="rId86"/>
    <p:sldId id="592" r:id="rId87"/>
    <p:sldId id="593" r:id="rId88"/>
    <p:sldId id="594" r:id="rId89"/>
    <p:sldId id="595" r:id="rId90"/>
    <p:sldId id="596" r:id="rId91"/>
    <p:sldId id="597" r:id="rId92"/>
    <p:sldId id="598" r:id="rId93"/>
    <p:sldId id="599" r:id="rId94"/>
    <p:sldId id="600" r:id="rId95"/>
    <p:sldId id="601" r:id="rId96"/>
    <p:sldId id="602" r:id="rId97"/>
    <p:sldId id="603" r:id="rId98"/>
    <p:sldId id="604" r:id="rId99"/>
    <p:sldId id="605" r:id="rId100"/>
    <p:sldId id="606" r:id="rId101"/>
    <p:sldId id="607" r:id="rId102"/>
    <p:sldId id="608" r:id="rId103"/>
    <p:sldId id="609" r:id="rId104"/>
    <p:sldId id="581" r:id="rId105"/>
    <p:sldId id="612" r:id="rId106"/>
    <p:sldId id="610" r:id="rId107"/>
    <p:sldId id="613" r:id="rId108"/>
    <p:sldId id="611" r:id="rId109"/>
    <p:sldId id="614" r:id="rId110"/>
    <p:sldId id="615" r:id="rId111"/>
    <p:sldId id="616" r:id="rId112"/>
    <p:sldId id="617" r:id="rId113"/>
    <p:sldId id="618" r:id="rId114"/>
    <p:sldId id="619" r:id="rId115"/>
    <p:sldId id="620" r:id="rId116"/>
    <p:sldId id="621" r:id="rId117"/>
    <p:sldId id="622" r:id="rId118"/>
    <p:sldId id="627" r:id="rId119"/>
    <p:sldId id="623" r:id="rId120"/>
    <p:sldId id="624" r:id="rId121"/>
    <p:sldId id="625" r:id="rId122"/>
    <p:sldId id="628" r:id="rId123"/>
    <p:sldId id="626" r:id="rId124"/>
    <p:sldId id="629" r:id="rId125"/>
    <p:sldId id="471" r:id="rId126"/>
    <p:sldId id="472" r:id="rId127"/>
    <p:sldId id="291" r:id="rId128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0"/>
            <a:ext cx="2972098" cy="4983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14" y="10"/>
            <a:ext cx="2972098" cy="4983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66705-D4B1-4D9F-B241-D707FB03CB60}" type="datetime1">
              <a:rPr lang="en-US" smtClean="0"/>
              <a:t>09-Jun-21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925"/>
            <a:ext cx="2972098" cy="49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14" y="9448925"/>
            <a:ext cx="2972098" cy="49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252E2-C459-4706-BC0C-644EDC8BA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7683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0"/>
            <a:ext cx="2972098" cy="4983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414" y="10"/>
            <a:ext cx="2972098" cy="4983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19E3E-6575-46C3-967A-43E8F1738623}" type="datetime1">
              <a:rPr lang="en-US" smtClean="0"/>
              <a:t>09-Jun-21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107" y="4787794"/>
            <a:ext cx="5485805" cy="3916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8925"/>
            <a:ext cx="2972098" cy="49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414" y="9448925"/>
            <a:ext cx="2972098" cy="49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9720B-FD2B-416B-A22A-74FEBCBD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2947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9720B-FD2B-416B-A22A-74FEBCBD2DFF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51F1825-F397-4B6F-BB07-5EE244001443}" type="datetime1">
              <a:rPr lang="en-US" smtClean="0"/>
              <a:t>09-Jun-21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A3784C-0F95-475D-8EEE-8FA940EF54FB}" type="datetime1">
              <a:rPr lang="en-US" smtClean="0"/>
              <a:t>09-Jun-21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27D3-0A32-4061-9BFD-307BA6612785}" type="datetime1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5499-3681-4B6B-852B-556E78E6673C}" type="datetime1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3E2B-89C3-40EA-A5F4-0150144E81CB}" type="datetime1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C707-A55B-4A32-86E0-6B428EBB1E93}" type="datetime1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76F-BFA6-475F-B328-41681782D813}" type="datetime1">
              <a:rPr lang="en-US" smtClean="0"/>
              <a:t>09-Jun-21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4D35-BDB0-4DC1-8443-024955983175}" type="datetime1">
              <a:rPr lang="en-US" smtClean="0"/>
              <a:t>09-Jun-21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8318-78E0-47EB-95D4-BCA2840C2C37}" type="datetime1">
              <a:rPr lang="en-US" smtClean="0"/>
              <a:t>09-Jun-21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187-E3E2-4681-A59F-C3F829AF847E}" type="datetime1">
              <a:rPr lang="en-US" smtClean="0"/>
              <a:t>09-Jun-21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1B04327-0409-40AD-9E64-8B8E832111F8}" type="datetime1">
              <a:rPr lang="en-US" smtClean="0"/>
              <a:t>09-Jun-21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CD8D54-4701-4D0C-98B4-8E87700C7A6D}" type="datetime1">
              <a:rPr lang="en-US" smtClean="0"/>
              <a:t>09-Jun-21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8E690B7-D70A-4E75-AF2A-D672F10E91D7}" type="datetime1">
              <a:rPr lang="en-US" smtClean="0"/>
              <a:t>09-Jun-21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1" y="6407944"/>
            <a:ext cx="4304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380A73-E308-4965-97C2-A454B28AC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372561"/>
          </a:xfrm>
        </p:spPr>
        <p:txBody>
          <a:bodyPr>
            <a:normAutofit/>
          </a:bodyPr>
          <a:lstStyle/>
          <a:p>
            <a:r>
              <a:rPr lang="en-US" sz="6000" u="sng" dirty="0"/>
              <a:t>Theory Of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963096"/>
            <a:ext cx="7772400" cy="5901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Instructor:	</a:t>
            </a:r>
            <a:r>
              <a:rPr lang="en-US" dirty="0" err="1">
                <a:solidFill>
                  <a:schemeClr val="tx1"/>
                </a:solidFill>
              </a:rPr>
              <a:t>Sulaman</a:t>
            </a:r>
            <a:r>
              <a:rPr lang="en-US" dirty="0">
                <a:solidFill>
                  <a:schemeClr val="tx1"/>
                </a:solidFill>
              </a:rPr>
              <a:t> Ahmad </a:t>
            </a:r>
            <a:r>
              <a:rPr lang="en-US" dirty="0" err="1">
                <a:solidFill>
                  <a:schemeClr val="tx1"/>
                </a:solidFill>
              </a:rPr>
              <a:t>Naz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1097" y="1981200"/>
            <a:ext cx="61286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LECTURE 32 &amp;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3528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SIMPLIFICATION of CFG,</a:t>
            </a:r>
          </a:p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NORMAL FORMS of CFG</a:t>
            </a:r>
          </a:p>
        </p:txBody>
      </p:sp>
    </p:spTree>
    <p:extLst>
      <p:ext uri="{BB962C8B-B14F-4D97-AF65-F5344CB8AC3E}">
        <p14:creationId xmlns:p14="http://schemas.microsoft.com/office/powerpoint/2010/main" val="103448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33272"/>
          </a:xfrm>
        </p:spPr>
        <p:txBody>
          <a:bodyPr/>
          <a:lstStyle/>
          <a:p>
            <a:r>
              <a:rPr lang="en-US" dirty="0"/>
              <a:t>Remove the useless symbols from the given CFG: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2209800"/>
            <a:ext cx="1456617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AC</a:t>
            </a: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BA</a:t>
            </a: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CB</a:t>
            </a: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AC</a:t>
            </a: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a</a:t>
            </a: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b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3683" y="3257360"/>
            <a:ext cx="1642709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2144900"/>
            <a:ext cx="4191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is found guilty.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3683" y="2209800"/>
            <a:ext cx="1642709" cy="5161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3683" y="4665445"/>
            <a:ext cx="1642709" cy="5161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18533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EPE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EME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id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352800"/>
            <a:ext cx="1816523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+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*</a:t>
            </a:r>
          </a:p>
          <a:p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EP</a:t>
            </a:r>
          </a:p>
          <a:p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C</a:t>
            </a:r>
            <a:r>
              <a:rPr lang="en-US" sz="3200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2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5000" y="2076160"/>
            <a:ext cx="3298032" cy="768297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68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18533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EP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E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EM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E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id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352800"/>
            <a:ext cx="1816523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+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*</a:t>
            </a:r>
          </a:p>
          <a:p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EP</a:t>
            </a:r>
          </a:p>
          <a:p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C</a:t>
            </a:r>
            <a:r>
              <a:rPr lang="en-US" sz="3200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2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5000" y="2076160"/>
            <a:ext cx="3298032" cy="768297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3617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17331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E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C</a:t>
            </a:r>
            <a:r>
              <a:rPr lang="en-US" sz="3200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E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id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352800"/>
            <a:ext cx="1816523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+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*</a:t>
            </a:r>
          </a:p>
          <a:p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EP</a:t>
            </a:r>
          </a:p>
          <a:p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C</a:t>
            </a:r>
            <a:r>
              <a:rPr lang="en-US" sz="3200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2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5000" y="2076160"/>
            <a:ext cx="3298032" cy="768297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62400" y="5867400"/>
            <a:ext cx="44021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This is the required CNF</a:t>
            </a:r>
            <a:endParaRPr lang="en-US" sz="28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8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1816523" cy="35394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E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E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id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+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*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EP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C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EM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5000" y="2076160"/>
            <a:ext cx="3298032" cy="768297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5867400"/>
            <a:ext cx="44021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This is the required CNF</a:t>
            </a:r>
            <a:endParaRPr lang="en-US" sz="28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02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CFG into CNF.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6600" y="2819400"/>
            <a:ext cx="2271776" cy="156966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abAB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bAB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|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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BAa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|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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3860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/>
              <a:t>A CFG is said to be in GNF if all the productions of the grammar are in the following format:</a:t>
            </a:r>
          </a:p>
          <a:p>
            <a:endParaRPr lang="en-US" sz="1200" dirty="0"/>
          </a:p>
          <a:p>
            <a:endParaRPr lang="en-US" sz="1200" dirty="0"/>
          </a:p>
          <a:p>
            <a:pPr marL="365760" lvl="1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Non-terminal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&lt;</a:t>
            </a:r>
            <a:r>
              <a:rPr lang="en-US" i="1" dirty="0">
                <a:solidFill>
                  <a:srgbClr val="0070C0"/>
                </a:solidFill>
              </a:rPr>
              <a:t>single </a:t>
            </a:r>
            <a:r>
              <a:rPr lang="en-US" b="1" dirty="0">
                <a:solidFill>
                  <a:srgbClr val="0070C0"/>
                </a:solidFill>
              </a:rPr>
              <a:t>terminal&gt; &lt;</a:t>
            </a:r>
            <a:r>
              <a:rPr lang="en-US" i="1" dirty="0">
                <a:solidFill>
                  <a:srgbClr val="0070C0"/>
                </a:solidFill>
              </a:rPr>
              <a:t>some</a:t>
            </a:r>
            <a:r>
              <a:rPr lang="en-US" b="1" dirty="0">
                <a:solidFill>
                  <a:srgbClr val="0070C0"/>
                </a:solidFill>
              </a:rPr>
              <a:t> variables&gt;</a:t>
            </a:r>
          </a:p>
          <a:p>
            <a:pPr marL="365760" lvl="1" indent="0" algn="ctr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Non-terminal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i="1" dirty="0">
                <a:solidFill>
                  <a:srgbClr val="0070C0"/>
                </a:solidFill>
              </a:rPr>
              <a:t>single </a:t>
            </a:r>
            <a:r>
              <a:rPr lang="en-US" b="1" dirty="0">
                <a:solidFill>
                  <a:srgbClr val="0070C0"/>
                </a:solidFill>
              </a:rPr>
              <a:t>terminal</a:t>
            </a:r>
          </a:p>
          <a:p>
            <a:pPr marL="365760" lvl="1" indent="0" algn="ctr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Greibach Normal Form (GNF)</a:t>
            </a:r>
          </a:p>
        </p:txBody>
      </p:sp>
    </p:spTree>
    <p:extLst>
      <p:ext uri="{BB962C8B-B14F-4D97-AF65-F5344CB8AC3E}">
        <p14:creationId xmlns:p14="http://schemas.microsoft.com/office/powerpoint/2010/main" val="371559963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4672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>
                <a:latin typeface="Comic Sans MS" panose="030F0702030302020204" pitchFamily="66" charset="0"/>
              </a:rPr>
              <a:t>STEP I: </a:t>
            </a:r>
            <a:r>
              <a:rPr lang="en-US" b="1" i="1" dirty="0">
                <a:solidFill>
                  <a:srgbClr val="00B050"/>
                </a:solidFill>
                <a:latin typeface="Comic Sans MS" panose="030F0702030302020204" pitchFamily="66" charset="0"/>
              </a:rPr>
              <a:t>Prerequisite Conversion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Convert CFG to CNF.</a:t>
            </a:r>
          </a:p>
          <a:p>
            <a:pPr marL="109728" indent="0">
              <a:buNone/>
            </a:pPr>
            <a:r>
              <a:rPr lang="en-US" dirty="0">
                <a:latin typeface="Comic Sans MS" panose="030F0702030302020204" pitchFamily="66" charset="0"/>
              </a:rPr>
              <a:t>STEP II: </a:t>
            </a:r>
            <a:r>
              <a:rPr lang="en-US" b="1" i="1" dirty="0">
                <a:solidFill>
                  <a:srgbClr val="00B050"/>
                </a:solidFill>
                <a:latin typeface="Comic Sans MS" panose="030F0702030302020204" pitchFamily="66" charset="0"/>
              </a:rPr>
              <a:t>Greibach Conversion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Rename all the Variables in ascending order as A</a:t>
            </a:r>
            <a:r>
              <a:rPr lang="en-US" baseline="-25000" dirty="0">
                <a:solidFill>
                  <a:srgbClr val="7030A0"/>
                </a:solidFill>
                <a:latin typeface="Comic Sans MS" panose="030F0702030302020204" pitchFamily="66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Make sure that LHS variable subscript is always less than the leftmost variable subscript on RHS.</a:t>
            </a:r>
          </a:p>
          <a:p>
            <a:pPr marL="1117854" lvl="2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If needed, make proper substitutions.</a:t>
            </a:r>
          </a:p>
          <a:p>
            <a:pPr marL="1117854" lvl="2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Remove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Left Recursion</a:t>
            </a: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, if any.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Make proper substitutions until we get GNF.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Greibach Normal Form (GNF)</a:t>
            </a:r>
          </a:p>
        </p:txBody>
      </p:sp>
    </p:spTree>
    <p:extLst>
      <p:ext uri="{BB962C8B-B14F-4D97-AF65-F5344CB8AC3E}">
        <p14:creationId xmlns:p14="http://schemas.microsoft.com/office/powerpoint/2010/main" val="58788834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93837"/>
            <a:ext cx="8915400" cy="4525963"/>
          </a:xfrm>
        </p:spPr>
        <p:txBody>
          <a:bodyPr/>
          <a:lstStyle/>
          <a:p>
            <a:r>
              <a:rPr lang="en-US" sz="2400" dirty="0"/>
              <a:t>Let we have a CFL with Left Recursion Problem:</a:t>
            </a:r>
          </a:p>
          <a:p>
            <a:endParaRPr lang="en-US" sz="300" dirty="0"/>
          </a:p>
          <a:p>
            <a:endParaRPr lang="en-US" sz="900" dirty="0"/>
          </a:p>
          <a:p>
            <a:endParaRPr lang="en-US" dirty="0"/>
          </a:p>
          <a:p>
            <a:endParaRPr lang="en-US" sz="500" dirty="0"/>
          </a:p>
          <a:p>
            <a:r>
              <a:rPr lang="en-US" sz="2400" dirty="0"/>
              <a:t>To remove left recursion, follow the following steps: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Eliminate the symbol S where it causes left recursion.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Make new production for new symbol B, producing the leftover with and without right recursion.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the problematic production.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the new symbol B on the extreme right of all other productions of S to form new productions.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Left Recursion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344056" y="1842717"/>
            <a:ext cx="265329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1" cap="none" spc="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SaA</a:t>
            </a:r>
            <a:r>
              <a:rPr lang="en-US" sz="32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 </a:t>
            </a:r>
            <a:r>
              <a:rPr lang="en-US" sz="3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| aa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5303330"/>
            <a:ext cx="2738250" cy="156966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1" cap="none" spc="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aaB</a:t>
            </a:r>
            <a:r>
              <a:rPr lang="en-US" sz="3200" b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 | aa</a:t>
            </a: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b="1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aAB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3200" b="1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</a:t>
            </a:r>
            <a:endParaRPr lang="en-US" sz="32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0220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81" y="74748"/>
            <a:ext cx="3886119" cy="2424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133600"/>
            <a:ext cx="225895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AA |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SS | b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Let the CFG: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05733" y="3976723"/>
            <a:ext cx="575189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CFG is already in CNF,</a:t>
            </a:r>
          </a:p>
          <a:p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we can proceed to next step.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61548" y="120968"/>
            <a:ext cx="3751484" cy="450532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5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81" y="74748"/>
            <a:ext cx="3886119" cy="2424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133600"/>
            <a:ext cx="225895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AA |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SS | b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3386035"/>
            <a:ext cx="52645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renaming the variables: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61548" y="768668"/>
            <a:ext cx="3751484" cy="450532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4180582"/>
            <a:ext cx="287290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</a:t>
            </a:r>
            <a:r>
              <a:rPr lang="en-US" sz="3200" b="0" cap="none" spc="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1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 |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</a:t>
            </a:r>
          </a:p>
        </p:txBody>
      </p:sp>
    </p:spTree>
    <p:extLst>
      <p:ext uri="{BB962C8B-B14F-4D97-AF65-F5344CB8AC3E}">
        <p14:creationId xmlns:p14="http://schemas.microsoft.com/office/powerpoint/2010/main" val="235921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33272"/>
          </a:xfrm>
        </p:spPr>
        <p:txBody>
          <a:bodyPr/>
          <a:lstStyle/>
          <a:p>
            <a:r>
              <a:rPr lang="en-US" dirty="0"/>
              <a:t>Remove the useless symbols from the given CFG: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3000" y="2144900"/>
            <a:ext cx="4191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symbol is non-reachable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2206828"/>
            <a:ext cx="14566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BA</a:t>
            </a: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a</a:t>
            </a: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b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3885689"/>
            <a:ext cx="4191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required minimized CFG.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594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81" y="74748"/>
            <a:ext cx="3886119" cy="2424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133600"/>
            <a:ext cx="287290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3386035"/>
            <a:ext cx="702468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 production violates the criteria,</a:t>
            </a:r>
          </a:p>
          <a:p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So we substitute the value of A</a:t>
            </a:r>
            <a:r>
              <a:rPr lang="en-US" sz="2800" baseline="-25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61548" y="1225868"/>
            <a:ext cx="3751484" cy="960120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4485382"/>
            <a:ext cx="451277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</a:t>
            </a:r>
            <a:r>
              <a:rPr lang="en-US" sz="3200" b="0" cap="none" spc="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1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 |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baseline="-25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baseline="-25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baseline="-25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aA</a:t>
            </a:r>
            <a:r>
              <a:rPr lang="en-US" sz="3200" b="1" baseline="-25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</a:t>
            </a:r>
          </a:p>
        </p:txBody>
      </p:sp>
    </p:spTree>
    <p:extLst>
      <p:ext uri="{BB962C8B-B14F-4D97-AF65-F5344CB8AC3E}">
        <p14:creationId xmlns:p14="http://schemas.microsoft.com/office/powerpoint/2010/main" val="30347467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81" y="74748"/>
            <a:ext cx="3886119" cy="2424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133600"/>
            <a:ext cx="442781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baseline="-25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3386035"/>
            <a:ext cx="63594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we will remove Left Recursion.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61548" y="1225868"/>
            <a:ext cx="3751484" cy="960120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4038600"/>
            <a:ext cx="3754554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</a:t>
            </a:r>
            <a:r>
              <a:rPr lang="en-US" sz="3200" b="0" cap="none" spc="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1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 |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</a:t>
            </a: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 </a:t>
            </a:r>
            <a:r>
              <a:rPr lang="en-US" sz="20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  <a:r>
              <a:rPr lang="en-US" sz="32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32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A</a:t>
            </a:r>
            <a:r>
              <a:rPr lang="en-US" sz="32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32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</a:t>
            </a: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</a:t>
            </a:r>
            <a:r>
              <a:rPr lang="en-US" sz="32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| </a:t>
            </a:r>
            <a:r>
              <a:rPr lang="en-US" sz="3200" b="1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bB</a:t>
            </a:r>
            <a:endParaRPr lang="en-US" sz="32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781" y="4038600"/>
            <a:ext cx="3759019" cy="20146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740047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81" y="74748"/>
            <a:ext cx="3886119" cy="2424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057400"/>
            <a:ext cx="488306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 |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|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3657600"/>
            <a:ext cx="4382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Substituting the value of A</a:t>
            </a:r>
            <a:r>
              <a:rPr lang="en-US" sz="2400" baseline="-25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61548" y="2185988"/>
            <a:ext cx="3751484" cy="236220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4148136"/>
            <a:ext cx="734848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 |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|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4869335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81" y="74748"/>
            <a:ext cx="3886119" cy="2424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057400"/>
            <a:ext cx="734848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3200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3200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 |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|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3657600"/>
            <a:ext cx="4382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Substituting the value of A</a:t>
            </a:r>
            <a:r>
              <a:rPr lang="en-US" sz="2400" baseline="-25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61548" y="2185988"/>
            <a:ext cx="3751484" cy="236220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4148136"/>
            <a:ext cx="7641836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 |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|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| 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|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| bBA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2012874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4648200"/>
            <a:ext cx="52325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is the required GNF.</a:t>
            </a:r>
            <a:endParaRPr lang="en-US" sz="32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2128897"/>
            <a:ext cx="7641836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 |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|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| 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| aA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| bBA</a:t>
            </a:r>
            <a:r>
              <a:rPr lang="en-US" sz="32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8351103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81" y="74748"/>
            <a:ext cx="3886119" cy="2424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12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133600"/>
            <a:ext cx="2504212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CA | BB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 | SB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Let the CFG: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05733" y="4684693"/>
            <a:ext cx="575189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CFG is already in CNF,</a:t>
            </a:r>
          </a:p>
          <a:p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we can proceed to next step.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61548" y="120968"/>
            <a:ext cx="3751484" cy="450532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81" y="74748"/>
            <a:ext cx="3886119" cy="2424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12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905000"/>
            <a:ext cx="2215671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CA | BB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 | SB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3667780"/>
            <a:ext cx="52645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renaming the variables: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61548" y="768668"/>
            <a:ext cx="3751484" cy="450532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4180582"/>
            <a:ext cx="3259226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</p:spTree>
    <p:extLst>
      <p:ext uri="{BB962C8B-B14F-4D97-AF65-F5344CB8AC3E}">
        <p14:creationId xmlns:p14="http://schemas.microsoft.com/office/powerpoint/2010/main" val="192450582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81" y="74748"/>
            <a:ext cx="3886119" cy="2424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12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905000"/>
            <a:ext cx="3182281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 | </a:t>
            </a:r>
            <a:r>
              <a:rPr lang="en-US" sz="28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1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8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1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3617893"/>
            <a:ext cx="702468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 production violates the criteria,</a:t>
            </a:r>
          </a:p>
          <a:p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So we substitute the value of A</a:t>
            </a:r>
            <a:r>
              <a:rPr lang="en-US" sz="2800" baseline="-25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1</a:t>
            </a:r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61548" y="1225868"/>
            <a:ext cx="3751484" cy="960120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4485382"/>
            <a:ext cx="4455066" cy="181588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 |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 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</p:spTree>
    <p:extLst>
      <p:ext uri="{BB962C8B-B14F-4D97-AF65-F5344CB8AC3E}">
        <p14:creationId xmlns:p14="http://schemas.microsoft.com/office/powerpoint/2010/main" val="367188174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81" y="74748"/>
            <a:ext cx="3886119" cy="2424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12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905000"/>
            <a:ext cx="4455066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 |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en-US" sz="28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3617893"/>
            <a:ext cx="825097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Again, second production violates the criteria,</a:t>
            </a:r>
          </a:p>
          <a:p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So we substitute the value of A</a:t>
            </a:r>
            <a:r>
              <a:rPr lang="en-US" sz="2800" baseline="-25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2</a:t>
            </a:r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61548" y="1225868"/>
            <a:ext cx="3751484" cy="960120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4485382"/>
            <a:ext cx="4281941" cy="181588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 |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 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</p:spTree>
    <p:extLst>
      <p:ext uri="{BB962C8B-B14F-4D97-AF65-F5344CB8AC3E}">
        <p14:creationId xmlns:p14="http://schemas.microsoft.com/office/powerpoint/2010/main" val="78744838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81" y="74748"/>
            <a:ext cx="3886119" cy="2424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12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994118"/>
            <a:ext cx="4281941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 </a:t>
            </a:r>
            <a:r>
              <a:rPr lang="en-US" sz="28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1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3667780"/>
            <a:ext cx="63594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we will remove Left Recursion.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61548" y="1225868"/>
            <a:ext cx="3751484" cy="960120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4081464"/>
            <a:ext cx="3320140" cy="2677656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bZ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781" y="4038600"/>
            <a:ext cx="3759019" cy="20146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242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33272"/>
          </a:xfrm>
        </p:spPr>
        <p:txBody>
          <a:bodyPr/>
          <a:lstStyle/>
          <a:p>
            <a:r>
              <a:rPr lang="en-US" dirty="0"/>
              <a:t>Remove the useless symbols from the given CFG: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2209800"/>
            <a:ext cx="1725152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aAa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bBB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ab</a:t>
            </a: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2144900"/>
            <a:ext cx="4191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generates </a:t>
            </a:r>
            <a:r>
              <a:rPr lang="en-US" sz="32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babab</a:t>
            </a:r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32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generates ab.</a:t>
            </a:r>
          </a:p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generates </a:t>
            </a:r>
            <a:r>
              <a:rPr lang="en-US" sz="32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aab</a:t>
            </a:r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497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81" y="74748"/>
            <a:ext cx="3886119" cy="2424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12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414271"/>
            <a:ext cx="5091458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28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1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   →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bZ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066800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3619606"/>
            <a:ext cx="4382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Substituting the value of A</a:t>
            </a:r>
            <a:r>
              <a:rPr lang="en-US" sz="2400" baseline="-25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61548" y="2185988"/>
            <a:ext cx="3751484" cy="236220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4005071"/>
            <a:ext cx="5091458" cy="224676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   →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bZ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8325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81" y="74748"/>
            <a:ext cx="3886119" cy="2424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61548" y="2185988"/>
            <a:ext cx="3751484" cy="236220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414271"/>
            <a:ext cx="5091458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1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   → </a:t>
            </a:r>
            <a:r>
              <a:rPr lang="en-US" sz="28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1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bZ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457200" y="1066800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0" y="3619606"/>
            <a:ext cx="4382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Substituting the value of A</a:t>
            </a:r>
            <a:r>
              <a:rPr lang="en-US" sz="2400" baseline="-25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4005071"/>
            <a:ext cx="7678705" cy="2677656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bZ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 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bZ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</a:t>
            </a:r>
            <a:r>
              <a:rPr lang="en-US" sz="28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 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bZ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6235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81" y="74748"/>
            <a:ext cx="3886119" cy="2424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61548" y="2185988"/>
            <a:ext cx="3751484" cy="236220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414271"/>
            <a:ext cx="6617517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  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2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="1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</a:t>
            </a:r>
          </a:p>
          <a:p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  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bZ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3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bZ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 |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bZ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457200" y="1066800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0" y="3657600"/>
            <a:ext cx="4382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Substituting the value of A</a:t>
            </a:r>
            <a:r>
              <a:rPr lang="en-US" sz="2400" baseline="-25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4114800"/>
            <a:ext cx="6617517" cy="2308324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   → </a:t>
            </a:r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</a:t>
            </a:r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 | </a:t>
            </a:r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4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</a:t>
            </a:r>
            <a:r>
              <a:rPr lang="en-US" sz="24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en-US" sz="24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bZ</a:t>
            </a:r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 | </a:t>
            </a:r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4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</a:t>
            </a:r>
            <a:r>
              <a:rPr lang="en-US" sz="2400" b="1" baseline="-25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</a:t>
            </a:r>
          </a:p>
          <a:p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   → b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bZ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3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bZ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 |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bZ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74622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12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4901625"/>
            <a:ext cx="52325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is the required GNF.</a:t>
            </a:r>
            <a:endParaRPr lang="en-US" sz="32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2128897"/>
            <a:ext cx="7675499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 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bZ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Z 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bZ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b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bZ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bZ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800" baseline="-25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5376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two CFGs into GNF.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2743200"/>
            <a:ext cx="218040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YS |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SX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|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2743200"/>
            <a:ext cx="317106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 | BC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aB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bA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 | 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bB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|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cC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 | 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</p:txBody>
      </p:sp>
    </p:spTree>
    <p:extLst>
      <p:ext uri="{BB962C8B-B14F-4D97-AF65-F5344CB8AC3E}">
        <p14:creationId xmlns:p14="http://schemas.microsoft.com/office/powerpoint/2010/main" val="141422045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Chapter 16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Page 302 - 330</a:t>
            </a:r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>
                <a:solidFill>
                  <a:prstClr val="black"/>
                </a:solidFill>
              </a:rPr>
              <a:pPr/>
              <a:t>125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3909123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Chapter 16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All Related Questions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>
                <a:solidFill>
                  <a:prstClr val="black"/>
                </a:solidFill>
              </a:rPr>
              <a:pPr/>
              <a:t>126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</p:spTree>
    <p:extLst>
      <p:ext uri="{BB962C8B-B14F-4D97-AF65-F5344CB8AC3E}">
        <p14:creationId xmlns:p14="http://schemas.microsoft.com/office/powerpoint/2010/main" val="240285354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of Lecture</a:t>
            </a:r>
          </a:p>
          <a:p>
            <a:r>
              <a:rPr lang="en-US" dirty="0"/>
              <a:t>Q/A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127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33272"/>
          </a:xfrm>
        </p:spPr>
        <p:txBody>
          <a:bodyPr/>
          <a:lstStyle/>
          <a:p>
            <a:r>
              <a:rPr lang="en-US" dirty="0"/>
              <a:t>Remove the useless symbols from the given CFG: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2209800"/>
            <a:ext cx="1725152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bBB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 → ab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 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2144900"/>
            <a:ext cx="4191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None is found guilty.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663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33272"/>
          </a:xfrm>
        </p:spPr>
        <p:txBody>
          <a:bodyPr/>
          <a:lstStyle/>
          <a:p>
            <a:r>
              <a:rPr lang="en-US" dirty="0"/>
              <a:t>Remove the useless symbols from the given CFG: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2209800"/>
            <a:ext cx="1725152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bBB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 → ab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 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2144900"/>
            <a:ext cx="4191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is reachable.</a:t>
            </a:r>
          </a:p>
          <a:p>
            <a:r>
              <a:rPr lang="en-US" sz="32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is reachable.</a:t>
            </a:r>
          </a:p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is not reachable.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826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33272"/>
          </a:xfrm>
        </p:spPr>
        <p:txBody>
          <a:bodyPr/>
          <a:lstStyle/>
          <a:p>
            <a:r>
              <a:rPr lang="en-US" dirty="0"/>
              <a:t>Remove the useless symbols from the given CFG: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2209800"/>
            <a:ext cx="1725152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bBB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 → ab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 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2144900"/>
            <a:ext cx="4191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is found guilty.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3683" y="3733800"/>
            <a:ext cx="1642709" cy="5161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2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33272"/>
          </a:xfrm>
        </p:spPr>
        <p:txBody>
          <a:bodyPr/>
          <a:lstStyle/>
          <a:p>
            <a:r>
              <a:rPr lang="en-US" dirty="0"/>
              <a:t>Remove the useless symbols from the given CFG: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1200" y="2206828"/>
            <a:ext cx="172515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bBB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 → ab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4038600"/>
            <a:ext cx="4191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required minimized CFG.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846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33272"/>
          </a:xfrm>
        </p:spPr>
        <p:txBody>
          <a:bodyPr/>
          <a:lstStyle/>
          <a:p>
            <a:r>
              <a:rPr lang="en-US" dirty="0"/>
              <a:t>Remove the useless symbols from the given CFG: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2209800"/>
            <a:ext cx="2103461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aC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SB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bSCa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ad</a:t>
            </a: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aSB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bBC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aBC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ad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3000" y="2144900"/>
            <a:ext cx="4191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generates ad.</a:t>
            </a:r>
          </a:p>
          <a:p>
            <a:r>
              <a:rPr lang="en-US" sz="32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always calls B.</a:t>
            </a:r>
          </a:p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generates ad.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175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33272"/>
          </a:xfrm>
        </p:spPr>
        <p:txBody>
          <a:bodyPr/>
          <a:lstStyle/>
          <a:p>
            <a:r>
              <a:rPr lang="en-US" dirty="0"/>
              <a:t>Remove the useless symbols from the given CFG: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2209800"/>
            <a:ext cx="2103461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aC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SB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bSCa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ad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aSB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bBC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C 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aBC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ad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3000" y="2144900"/>
            <a:ext cx="4191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is found guilty.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3683" y="4191000"/>
            <a:ext cx="2260978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3683" y="5105400"/>
            <a:ext cx="2260978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3683" y="2695576"/>
            <a:ext cx="2260978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33272"/>
          </a:xfrm>
        </p:spPr>
        <p:txBody>
          <a:bodyPr/>
          <a:lstStyle/>
          <a:p>
            <a:r>
              <a:rPr lang="en-US" dirty="0"/>
              <a:t>Remove the useless symbols from the given CFG: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2209800"/>
            <a:ext cx="2103461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aC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bSCa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ad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ad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3000" y="2144900"/>
            <a:ext cx="4191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is not reachable.</a:t>
            </a:r>
          </a:p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is reachable.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44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CFG productions may be of any format.</a:t>
            </a:r>
          </a:p>
          <a:p>
            <a:endParaRPr lang="en-US" dirty="0"/>
          </a:p>
          <a:p>
            <a:r>
              <a:rPr lang="en-US" dirty="0"/>
              <a:t>There may be many useless symbols in the language.</a:t>
            </a:r>
          </a:p>
          <a:p>
            <a:endParaRPr lang="en-US" dirty="0"/>
          </a:p>
          <a:p>
            <a:r>
              <a:rPr lang="en-US" dirty="0"/>
              <a:t>Some of these symbols may not generate any terminal string.</a:t>
            </a:r>
          </a:p>
          <a:p>
            <a:endParaRPr lang="en-US" dirty="0"/>
          </a:p>
          <a:p>
            <a:r>
              <a:rPr lang="en-US" dirty="0"/>
              <a:t>Some may be non-reachable.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4902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33272"/>
          </a:xfrm>
        </p:spPr>
        <p:txBody>
          <a:bodyPr/>
          <a:lstStyle/>
          <a:p>
            <a:r>
              <a:rPr lang="en-US" dirty="0"/>
              <a:t>Remove the useless symbols from the given CFG: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2209800"/>
            <a:ext cx="2103461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aC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bSCa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ad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ad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3000" y="2144900"/>
            <a:ext cx="4191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is found guilty.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3683" y="2689252"/>
            <a:ext cx="2260978" cy="10058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5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33272"/>
          </a:xfrm>
        </p:spPr>
        <p:txBody>
          <a:bodyPr/>
          <a:lstStyle/>
          <a:p>
            <a:r>
              <a:rPr lang="en-US" dirty="0"/>
              <a:t>Remove the useless symbols from the given CFG: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1200" y="2206828"/>
            <a:ext cx="159851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aC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3581400"/>
            <a:ext cx="4191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required minimized CFG.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119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r>
              <a:rPr lang="en-US" dirty="0"/>
              <a:t>A production is called a unit-production if it is in the following format:</a:t>
            </a:r>
          </a:p>
          <a:p>
            <a:endParaRPr lang="en-US" sz="1200" dirty="0"/>
          </a:p>
          <a:p>
            <a:endParaRPr lang="en-US" sz="1200" dirty="0"/>
          </a:p>
          <a:p>
            <a:pPr marL="365760" lvl="1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Non-terminal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i="1" dirty="0">
                <a:solidFill>
                  <a:srgbClr val="0070C0"/>
                </a:solidFill>
              </a:rPr>
              <a:t>single </a:t>
            </a:r>
            <a:r>
              <a:rPr lang="en-US" b="1" dirty="0">
                <a:solidFill>
                  <a:srgbClr val="0070C0"/>
                </a:solidFill>
              </a:rPr>
              <a:t>non-terminal</a:t>
            </a:r>
          </a:p>
          <a:p>
            <a:pPr marL="365760" lvl="1" indent="0" algn="ctr">
              <a:buNone/>
            </a:pPr>
            <a:endParaRPr lang="en-US" dirty="0"/>
          </a:p>
          <a:p>
            <a:pPr marL="365760" lvl="1" indent="0" algn="ctr">
              <a:buNone/>
            </a:pPr>
            <a:endParaRPr lang="en-US" dirty="0"/>
          </a:p>
          <a:p>
            <a:r>
              <a:rPr lang="en-US" dirty="0"/>
              <a:t>Unit productions increase the number of steps as well as the time complexity at the time of generating language.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of Unit Productions</a:t>
            </a:r>
          </a:p>
        </p:txBody>
      </p:sp>
    </p:spTree>
    <p:extLst>
      <p:ext uri="{BB962C8B-B14F-4D97-AF65-F5344CB8AC3E}">
        <p14:creationId xmlns:p14="http://schemas.microsoft.com/office/powerpoint/2010/main" val="3168173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880872"/>
          </a:xfrm>
        </p:spPr>
        <p:txBody>
          <a:bodyPr>
            <a:normAutofit/>
          </a:bodyPr>
          <a:lstStyle/>
          <a:p>
            <a:r>
              <a:rPr lang="en-US" dirty="0"/>
              <a:t>Let the CFG be: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of Unit Productions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571264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E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D</a:t>
            </a: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9700" y="2133600"/>
            <a:ext cx="2157963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	</a:t>
            </a:r>
            <a:r>
              <a:rPr lang="en-US" sz="32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⇒ AB</a:t>
            </a:r>
          </a:p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	</a:t>
            </a:r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⇒ EB</a:t>
            </a:r>
          </a:p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	</a:t>
            </a:r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⇒ </a:t>
            </a:r>
            <a:r>
              <a:rPr lang="en-US" sz="32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aB</a:t>
            </a:r>
            <a:endParaRPr lang="en-US" sz="32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	</a:t>
            </a:r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⇒ </a:t>
            </a:r>
            <a:r>
              <a:rPr lang="en-US" sz="32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aC</a:t>
            </a:r>
            <a:endParaRPr lang="en-US" sz="32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	</a:t>
            </a:r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⇒ </a:t>
            </a:r>
            <a:r>
              <a:rPr lang="en-US" sz="32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aD</a:t>
            </a:r>
            <a:endParaRPr lang="en-US" sz="32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	</a:t>
            </a:r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⇒ ab</a:t>
            </a:r>
          </a:p>
          <a:p>
            <a:endParaRPr lang="en-US" sz="32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6 steps</a:t>
            </a:r>
          </a:p>
        </p:txBody>
      </p:sp>
    </p:spTree>
    <p:extLst>
      <p:ext uri="{BB962C8B-B14F-4D97-AF65-F5344CB8AC3E}">
        <p14:creationId xmlns:p14="http://schemas.microsoft.com/office/powerpoint/2010/main" val="283675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880872"/>
          </a:xfrm>
        </p:spPr>
        <p:txBody>
          <a:bodyPr>
            <a:normAutofit/>
          </a:bodyPr>
          <a:lstStyle/>
          <a:p>
            <a:r>
              <a:rPr lang="en-US" dirty="0"/>
              <a:t>Let the CFG be: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of Unit Productions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571264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E</a:t>
            </a:r>
            <a:endParaRPr lang="en-US" sz="32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D</a:t>
            </a: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9700" y="2133600"/>
            <a:ext cx="2157963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	</a:t>
            </a:r>
            <a:r>
              <a:rPr lang="en-US" sz="32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⇒ AB</a:t>
            </a:r>
          </a:p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	</a:t>
            </a:r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⇒ EB</a:t>
            </a:r>
          </a:p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	</a:t>
            </a:r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⇒ </a:t>
            </a:r>
            <a:r>
              <a:rPr lang="en-US" sz="32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aB</a:t>
            </a:r>
            <a:endParaRPr lang="en-US" sz="32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	</a:t>
            </a:r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⇒ </a:t>
            </a:r>
            <a:r>
              <a:rPr lang="en-US" sz="32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aC</a:t>
            </a:r>
            <a:endParaRPr lang="en-US" sz="32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	</a:t>
            </a:r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⇒ </a:t>
            </a:r>
            <a:r>
              <a:rPr lang="en-US" sz="32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aD</a:t>
            </a:r>
            <a:endParaRPr lang="en-US" sz="32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	</a:t>
            </a:r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⇒ ab</a:t>
            </a:r>
          </a:p>
          <a:p>
            <a:endParaRPr lang="en-US" sz="32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6 steps</a:t>
            </a:r>
          </a:p>
        </p:txBody>
      </p:sp>
      <p:sp>
        <p:nvSpPr>
          <p:cNvPr id="7" name="Left Brace 6"/>
          <p:cNvSpPr/>
          <p:nvPr/>
        </p:nvSpPr>
        <p:spPr>
          <a:xfrm>
            <a:off x="1219200" y="2667000"/>
            <a:ext cx="533400" cy="1371600"/>
          </a:xfrm>
          <a:prstGeom prst="leftBrace">
            <a:avLst>
              <a:gd name="adj1" fmla="val 33901"/>
              <a:gd name="adj2" fmla="val 51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46845" y="3125062"/>
            <a:ext cx="1527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Unit</a:t>
            </a:r>
          </a:p>
          <a:p>
            <a:pPr algn="ctr"/>
            <a:r>
              <a:rPr lang="en-US" dirty="0"/>
              <a:t>productions</a:t>
            </a:r>
          </a:p>
        </p:txBody>
      </p:sp>
    </p:spTree>
    <p:extLst>
      <p:ext uri="{BB962C8B-B14F-4D97-AF65-F5344CB8AC3E}">
        <p14:creationId xmlns:p14="http://schemas.microsoft.com/office/powerpoint/2010/main" val="2120022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880872"/>
          </a:xfrm>
        </p:spPr>
        <p:txBody>
          <a:bodyPr>
            <a:normAutofit/>
          </a:bodyPr>
          <a:lstStyle/>
          <a:p>
            <a:r>
              <a:rPr lang="en-US" dirty="0"/>
              <a:t>After removing the unit-productions, CFG is: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of Unit Productions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5712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9700" y="2133600"/>
            <a:ext cx="2143536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	</a:t>
            </a:r>
            <a:r>
              <a:rPr lang="en-US" sz="32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⇒ AB</a:t>
            </a:r>
          </a:p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	</a:t>
            </a:r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⇒ </a:t>
            </a:r>
            <a:r>
              <a:rPr lang="en-US" sz="32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aB</a:t>
            </a:r>
            <a:endParaRPr lang="en-US" sz="32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	</a:t>
            </a:r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⇒ ab</a:t>
            </a:r>
          </a:p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		</a:t>
            </a:r>
            <a:endParaRPr lang="en-US" sz="32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endParaRPr lang="en-US" sz="32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3 steps</a:t>
            </a:r>
          </a:p>
        </p:txBody>
      </p:sp>
    </p:spTree>
    <p:extLst>
      <p:ext uri="{BB962C8B-B14F-4D97-AF65-F5344CB8AC3E}">
        <p14:creationId xmlns:p14="http://schemas.microsoft.com/office/powerpoint/2010/main" val="51786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1784"/>
            <a:ext cx="8229600" cy="49266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While (unit-production exists)</a:t>
            </a:r>
          </a:p>
          <a:p>
            <a:pPr marL="109728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</a:t>
            </a:r>
          </a:p>
          <a:p>
            <a:pPr marL="109728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pPr marL="109728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a unit production, say A→B</a:t>
            </a:r>
          </a:p>
          <a:p>
            <a:pPr marL="109728" indent="0">
              <a:buNone/>
            </a:pPr>
            <a:r>
              <a:rPr lang="en-US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for(every non-unit production </a:t>
            </a:r>
            <a:r>
              <a:rPr lang="en-US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B→x</a:t>
            </a:r>
            <a:r>
              <a:rPr lang="en-US" baseline="-250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109728" indent="0">
              <a:buNone/>
            </a:pPr>
            <a:r>
              <a:rPr lang="en-US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{</a:t>
            </a:r>
          </a:p>
          <a:p>
            <a:pPr marL="109728" indent="0">
              <a:buNone/>
            </a:pPr>
            <a:r>
              <a:rPr lang="en-US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</a:t>
            </a:r>
            <a:r>
              <a:rPr lang="en-US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 production </a:t>
            </a:r>
            <a:r>
              <a:rPr lang="en-US" dirty="0" err="1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A→x</a:t>
            </a:r>
            <a:r>
              <a:rPr lang="en-US" baseline="-25000" dirty="0" err="1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to CFG</a:t>
            </a:r>
          </a:p>
          <a:p>
            <a:pPr marL="109728" indent="0">
              <a:buNone/>
            </a:pPr>
            <a:r>
              <a:rPr lang="en-US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}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dirty="0">
                <a:solidFill>
                  <a:srgbClr val="7030A0"/>
                </a:solidFill>
                <a:ea typeface="Arial Unicode MS" panose="020B0604020202020204" pitchFamily="34" charset="-128"/>
              </a:rPr>
              <a:t>remove</a:t>
            </a:r>
            <a:r>
              <a:rPr lang="en-US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solidFill>
                  <a:srgbClr val="7030A0"/>
                </a:solidFill>
                <a:ea typeface="Arial Unicode MS" panose="020B0604020202020204" pitchFamily="34" charset="-128"/>
              </a:rPr>
              <a:t>A→B from CFG</a:t>
            </a:r>
          </a:p>
          <a:p>
            <a:pPr marL="109728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of Unit Productions</a:t>
            </a:r>
          </a:p>
        </p:txBody>
      </p:sp>
    </p:spTree>
    <p:extLst>
      <p:ext uri="{BB962C8B-B14F-4D97-AF65-F5344CB8AC3E}">
        <p14:creationId xmlns:p14="http://schemas.microsoft.com/office/powerpoint/2010/main" val="3742956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571264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E</a:t>
            </a:r>
            <a:endParaRPr lang="en-US" sz="32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D</a:t>
            </a: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Let the CFG:</a:t>
            </a:r>
          </a:p>
        </p:txBody>
      </p:sp>
      <p:sp>
        <p:nvSpPr>
          <p:cNvPr id="8" name="Rectangle 7"/>
          <p:cNvSpPr/>
          <p:nvPr/>
        </p:nvSpPr>
        <p:spPr>
          <a:xfrm>
            <a:off x="4619264" y="2152650"/>
            <a:ext cx="31261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E	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1160" y="2619376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943600" y="2743200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46685" y="3505200"/>
            <a:ext cx="13404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DC9B95-3C59-486B-BFA3-42D28C1CA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599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571264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AB</a:t>
            </a:r>
            <a:endParaRPr lang="en-US" sz="32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D</a:t>
            </a: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8" name="Rectangle 7"/>
          <p:cNvSpPr/>
          <p:nvPr/>
        </p:nvSpPr>
        <p:spPr>
          <a:xfrm>
            <a:off x="4619264" y="2152650"/>
            <a:ext cx="31261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D	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1160" y="3105152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943600" y="2743200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30655" y="3505200"/>
            <a:ext cx="13724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CD7291-66D7-44F5-96AA-A3D0A327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943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571264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AB</a:t>
            </a:r>
            <a:endParaRPr lang="en-US" sz="32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</a:t>
            </a: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8" name="Rectangle 7"/>
          <p:cNvSpPr/>
          <p:nvPr/>
        </p:nvSpPr>
        <p:spPr>
          <a:xfrm>
            <a:off x="4619264" y="2152650"/>
            <a:ext cx="31261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	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1160" y="2590800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943600" y="2743200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30655" y="3505200"/>
            <a:ext cx="13724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23B914-B276-4C47-B082-FB7E74B73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289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/>
              <a:t>Sometimes, there may be unit productions in our CFG.</a:t>
            </a:r>
          </a:p>
          <a:p>
            <a:endParaRPr lang="en-US" dirty="0"/>
          </a:p>
          <a:p>
            <a:r>
              <a:rPr lang="en-US" dirty="0"/>
              <a:t>Similarly, there is no need to have any NULL production in the CFG if the language does not contain the NULL STRING.</a:t>
            </a:r>
          </a:p>
          <a:p>
            <a:endParaRPr lang="en-US" dirty="0"/>
          </a:p>
          <a:p>
            <a:r>
              <a:rPr lang="en-US" dirty="0"/>
              <a:t>All of these issues may result in increasing the number of derivation steps for a language. </a:t>
            </a:r>
            <a:r>
              <a:rPr lang="en-US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So, definitely we need to simplify the CFG.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5770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571264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AB</a:t>
            </a:r>
            <a:endParaRPr lang="en-US" sz="3200" b="1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8311" y="2152650"/>
            <a:ext cx="49904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Every Symbol is generating.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1160" y="2628900"/>
            <a:ext cx="1868577" cy="9525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95823" y="2667000"/>
            <a:ext cx="50481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D, E &amp; C are non-reachable.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81160" y="4081464"/>
            <a:ext cx="1868577" cy="4905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1AE5EF-F7BC-46E0-8ACB-4088B9C7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614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5712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AB</a:t>
            </a:r>
            <a:endParaRPr lang="en-US" sz="3200" b="1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" y="3951982"/>
            <a:ext cx="4191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required minimized CFG.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5000" t="23320" r="18333" b="14427"/>
          <a:stretch/>
        </p:blipFill>
        <p:spPr>
          <a:xfrm>
            <a:off x="5095875" y="3486149"/>
            <a:ext cx="3886200" cy="29146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B46036-6AAB-4152-98AC-AA0BE78C3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52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57126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</a:t>
            </a:r>
            <a:endParaRPr lang="en-US" sz="320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D</a:t>
            </a: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Let the CFG:</a:t>
            </a:r>
          </a:p>
        </p:txBody>
      </p:sp>
      <p:sp>
        <p:nvSpPr>
          <p:cNvPr id="8" name="Rectangle 7"/>
          <p:cNvSpPr/>
          <p:nvPr/>
        </p:nvSpPr>
        <p:spPr>
          <a:xfrm>
            <a:off x="4619264" y="2152650"/>
            <a:ext cx="31261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D	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1160" y="3581400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943600" y="2743200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30655" y="3505200"/>
            <a:ext cx="13724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12541B-F0FC-44FD-8BDB-9DE3F5B14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369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57126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D → 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8" name="Rectangle 7"/>
          <p:cNvSpPr/>
          <p:nvPr/>
        </p:nvSpPr>
        <p:spPr>
          <a:xfrm>
            <a:off x="4619264" y="2152650"/>
            <a:ext cx="31261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	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1160" y="3105152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943600" y="2743200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30655" y="3505200"/>
            <a:ext cx="13724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F3A189-278E-41F5-8A44-2891A19D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859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57126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D → 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38311" y="2152650"/>
            <a:ext cx="49904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Every Symbol is generating.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49711" y="2667000"/>
            <a:ext cx="47404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 &amp; C are non-reachable.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81160" y="3124200"/>
            <a:ext cx="1868577" cy="9525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7BA4CF-23CC-4E98-9057-7D8AB5F1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434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5712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AB</a:t>
            </a:r>
            <a:endParaRPr lang="en-US" sz="3200" b="1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→ a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" y="3951982"/>
            <a:ext cx="4191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required minimized CFG.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BE806F-AB5B-4CA0-A264-4B026C86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8041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601721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aX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Yb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Y</a:t>
            </a:r>
            <a:endParaRPr lang="en-US" sz="3200" b="1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X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S</a:t>
            </a: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Y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Yb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Y → 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Let the CFG: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8163" y="2152650"/>
            <a:ext cx="344838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Y	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Y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Yb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 Y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1160" y="3124200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943600" y="3225225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33674" y="3987225"/>
            <a:ext cx="156645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Yb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CE34CD-E7AF-4D36-8ACD-E34FC949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169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601721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aX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Yb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S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Y 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Yb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Y → 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8" name="Rectangle 7"/>
          <p:cNvSpPr/>
          <p:nvPr/>
        </p:nvSpPr>
        <p:spPr>
          <a:xfrm>
            <a:off x="4619264" y="2152650"/>
            <a:ext cx="341311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X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S	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aX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		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Yb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	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1160" y="3105152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943600" y="3682425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30655" y="4444425"/>
            <a:ext cx="160172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X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aX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Yb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CB77E5-2E01-4560-95B3-FD3F8602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149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601721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aX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Yb</a:t>
            </a:r>
            <a:endParaRPr lang="en-US" sz="3200" b="1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Y 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Yb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Y → 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aX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Yb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38311" y="2152650"/>
            <a:ext cx="49904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Every Symbol is generating.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28877" y="2667000"/>
            <a:ext cx="47820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Every symbol is reachable.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190F2F-3F7C-453B-92D8-38BEF3021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36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601721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aX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Yb</a:t>
            </a:r>
            <a:endParaRPr lang="en-US" sz="3200" b="1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Y 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Yb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Y → 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aX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Yb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0" y="3670251"/>
            <a:ext cx="4191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required minimized CFG.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629E56-C7C6-4152-9598-5B6B1FA2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335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/>
              <a:t>Sometimes, we need the RHS of all productions to be in some specific format.</a:t>
            </a:r>
          </a:p>
          <a:p>
            <a:endParaRPr lang="en-US" dirty="0"/>
          </a:p>
          <a:p>
            <a:r>
              <a:rPr lang="en-US" dirty="0"/>
              <a:t>These specific formats are called the </a:t>
            </a:r>
            <a:r>
              <a:rPr lang="en-US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Normal Forms</a:t>
            </a:r>
            <a:r>
              <a:rPr lang="en-US" dirty="0"/>
              <a:t> of a CFG.</a:t>
            </a:r>
          </a:p>
          <a:p>
            <a:endParaRPr lang="en-US" dirty="0"/>
          </a:p>
          <a:p>
            <a:r>
              <a:rPr lang="en-US" dirty="0"/>
              <a:t>There are two widely used Normal forms:</a:t>
            </a:r>
          </a:p>
          <a:p>
            <a:endParaRPr lang="en-US" sz="1000" dirty="0"/>
          </a:p>
          <a:p>
            <a:pPr marL="850392" lvl="1" indent="-457200">
              <a:buFont typeface="+mj-lt"/>
              <a:buAutoNum type="arabicPeriod"/>
            </a:pPr>
            <a:r>
              <a:rPr lang="en-US" b="1" i="1" dirty="0">
                <a:solidFill>
                  <a:srgbClr val="0070C0"/>
                </a:solidFill>
                <a:latin typeface="Comic Sans MS" panose="030F0702030302020204" pitchFamily="66" charset="0"/>
              </a:rPr>
              <a:t>Chomsky Normal Form (CNF)</a:t>
            </a:r>
          </a:p>
          <a:p>
            <a:pPr marL="850392" lvl="1" indent="-457200">
              <a:buFont typeface="+mj-lt"/>
              <a:buAutoNum type="arabicPeriod"/>
            </a:pPr>
            <a:endParaRPr lang="en-US" sz="100" b="1" i="1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marL="850392" lvl="1" indent="-457200">
              <a:buFont typeface="+mj-lt"/>
              <a:buAutoNum type="arabicPeriod"/>
            </a:pPr>
            <a:r>
              <a:rPr lang="en-US" b="1" i="1" dirty="0">
                <a:solidFill>
                  <a:srgbClr val="0070C0"/>
                </a:solidFill>
                <a:latin typeface="Comic Sans MS" panose="030F0702030302020204" pitchFamily="66" charset="0"/>
              </a:rPr>
              <a:t>Greibach Normal Form (GNF)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13032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806905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 → BB</a:t>
            </a:r>
            <a:endParaRPr lang="en-US" sz="3200" b="1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abB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→ bb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Let the CFG: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8163" y="2152650"/>
            <a:ext cx="363272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	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abB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		B 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		B → bb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1160" y="2605088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943600" y="3723382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33674" y="4485382"/>
            <a:ext cx="183415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abB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DD93A6-DEF8-4AFE-82C5-E7961C094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917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834156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 → BB</a:t>
            </a:r>
            <a:endParaRPr lang="en-US" sz="3200" b="1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abB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→ bb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abB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38311" y="2152650"/>
            <a:ext cx="49904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Every Symbol is generating.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28877" y="2667000"/>
            <a:ext cx="47820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Every symbol is reachable.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27FD27-B78B-4CD7-A855-0660C6400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625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834156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 → BB</a:t>
            </a:r>
            <a:endParaRPr lang="en-US" sz="3200" b="1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abB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 → bb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abB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0" y="3670251"/>
            <a:ext cx="4191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required minimized CFG.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B529A-E878-44FF-B01A-3BDD1048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43379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r>
              <a:rPr lang="en-US" dirty="0"/>
              <a:t>A production is called a null-production if it is in the following format:</a:t>
            </a:r>
          </a:p>
          <a:p>
            <a:endParaRPr lang="en-US" sz="1200" dirty="0"/>
          </a:p>
          <a:p>
            <a:endParaRPr lang="en-US" sz="1200" dirty="0"/>
          </a:p>
          <a:p>
            <a:pPr marL="365760" lvl="1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Non-terminal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b="1" dirty="0">
                <a:solidFill>
                  <a:srgbClr val="0070C0"/>
                </a:solidFill>
                <a:sym typeface="Symbol" panose="05050102010706020507" pitchFamily="18" charset="2"/>
              </a:rPr>
              <a:t></a:t>
            </a:r>
            <a:endParaRPr lang="en-US" b="1" dirty="0">
              <a:solidFill>
                <a:srgbClr val="0070C0"/>
              </a:solidFill>
            </a:endParaRPr>
          </a:p>
          <a:p>
            <a:pPr marL="365760" lvl="1" indent="0" algn="ctr">
              <a:buNone/>
            </a:pPr>
            <a:endParaRPr lang="en-US" dirty="0"/>
          </a:p>
          <a:p>
            <a:pPr marL="365760" lvl="1" indent="0" algn="ctr">
              <a:buNone/>
            </a:pPr>
            <a:endParaRPr lang="en-US" dirty="0"/>
          </a:p>
          <a:p>
            <a:r>
              <a:rPr lang="en-US" dirty="0"/>
              <a:t>If </a:t>
            </a:r>
            <a:r>
              <a:rPr lang="en-US" dirty="0">
                <a:sym typeface="Symbol" panose="05050102010706020507" pitchFamily="18" charset="2"/>
              </a:rPr>
              <a:t> </a:t>
            </a:r>
            <a:r>
              <a:rPr lang="en-US" dirty="0"/>
              <a:t>is in the language set of CFG, then it cannot be eliminated.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of Null Productions</a:t>
            </a:r>
          </a:p>
        </p:txBody>
      </p:sp>
    </p:spTree>
    <p:extLst>
      <p:ext uri="{BB962C8B-B14F-4D97-AF65-F5344CB8AC3E}">
        <p14:creationId xmlns:p14="http://schemas.microsoft.com/office/powerpoint/2010/main" val="1333925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839200" cy="4525963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/>
              <a:t>If 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</a:t>
            </a:r>
            <a:r>
              <a:rPr lang="en-US" dirty="0"/>
              <a:t> is a null production, then select all production rules where RHS contains A.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For all these selected production rules, remove A one by one to add new rules in CFG.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Remove 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 </a:t>
            </a:r>
            <a:r>
              <a:rPr lang="en-US" dirty="0"/>
              <a:t>from CFG.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Repeat the above steps for all null-productions.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of Null Productions</a:t>
            </a:r>
          </a:p>
        </p:txBody>
      </p:sp>
    </p:spTree>
    <p:extLst>
      <p:ext uri="{BB962C8B-B14F-4D97-AF65-F5344CB8AC3E}">
        <p14:creationId xmlns:p14="http://schemas.microsoft.com/office/powerpoint/2010/main" val="3550055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56164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aA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  <a:sym typeface="Symbol" panose="05050102010706020507" pitchFamily="18" charset="2"/>
              </a:rPr>
              <a:t></a:t>
            </a:r>
            <a:endParaRPr lang="en-US" sz="32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Let the CFG:</a:t>
            </a:r>
          </a:p>
        </p:txBody>
      </p:sp>
      <p:sp>
        <p:nvSpPr>
          <p:cNvPr id="8" name="Rectangle 7"/>
          <p:cNvSpPr/>
          <p:nvPr/>
        </p:nvSpPr>
        <p:spPr>
          <a:xfrm>
            <a:off x="5381624" y="2634675"/>
            <a:ext cx="15616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1160" y="2619376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943600" y="3225225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35080" y="3987225"/>
            <a:ext cx="12779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9587"/>
          <a:stretch/>
        </p:blipFill>
        <p:spPr>
          <a:xfrm>
            <a:off x="5486400" y="61912"/>
            <a:ext cx="3603790" cy="22240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035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56164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9587"/>
          <a:stretch/>
        </p:blipFill>
        <p:spPr>
          <a:xfrm>
            <a:off x="5486400" y="61912"/>
            <a:ext cx="3603790" cy="2224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4046947" y="2667000"/>
            <a:ext cx="51732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There is no unit-production.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95823" y="3181350"/>
            <a:ext cx="50481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 Symbol is generating.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46994" y="3704570"/>
            <a:ext cx="47820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Every symbol is reachable.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44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5712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" y="3951982"/>
            <a:ext cx="4191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required minimized CFG.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9587"/>
          <a:stretch/>
        </p:blipFill>
        <p:spPr>
          <a:xfrm>
            <a:off x="5486400" y="61912"/>
            <a:ext cx="3603790" cy="22240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6928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59691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aX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bX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X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  <a:sym typeface="Symbol" panose="05050102010706020507" pitchFamily="18" charset="2"/>
              </a:rPr>
              <a:t></a:t>
            </a:r>
            <a:endParaRPr lang="en-US" sz="32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X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Let the CFG:</a:t>
            </a:r>
          </a:p>
        </p:txBody>
      </p:sp>
      <p:sp>
        <p:nvSpPr>
          <p:cNvPr id="8" name="Rectangle 7"/>
          <p:cNvSpPr/>
          <p:nvPr/>
        </p:nvSpPr>
        <p:spPr>
          <a:xfrm>
            <a:off x="4467225" y="2634675"/>
            <a:ext cx="42989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aX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		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bX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1160" y="3109912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400800" y="3225225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24376" y="3987225"/>
            <a:ext cx="42098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		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9587"/>
          <a:stretch/>
        </p:blipFill>
        <p:spPr>
          <a:xfrm>
            <a:off x="5486400" y="61912"/>
            <a:ext cx="3603790" cy="22240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669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566454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aX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bX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9587"/>
          <a:stretch/>
        </p:blipFill>
        <p:spPr>
          <a:xfrm>
            <a:off x="5486400" y="61912"/>
            <a:ext cx="3603790" cy="2224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4046947" y="2667000"/>
            <a:ext cx="51732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There is no unit-production.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95823" y="3181350"/>
            <a:ext cx="50481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 Symbol is generating.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46994" y="3704570"/>
            <a:ext cx="47820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Every symbol is reachable.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55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a CFG is in CNF, it can be used by CYK (a polynomial time bottom-up parsing algorithm) to check whether a particular string is generated by the language or not.</a:t>
            </a:r>
          </a:p>
          <a:p>
            <a:endParaRPr lang="en-US" dirty="0"/>
          </a:p>
          <a:p>
            <a:r>
              <a:rPr lang="en-US" dirty="0"/>
              <a:t>It is also used to prove the pumping lemma for CFLs.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CNF</a:t>
            </a:r>
          </a:p>
        </p:txBody>
      </p:sp>
    </p:spTree>
    <p:extLst>
      <p:ext uri="{BB962C8B-B14F-4D97-AF65-F5344CB8AC3E}">
        <p14:creationId xmlns:p14="http://schemas.microsoft.com/office/powerpoint/2010/main" val="25132770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566454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aX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bX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1400" y="3657094"/>
            <a:ext cx="4191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required minimized CFG.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9587"/>
          <a:stretch/>
        </p:blipFill>
        <p:spPr>
          <a:xfrm>
            <a:off x="5486400" y="61912"/>
            <a:ext cx="3603790" cy="22240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39577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2081019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ABaC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BC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  <a:sym typeface="Symbol" panose="05050102010706020507" pitchFamily="18" charset="2"/>
              </a:rPr>
              <a:t></a:t>
            </a:r>
            <a:endParaRPr lang="en-US" sz="32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</a:t>
            </a:r>
            <a:endParaRPr lang="en-US" sz="3200" b="1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Let the CFG:</a:t>
            </a:r>
          </a:p>
        </p:txBody>
      </p:sp>
      <p:sp>
        <p:nvSpPr>
          <p:cNvPr id="8" name="Rectangle 7"/>
          <p:cNvSpPr/>
          <p:nvPr/>
        </p:nvSpPr>
        <p:spPr>
          <a:xfrm>
            <a:off x="4467225" y="2634675"/>
            <a:ext cx="42989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ABaC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    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BC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1160" y="3109912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400800" y="3225225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24376" y="3987225"/>
            <a:ext cx="42098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b="1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AaC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		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9587"/>
          <a:stretch/>
        </p:blipFill>
        <p:spPr>
          <a:xfrm>
            <a:off x="5486400" y="61912"/>
            <a:ext cx="3603790" cy="22240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523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2081019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ABaC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BC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</a:t>
            </a:r>
            <a:endParaRPr lang="en-US" sz="3200" b="1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</a:t>
            </a: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b="1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AaC</a:t>
            </a:r>
            <a:endParaRPr lang="en-US" sz="32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8" name="Rectangle 7"/>
          <p:cNvSpPr/>
          <p:nvPr/>
        </p:nvSpPr>
        <p:spPr>
          <a:xfrm>
            <a:off x="4467225" y="2362200"/>
            <a:ext cx="42989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ABaC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    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BC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1160" y="3581400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400800" y="2952750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24376" y="3581400"/>
            <a:ext cx="42098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b="1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ABa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		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9587"/>
          <a:stretch/>
        </p:blipFill>
        <p:spPr>
          <a:xfrm>
            <a:off x="5486400" y="61912"/>
            <a:ext cx="3603790" cy="2224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4462464" y="4825425"/>
            <a:ext cx="42989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AaC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     	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6396039" y="5415975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19615" y="6044625"/>
            <a:ext cx="42098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		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</a:t>
            </a:r>
            <a:endParaRPr lang="en-US" sz="32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94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3" grpId="0"/>
      <p:bldP spid="14" grpId="0" animBg="1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80608" y="6407944"/>
            <a:ext cx="365760" cy="365125"/>
          </a:xfrm>
        </p:spPr>
        <p:txBody>
          <a:bodyPr/>
          <a:lstStyle/>
          <a:p>
            <a:fld id="{F8380A73-E308-4965-97C2-A454B28ACF95}" type="slidenum">
              <a:rPr lang="en-US" sz="900" smtClean="0"/>
              <a:pPr/>
              <a:t>53</a:t>
            </a:fld>
            <a:endParaRPr lang="en-US" sz="9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2980303" cy="452431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ABaC|ABa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BC</a:t>
            </a: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</a:t>
            </a: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b="1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AaC|Aa</a:t>
            </a:r>
            <a:endParaRPr lang="en-US" sz="32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</a:t>
            </a:r>
            <a:endParaRPr lang="en-US" sz="32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5062" y="2362200"/>
            <a:ext cx="42989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ABaC|ABa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9023" y="6048376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778637" y="2952750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 10"/>
          <p:cNvSpPr/>
          <p:nvPr/>
        </p:nvSpPr>
        <p:spPr>
          <a:xfrm>
            <a:off x="5937753" y="3581400"/>
            <a:ext cx="21387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2800" b="1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BaC|Ba</a:t>
            </a:r>
            <a:endParaRPr lang="en-US" sz="2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9587"/>
          <a:stretch/>
        </p:blipFill>
        <p:spPr>
          <a:xfrm>
            <a:off x="5486400" y="61912"/>
            <a:ext cx="3603790" cy="2224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4840301" y="4825425"/>
            <a:ext cx="42989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AaC|Aa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6773876" y="5415975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Rectangle 14"/>
          <p:cNvSpPr/>
          <p:nvPr/>
        </p:nvSpPr>
        <p:spPr>
          <a:xfrm>
            <a:off x="6139779" y="6044625"/>
            <a:ext cx="17251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2800" b="1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aC|a</a:t>
            </a:r>
            <a:endParaRPr lang="en-US" sz="2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1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3" grpId="0"/>
      <p:bldP spid="14" grpId="0" animBg="1"/>
      <p:bldP spid="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3558988" cy="452431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ABaC|ABa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BaC|Ba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BC</a:t>
            </a:r>
          </a:p>
          <a:p>
            <a:r>
              <a:rPr lang="en-US" sz="32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AaC|Aa|aC|a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9587"/>
          <a:stretch/>
        </p:blipFill>
        <p:spPr>
          <a:xfrm>
            <a:off x="5486400" y="61912"/>
            <a:ext cx="3603790" cy="2224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ectangle 19"/>
          <p:cNvSpPr/>
          <p:nvPr/>
        </p:nvSpPr>
        <p:spPr>
          <a:xfrm>
            <a:off x="3733800" y="3843962"/>
            <a:ext cx="53992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There are 3 unit-productions.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9023" y="6048376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69973" y="3581400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50923" y="4572000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0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3558988" cy="452431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ABaC|ABa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BaC|Ba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BC</a:t>
            </a:r>
          </a:p>
          <a:p>
            <a:r>
              <a:rPr lang="en-US" sz="32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AaC|Aa|aC|a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69973" y="3581400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08223" y="2939475"/>
            <a:ext cx="31261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	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6732559" y="3530025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19614" y="4292025"/>
            <a:ext cx="13724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1C6CDC-9991-4ECC-B10A-C2AF99DA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487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 animBg="1"/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3552576" cy="452431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ABaC|ABa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BaC|Ba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BC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AaC|Aa|aC|a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69973" y="4572000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08223" y="2939475"/>
            <a:ext cx="31261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D	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d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6732559" y="3530025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19614" y="4292025"/>
            <a:ext cx="13724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C4E7D5-865D-4067-9E46-4A29FF02C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448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 animBg="1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3552576" cy="452431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ABaC|ABa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BaC|Ba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BC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AaC|Aa|aC|a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69973" y="6048376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08223" y="2939475"/>
            <a:ext cx="31261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	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d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6732559" y="3530025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19614" y="4292025"/>
            <a:ext cx="13724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B18B84-1A69-41A6-B777-772B8F00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0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 animBg="1"/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3552576" cy="452431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ABaC|ABa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BaC|Ba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BC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AaC|Aa|aC|a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95823" y="3525560"/>
            <a:ext cx="50481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 Symbol is generating.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09035" y="4048780"/>
            <a:ext cx="34579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 is not reachable.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69973" y="5057776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1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3552576" cy="4031873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ABaC|ABa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BaC|Ba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BC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AaC|Aa|aC|a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3581400"/>
            <a:ext cx="4191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required minimized CFG.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990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GNF can be used to easily design a PDA accepting the CFL.</a:t>
            </a:r>
          </a:p>
          <a:p>
            <a:endParaRPr lang="en-US" dirty="0"/>
          </a:p>
          <a:p>
            <a:r>
              <a:rPr lang="en-US" dirty="0"/>
              <a:t>In a GNF grammar, any derivable string of length n can be produced with exactly n production steps.</a:t>
            </a:r>
          </a:p>
          <a:p>
            <a:endParaRPr lang="en-US" dirty="0"/>
          </a:p>
          <a:p>
            <a:r>
              <a:rPr lang="en-US" dirty="0"/>
              <a:t>Another important application of Greibach Normal Form is in the proof of theorems like Shamir’s theorem.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GNF</a:t>
            </a:r>
          </a:p>
        </p:txBody>
      </p:sp>
    </p:spTree>
    <p:extLst>
      <p:ext uri="{BB962C8B-B14F-4D97-AF65-F5344CB8AC3E}">
        <p14:creationId xmlns:p14="http://schemas.microsoft.com/office/powerpoint/2010/main" val="40321230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7172156" cy="2062103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ABaC|ABa|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AaC|BaC|Ba|Aa|aC|a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BC|b|d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3581400"/>
            <a:ext cx="4191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required minimized CFG.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73722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2138727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ABAC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  <a:sym typeface="Symbol" panose="05050102010706020507" pitchFamily="18" charset="2"/>
              </a:rPr>
              <a:t></a:t>
            </a:r>
            <a:endParaRPr lang="en-US" sz="32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bB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</a:t>
            </a:r>
            <a:endParaRPr lang="en-US" sz="3200" b="1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Let the CFG:</a:t>
            </a:r>
          </a:p>
        </p:txBody>
      </p:sp>
      <p:sp>
        <p:nvSpPr>
          <p:cNvPr id="8" name="Rectangle 7"/>
          <p:cNvSpPr/>
          <p:nvPr/>
        </p:nvSpPr>
        <p:spPr>
          <a:xfrm>
            <a:off x="4467225" y="2634675"/>
            <a:ext cx="42989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ABAC    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1160" y="3109912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400800" y="3225225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09523" y="3987225"/>
            <a:ext cx="38395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BAC	     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9587"/>
          <a:stretch/>
        </p:blipFill>
        <p:spPr>
          <a:xfrm>
            <a:off x="5486400" y="61912"/>
            <a:ext cx="3603790" cy="2224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4696937" y="4549884"/>
            <a:ext cx="18549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ABC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90473" y="5107945"/>
            <a:ext cx="15712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BC</a:t>
            </a:r>
          </a:p>
        </p:txBody>
      </p:sp>
    </p:spTree>
    <p:extLst>
      <p:ext uri="{BB962C8B-B14F-4D97-AF65-F5344CB8AC3E}">
        <p14:creationId xmlns:p14="http://schemas.microsoft.com/office/powerpoint/2010/main" val="348918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3" grpId="0"/>
      <p:bldP spid="1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2138727" cy="452431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ABAC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</a:t>
            </a:r>
            <a:endParaRPr lang="en-US" sz="3200" b="1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BAC</a:t>
            </a: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ABC</a:t>
            </a: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BC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2362200"/>
            <a:ext cx="48006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ABAC|BAC|ABC|BC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1160" y="3581400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400800" y="2952750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8253" y="3581400"/>
            <a:ext cx="3062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AAC|AC|C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9587"/>
          <a:stretch/>
        </p:blipFill>
        <p:spPr>
          <a:xfrm>
            <a:off x="5486400" y="61912"/>
            <a:ext cx="3603790" cy="2224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/>
          <p:cNvSpPr/>
          <p:nvPr/>
        </p:nvSpPr>
        <p:spPr>
          <a:xfrm>
            <a:off x="4343400" y="4901625"/>
            <a:ext cx="48006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bB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6400800" y="5492175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67080" y="6120825"/>
            <a:ext cx="13244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</p:txBody>
      </p:sp>
    </p:spTree>
    <p:extLst>
      <p:ext uri="{BB962C8B-B14F-4D97-AF65-F5344CB8AC3E}">
        <p14:creationId xmlns:p14="http://schemas.microsoft.com/office/powerpoint/2010/main" val="405720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6" grpId="0"/>
      <p:bldP spid="17" grpId="0" animBg="1"/>
      <p:bldP spid="1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80608" y="6407944"/>
            <a:ext cx="365760" cy="365125"/>
          </a:xfrm>
        </p:spPr>
        <p:txBody>
          <a:bodyPr/>
          <a:lstStyle/>
          <a:p>
            <a:fld id="{F8380A73-E308-4965-97C2-A454B28ACF95}" type="slidenum">
              <a:rPr lang="en-US" sz="900" smtClean="0"/>
              <a:pPr/>
              <a:t>63</a:t>
            </a:fld>
            <a:endParaRPr lang="en-US" sz="9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3485249" cy="4031873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ABAC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bB</a:t>
            </a:r>
            <a:r>
              <a:rPr lang="en-US" sz="3200" b="1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|b</a:t>
            </a:r>
            <a:endParaRPr lang="en-US" sz="32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BAC|ABC|BC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AAC|AC</a:t>
            </a: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</p:spTree>
    <p:extLst>
      <p:ext uri="{BB962C8B-B14F-4D97-AF65-F5344CB8AC3E}">
        <p14:creationId xmlns:p14="http://schemas.microsoft.com/office/powerpoint/2010/main" val="19982123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3485249" cy="4031873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ABAC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bB</a:t>
            </a:r>
            <a:r>
              <a:rPr lang="en-US" sz="3200" b="1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|b</a:t>
            </a:r>
            <a:endParaRPr lang="en-US" sz="32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BAC|ABC|BC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AAC|AC</a:t>
            </a:r>
          </a:p>
          <a:p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60427" y="3362980"/>
            <a:ext cx="52597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There is one unit-production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9023" y="5562600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3485249" cy="4031873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ABAC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bB|b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→ BAC|ABC|BC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→ AAC|AC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69973" y="5519736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08223" y="2939475"/>
            <a:ext cx="31261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	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6732559" y="3530025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50873" y="4292025"/>
            <a:ext cx="13099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447D0E-A3B4-4467-BDF5-D185676BC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9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3485249" cy="4031873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ABAC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bB|b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→ BAC|ABC|BC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→ AAC|AC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95823" y="2209800"/>
            <a:ext cx="50481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 Symbol is generating.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46998" y="2733020"/>
            <a:ext cx="47820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Every symbol is reachable.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5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3552576" cy="4031873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ABAC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bB|b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→ BAC|ABC|BC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→ AAC|AC</a:t>
            </a: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4953000"/>
            <a:ext cx="4191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required minimized CFG.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10304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6816290" cy="2062103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ABAC|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BAC|ABC|BC|AAC|AC|c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aA|a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bB|b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4953000"/>
            <a:ext cx="4191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required minimized CFG.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80377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ur-PK" dirty="0"/>
              <a:t>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624163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aS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  <a:sym typeface="Symbol" panose="05050102010706020507" pitchFamily="18" charset="2"/>
              </a:rPr>
              <a:t></a:t>
            </a:r>
            <a:endParaRPr lang="en-US" sz="32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Let the CFG:</a:t>
            </a:r>
          </a:p>
        </p:txBody>
      </p:sp>
      <p:sp>
        <p:nvSpPr>
          <p:cNvPr id="8" name="Rectangle 7"/>
          <p:cNvSpPr/>
          <p:nvPr/>
        </p:nvSpPr>
        <p:spPr>
          <a:xfrm>
            <a:off x="3962400" y="3392031"/>
            <a:ext cx="518159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Here, as ‘S’ is NULLABLE,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so,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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is the part of the language generated by CFG.</a:t>
            </a:r>
          </a:p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Hence, we will not remove this NULL production now.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1160" y="3109912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9587"/>
          <a:stretch/>
        </p:blipFill>
        <p:spPr>
          <a:xfrm>
            <a:off x="5486400" y="61912"/>
            <a:ext cx="3603790" cy="22240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083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Flowchart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73354" y="1194644"/>
            <a:ext cx="2971800" cy="5029200"/>
          </a:xfrm>
          <a:prstGeom prst="roundRect">
            <a:avLst>
              <a:gd name="adj" fmla="val 705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28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002060"/>
                </a:solidFill>
                <a:latin typeface="Comic Sans MS" panose="030F0702030302020204" pitchFamily="66" charset="0"/>
              </a:rPr>
              <a:t>Simplification of CFG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01954" y="1455738"/>
            <a:ext cx="2514600" cy="67786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Removal of all   null-productions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01954" y="2674938"/>
            <a:ext cx="2514600" cy="67786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Removal of all  unit-productions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01954" y="4108450"/>
            <a:ext cx="2514600" cy="67786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Removal of non-generating symbols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01954" y="4969718"/>
            <a:ext cx="2514600" cy="67786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Removal of non-reachable symbols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16754" y="1968478"/>
            <a:ext cx="2370046" cy="800245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mic Sans MS" panose="030F0702030302020204" pitchFamily="66" charset="0"/>
              </a:rPr>
              <a:t>Conversion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  <a:latin typeface="Comic Sans MS" panose="030F0702030302020204" pitchFamily="66" charset="0"/>
              </a:rPr>
              <a:t>to </a:t>
            </a:r>
            <a:r>
              <a:rPr lang="en-US" b="1" dirty="0">
                <a:solidFill>
                  <a:srgbClr val="002060"/>
                </a:solidFill>
                <a:latin typeface="Comic Sans MS" panose="030F0702030302020204" pitchFamily="66" charset="0"/>
              </a:rPr>
              <a:t>CNF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3178266" y="2133600"/>
            <a:ext cx="440575" cy="552286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3178266" y="3352800"/>
            <a:ext cx="440575" cy="552286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316754" y="4623644"/>
            <a:ext cx="2370046" cy="727495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mic Sans MS" panose="030F0702030302020204" pitchFamily="66" charset="0"/>
              </a:rPr>
              <a:t>Conversion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  <a:latin typeface="Comic Sans MS" panose="030F0702030302020204" pitchFamily="66" charset="0"/>
              </a:rPr>
              <a:t>to </a:t>
            </a:r>
            <a:r>
              <a:rPr lang="en-US" b="1" dirty="0">
                <a:solidFill>
                  <a:srgbClr val="002060"/>
                </a:solidFill>
                <a:latin typeface="Comic Sans MS" panose="030F0702030302020204" pitchFamily="66" charset="0"/>
              </a:rPr>
              <a:t>GNF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4943" y="3267920"/>
            <a:ext cx="14540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CFG </a:t>
            </a:r>
            <a:r>
              <a:rPr lang="en-US" sz="3600" b="1" cap="none" spc="0" dirty="0">
                <a:ln/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endParaRPr 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6" name="Down Arrow 15"/>
          <p:cNvSpPr/>
          <p:nvPr/>
        </p:nvSpPr>
        <p:spPr>
          <a:xfrm rot="16200000">
            <a:off x="5402310" y="1893962"/>
            <a:ext cx="440575" cy="889463"/>
          </a:xfrm>
          <a:prstGeom prst="downArrow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7266461" y="2869119"/>
            <a:ext cx="440575" cy="552286"/>
          </a:xfrm>
          <a:prstGeom prst="downArrow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62407" y="3386078"/>
            <a:ext cx="1048684" cy="276998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CNF </a:t>
            </a:r>
          </a:p>
          <a:p>
            <a:pPr algn="ctr"/>
            <a:r>
              <a:rPr lang="en-US" sz="3600" b="1" dirty="0">
                <a:ln/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</a:p>
          <a:p>
            <a:pPr algn="ctr"/>
            <a:endParaRPr lang="en-US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algn="ctr"/>
            <a:endParaRPr lang="en-US" sz="4800" b="1" dirty="0">
              <a:ln/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600" b="1" cap="none" spc="0" dirty="0">
                <a:ln/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GNF</a:t>
            </a:r>
            <a:endParaRPr 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75884" y="3956794"/>
            <a:ext cx="2739003" cy="1834406"/>
          </a:xfrm>
          <a:prstGeom prst="roundRect">
            <a:avLst>
              <a:gd name="adj" fmla="val 10833"/>
            </a:avLst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436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624163" cy="2062103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aS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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0" y="3392031"/>
            <a:ext cx="518159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However, unit-production will be removed.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4F95B7-BF05-4DEC-9DCF-2C52B8EC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736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624163" cy="2062103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aS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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69973" y="2638424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88049" y="2939475"/>
            <a:ext cx="41665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		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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  <a:sym typeface="Symbol" panose="05050102010706020507" pitchFamily="18" charset="2"/>
              </a:rPr>
              <a:t> |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  <a:sym typeface="Symbol" panose="05050102010706020507" pitchFamily="18" charset="2"/>
              </a:rPr>
              <a:t>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  <a:sym typeface="Symbol" panose="05050102010706020507" pitchFamily="18" charset="2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6732559" y="3530025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77187" y="4292025"/>
            <a:ext cx="22573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 |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454B68-F502-4F36-88B1-4860C0542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290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 animBg="1"/>
      <p:bldP spid="1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2257349" cy="2062103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aS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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 |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81160" y="2605088"/>
            <a:ext cx="1868577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6400800" y="3587175"/>
            <a:ext cx="440575" cy="5522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61624" y="4215825"/>
            <a:ext cx="37353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	         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b="9587"/>
          <a:stretch/>
        </p:blipFill>
        <p:spPr>
          <a:xfrm>
            <a:off x="5486400" y="61912"/>
            <a:ext cx="3603790" cy="2224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/>
          <p:cNvSpPr/>
          <p:nvPr/>
        </p:nvSpPr>
        <p:spPr>
          <a:xfrm>
            <a:off x="4724400" y="2920425"/>
            <a:ext cx="41665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		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  <a:sym typeface="Symbol" panose="05050102010706020507" pitchFamily="18" charset="2"/>
              </a:rPr>
              <a:t>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446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2257349" cy="255454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aS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 |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  <a:sym typeface="Symbol" panose="05050102010706020507" pitchFamily="18" charset="2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95823" y="2915960"/>
            <a:ext cx="50481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 Symbol is generating.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41394" y="3439180"/>
            <a:ext cx="47933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Every Symbol is reachable.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ECA6C6-A34B-44B4-B2EB-9919F743B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04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2257349" cy="255454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aS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 |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  <a:sym typeface="Symbol" panose="05050102010706020507" pitchFamily="18" charset="2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Symbol" panose="05050102010706020507" pitchFamily="18" charset="2"/>
              </a:rPr>
              <a:t>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3505200" cy="804672"/>
          </a:xfrm>
        </p:spPr>
        <p:txBody>
          <a:bodyPr/>
          <a:lstStyle/>
          <a:p>
            <a:r>
              <a:rPr lang="en-US" dirty="0"/>
              <a:t>CFG: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0" y="4942582"/>
            <a:ext cx="4191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required minimized CFG.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DE03F5-068E-47D3-AD6B-AD64CBBB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648"/>
            <a:ext cx="3718871" cy="1947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41620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/>
              <a:t>A CFG is said to be in CNF if all the productions of the grammar are in the following format:</a:t>
            </a:r>
          </a:p>
          <a:p>
            <a:endParaRPr lang="en-US" sz="1200" dirty="0"/>
          </a:p>
          <a:p>
            <a:endParaRPr lang="en-US" sz="1200" dirty="0"/>
          </a:p>
          <a:p>
            <a:pPr marL="365760" lvl="1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Non-terminal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i="1" dirty="0">
                <a:solidFill>
                  <a:srgbClr val="0070C0"/>
                </a:solidFill>
              </a:rPr>
              <a:t>two </a:t>
            </a:r>
            <a:r>
              <a:rPr lang="en-US" b="1" dirty="0">
                <a:solidFill>
                  <a:srgbClr val="0070C0"/>
                </a:solidFill>
              </a:rPr>
              <a:t>non-terminals</a:t>
            </a:r>
          </a:p>
          <a:p>
            <a:pPr marL="365760" lvl="1" indent="0" algn="ctr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Non-terminal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i="1" dirty="0">
                <a:solidFill>
                  <a:srgbClr val="0070C0"/>
                </a:solidFill>
              </a:rPr>
              <a:t>single </a:t>
            </a:r>
            <a:r>
              <a:rPr lang="en-US" b="1" dirty="0">
                <a:solidFill>
                  <a:srgbClr val="0070C0"/>
                </a:solidFill>
              </a:rPr>
              <a:t>terminal</a:t>
            </a:r>
          </a:p>
          <a:p>
            <a:pPr marL="365760" lvl="1" indent="0" algn="ctr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Form (CNF)</a:t>
            </a:r>
          </a:p>
        </p:txBody>
      </p:sp>
    </p:spTree>
    <p:extLst>
      <p:ext uri="{BB962C8B-B14F-4D97-AF65-F5344CB8AC3E}">
        <p14:creationId xmlns:p14="http://schemas.microsoft.com/office/powerpoint/2010/main" val="19555135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46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>
                <a:latin typeface="Comic Sans MS" panose="030F0702030302020204" pitchFamily="66" charset="0"/>
              </a:rPr>
              <a:t>STEP I: </a:t>
            </a:r>
            <a:r>
              <a:rPr lang="en-US" b="1" i="1" dirty="0">
                <a:solidFill>
                  <a:srgbClr val="00B050"/>
                </a:solidFill>
                <a:latin typeface="Comic Sans MS" panose="030F0702030302020204" pitchFamily="66" charset="0"/>
              </a:rPr>
              <a:t>Simplification of CFG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Eliminate </a:t>
            </a: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</a:t>
            </a: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-Productions.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Eliminate </a:t>
            </a: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Unit</a:t>
            </a: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-Productions.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Eliminate </a:t>
            </a: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Useless </a:t>
            </a: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Productions.</a:t>
            </a:r>
          </a:p>
          <a:p>
            <a:pPr marL="109728" indent="0">
              <a:buNone/>
            </a:pPr>
            <a:r>
              <a:rPr lang="en-US" dirty="0">
                <a:latin typeface="Comic Sans MS" panose="030F0702030302020204" pitchFamily="66" charset="0"/>
              </a:rPr>
              <a:t>STEP II: </a:t>
            </a:r>
            <a:r>
              <a:rPr lang="en-US" b="1" i="1" dirty="0">
                <a:solidFill>
                  <a:srgbClr val="00B050"/>
                </a:solidFill>
                <a:latin typeface="Comic Sans MS" panose="030F0702030302020204" pitchFamily="66" charset="0"/>
              </a:rPr>
              <a:t>Substitution on RHS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Substitute the terminals on the RHS of length two or more and add new rules.</a:t>
            </a:r>
          </a:p>
          <a:p>
            <a:pPr marL="109728" indent="0">
              <a:buNone/>
            </a:pPr>
            <a:r>
              <a:rPr lang="en-US" dirty="0">
                <a:latin typeface="Comic Sans MS" panose="030F0702030302020204" pitchFamily="66" charset="0"/>
              </a:rPr>
              <a:t>STEP III: </a:t>
            </a:r>
            <a:r>
              <a:rPr lang="en-US" b="1" i="1" dirty="0">
                <a:solidFill>
                  <a:srgbClr val="00B050"/>
                </a:solidFill>
                <a:latin typeface="Comic Sans MS" panose="030F0702030302020204" pitchFamily="66" charset="0"/>
              </a:rPr>
              <a:t>Restriction of RHS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Restrict the number of variables on the RHS to two.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Form (CNF)</a:t>
            </a:r>
          </a:p>
        </p:txBody>
      </p:sp>
    </p:spTree>
    <p:extLst>
      <p:ext uri="{BB962C8B-B14F-4D97-AF65-F5344CB8AC3E}">
        <p14:creationId xmlns:p14="http://schemas.microsoft.com/office/powerpoint/2010/main" val="42875409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1939955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bA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bAA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aS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aBB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bS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Let the CFG: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33800" y="3439180"/>
            <a:ext cx="54184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no Null productions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26587" y="3896380"/>
            <a:ext cx="54328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no Unit productions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10324" y="4353580"/>
            <a:ext cx="48654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 symbol is generating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08907" y="4810780"/>
            <a:ext cx="46682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 symbol is reachable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5000" y="120968"/>
            <a:ext cx="3298032" cy="1005840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4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1939955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bA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bAA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aS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aBB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bS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962400"/>
            <a:ext cx="137249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5000" y="1142048"/>
            <a:ext cx="3298032" cy="929640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4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1939955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0" u="sng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b</a:t>
            </a:r>
            <a:r>
              <a:rPr lang="en-US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u="sng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u="sng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b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u="sng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S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u="sng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u="sng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S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962400"/>
            <a:ext cx="137249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5000" y="1142048"/>
            <a:ext cx="3298032" cy="929640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5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Useless symbols are of two types:</a:t>
            </a:r>
          </a:p>
          <a:p>
            <a:endParaRPr lang="en-US" sz="1200" dirty="0"/>
          </a:p>
          <a:p>
            <a:pPr marL="880110" lvl="1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Non-generating symbols </a:t>
            </a:r>
            <a:r>
              <a:rPr lang="en-US" dirty="0"/>
              <a:t>are those symbols which do not produce any terminal string.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Non-reachable symbols </a:t>
            </a:r>
            <a:r>
              <a:rPr lang="en-US" dirty="0"/>
              <a:t>are those symbols which cannot be reached at any time starting from the start symbol.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If any symbol is found guilty, remove all the productions that contain that symbol on either side of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→.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Remember that if the start symbol is found non-generating, we will not remove it.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of Useless Symbols</a:t>
            </a:r>
          </a:p>
        </p:txBody>
      </p:sp>
    </p:spTree>
    <p:extLst>
      <p:ext uri="{BB962C8B-B14F-4D97-AF65-F5344CB8AC3E}">
        <p14:creationId xmlns:p14="http://schemas.microsoft.com/office/powerpoint/2010/main" val="22335961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1965603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CA</a:t>
            </a:r>
          </a:p>
          <a:p>
            <a:r>
              <a:rPr lang="en-US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DB</a:t>
            </a:r>
          </a:p>
          <a:p>
            <a:r>
              <a:rPr lang="en-US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CAA</a:t>
            </a:r>
          </a:p>
          <a:p>
            <a:r>
              <a:rPr lang="en-US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DS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DBB</a:t>
            </a:r>
          </a:p>
          <a:p>
            <a:r>
              <a:rPr lang="en-US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CS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962400"/>
            <a:ext cx="137249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5000" y="1142048"/>
            <a:ext cx="3298032" cy="929640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254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1965603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CAA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DS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DBB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CS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352800"/>
            <a:ext cx="137249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5000" y="2076160"/>
            <a:ext cx="3298032" cy="768297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166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1965603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CAA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DS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DBB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CS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352800"/>
            <a:ext cx="1620957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</a:t>
            </a:r>
          </a:p>
          <a:p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5000" y="2076160"/>
            <a:ext cx="3298032" cy="768297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361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1965603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</a:t>
            </a:r>
            <a:r>
              <a:rPr lang="en-US" sz="3200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DS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</a:t>
            </a:r>
            <a:r>
              <a:rPr lang="en-US" sz="3200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CS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352800"/>
            <a:ext cx="1620957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</a:t>
            </a:r>
          </a:p>
          <a:p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5000" y="2076160"/>
            <a:ext cx="3298032" cy="768297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355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1643399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E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DS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F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CS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352800"/>
            <a:ext cx="1620957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</a:t>
            </a:r>
          </a:p>
          <a:p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5000" y="2076160"/>
            <a:ext cx="3298032" cy="768297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95798" y="5661303"/>
            <a:ext cx="44021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This is the required CNF</a:t>
            </a:r>
            <a:endParaRPr lang="en-US" sz="28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2316660" cy="452431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CA|DB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CE|DS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DF|CS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BB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5000" y="2076160"/>
            <a:ext cx="3298032" cy="768297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95798" y="5661303"/>
            <a:ext cx="44021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This is the required CNF</a:t>
            </a:r>
            <a:endParaRPr lang="en-US" sz="28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1224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18245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</a:t>
            </a:r>
            <a:r>
              <a:rPr lang="en-US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ABa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Ac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Let the CFG: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33800" y="3439180"/>
            <a:ext cx="54184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no Null productions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26587" y="3896380"/>
            <a:ext cx="54328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no Unit productions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10324" y="4353580"/>
            <a:ext cx="48654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 symbol is generating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08907" y="4810780"/>
            <a:ext cx="46682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 symbol is reachable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5000" y="120968"/>
            <a:ext cx="3298032" cy="1005840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18245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ABa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aab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Ac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962400"/>
            <a:ext cx="139333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E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5000" y="1142048"/>
            <a:ext cx="3298032" cy="929640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7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18245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AB</a:t>
            </a:r>
            <a:r>
              <a:rPr lang="en-US" sz="3200" u="sng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</a:t>
            </a:r>
            <a:endParaRPr lang="en-US" sz="3200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u="sng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aab</a:t>
            </a:r>
            <a:endParaRPr lang="en-US" sz="3200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  <a:r>
              <a:rPr lang="en-US" sz="3200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962400"/>
            <a:ext cx="13965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E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5000" y="1142048"/>
            <a:ext cx="3298032" cy="929640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509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19896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ABC</a:t>
            </a:r>
          </a:p>
          <a:p>
            <a:r>
              <a:rPr lang="en-US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CCD</a:t>
            </a:r>
          </a:p>
          <a:p>
            <a:r>
              <a:rPr lang="en-US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AE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962400"/>
            <a:ext cx="13965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E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5000" y="1142048"/>
            <a:ext cx="3298032" cy="929640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33272"/>
          </a:xfrm>
        </p:spPr>
        <p:txBody>
          <a:bodyPr/>
          <a:lstStyle/>
          <a:p>
            <a:r>
              <a:rPr lang="en-US" dirty="0"/>
              <a:t>Remove the useless symbols from the given CFG: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2209800"/>
            <a:ext cx="1456617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AC</a:t>
            </a: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BA</a:t>
            </a: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CB</a:t>
            </a: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AC</a:t>
            </a: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a</a:t>
            </a: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→ b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2144900"/>
            <a:ext cx="4191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generates a.</a:t>
            </a:r>
          </a:p>
          <a:p>
            <a:r>
              <a:rPr lang="en-US" sz="32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generates b.</a:t>
            </a:r>
          </a:p>
          <a:p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always calls itself.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979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19896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ABC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CCD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AE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352800"/>
            <a:ext cx="13965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E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5000" y="2076160"/>
            <a:ext cx="3298032" cy="768297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2848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19896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ABC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CCD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AE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352800"/>
            <a:ext cx="171232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E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  <a:endParaRPr lang="en-US" sz="32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</a:t>
            </a:r>
            <a:r>
              <a:rPr lang="en-US" sz="2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BC</a:t>
            </a:r>
          </a:p>
          <a:p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G</a:t>
            </a:r>
            <a:r>
              <a:rPr lang="en-US" sz="1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5000" y="2076160"/>
            <a:ext cx="3298032" cy="768297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5555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19896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  <a:r>
              <a:rPr lang="en-US" sz="3200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BC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CC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D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AE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352800"/>
            <a:ext cx="171232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E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  <a:endParaRPr lang="en-US" sz="32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</a:t>
            </a:r>
            <a:r>
              <a:rPr lang="en-US" sz="2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BC</a:t>
            </a:r>
          </a:p>
          <a:p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G</a:t>
            </a:r>
            <a:r>
              <a:rPr lang="en-US" sz="1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5000" y="2076160"/>
            <a:ext cx="3298032" cy="768297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52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171874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F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G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D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AE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352800"/>
            <a:ext cx="171232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E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  <a:endParaRPr lang="en-US" sz="32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  <a:p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</a:t>
            </a:r>
            <a:r>
              <a:rPr lang="en-US" sz="2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BC</a:t>
            </a:r>
          </a:p>
          <a:p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G</a:t>
            </a:r>
            <a:r>
              <a:rPr lang="en-US" sz="1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5000" y="2076160"/>
            <a:ext cx="3298032" cy="768297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62400" y="5867400"/>
            <a:ext cx="44021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This is the required CNF</a:t>
            </a:r>
            <a:endParaRPr lang="en-US" sz="28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6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1718740" cy="4031873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AF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GD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AE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a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E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BC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G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CC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5000" y="2076160"/>
            <a:ext cx="3298032" cy="768297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5867400"/>
            <a:ext cx="44021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This is the required CNF</a:t>
            </a:r>
            <a:endParaRPr lang="en-US" sz="28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53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208582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E + E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E * E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id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Let the CFG: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33800" y="3439180"/>
            <a:ext cx="54184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no Null productions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26587" y="3896380"/>
            <a:ext cx="54328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no Unit productions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10324" y="4353580"/>
            <a:ext cx="48654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 symbol is generating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08907" y="4810780"/>
            <a:ext cx="46682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 symbol is reachable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5000" y="120968"/>
            <a:ext cx="3298032" cy="1005840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6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208582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E + E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E * E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id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962400"/>
            <a:ext cx="145905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 </a:t>
            </a:r>
            <a:r>
              <a:rPr lang="en-US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anose="020F0502020204030204" pitchFamily="34" charset="0"/>
              </a:rPr>
              <a:t>→ +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*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5000" y="1142048"/>
            <a:ext cx="3298032" cy="929640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3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208582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E </a:t>
            </a:r>
            <a:r>
              <a:rPr lang="en-US" sz="3200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+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E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E </a:t>
            </a:r>
            <a:r>
              <a:rPr lang="en-US" sz="3200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*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 E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id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962400"/>
            <a:ext cx="145905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+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*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5000" y="1142048"/>
            <a:ext cx="3298032" cy="929640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7380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18533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E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P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E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E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M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E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id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962400"/>
            <a:ext cx="151515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+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*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5000" y="1142048"/>
            <a:ext cx="3298032" cy="929640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0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A73-E308-4965-97C2-A454B28ACF95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62" y="76200"/>
            <a:ext cx="3425138" cy="284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52600" y="2133600"/>
            <a:ext cx="18533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EPE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EME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id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481329"/>
            <a:ext cx="3505200" cy="804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CFG: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352800"/>
            <a:ext cx="151515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+</a:t>
            </a:r>
          </a:p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</a:rPr>
              <a:t>→ *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5000" y="2076160"/>
            <a:ext cx="3298032" cy="768297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13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4940</TotalTime>
  <Words>5047</Words>
  <Application>Microsoft Office PowerPoint</Application>
  <PresentationFormat>On-screen Show (4:3)</PresentationFormat>
  <Paragraphs>1366</Paragraphs>
  <Slides>127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35" baseType="lpstr">
      <vt:lpstr>Arial Unicode MS</vt:lpstr>
      <vt:lpstr>Calibri</vt:lpstr>
      <vt:lpstr>Comic Sans MS</vt:lpstr>
      <vt:lpstr>Lucida Sans Unicode</vt:lpstr>
      <vt:lpstr>Verdana</vt:lpstr>
      <vt:lpstr>Wingdings 2</vt:lpstr>
      <vt:lpstr>Wingdings 3</vt:lpstr>
      <vt:lpstr>Concourse</vt:lpstr>
      <vt:lpstr>Theory Of Automata</vt:lpstr>
      <vt:lpstr>Introduction</vt:lpstr>
      <vt:lpstr>Introduction</vt:lpstr>
      <vt:lpstr>Introduction</vt:lpstr>
      <vt:lpstr>Applications of CNF</vt:lpstr>
      <vt:lpstr>Applications of GNF</vt:lpstr>
      <vt:lpstr>Conversion Flowchart</vt:lpstr>
      <vt:lpstr>Removal of Useless Symbols</vt:lpstr>
      <vt:lpstr>Example</vt:lpstr>
      <vt:lpstr>Example</vt:lpstr>
      <vt:lpstr>Example</vt:lpstr>
      <vt:lpstr>Task 1</vt:lpstr>
      <vt:lpstr>Task 1</vt:lpstr>
      <vt:lpstr>Task 1</vt:lpstr>
      <vt:lpstr>Task 1</vt:lpstr>
      <vt:lpstr>Task 1</vt:lpstr>
      <vt:lpstr>Task 2</vt:lpstr>
      <vt:lpstr>Task 2</vt:lpstr>
      <vt:lpstr>Task 2</vt:lpstr>
      <vt:lpstr>Task 2</vt:lpstr>
      <vt:lpstr>Task 2</vt:lpstr>
      <vt:lpstr>Removal of Unit Productions</vt:lpstr>
      <vt:lpstr>Removal of Unit Productions</vt:lpstr>
      <vt:lpstr>Removal of Unit Productions</vt:lpstr>
      <vt:lpstr>Removal of Unit Productions</vt:lpstr>
      <vt:lpstr>Removal of Unit Productions</vt:lpstr>
      <vt:lpstr>Example</vt:lpstr>
      <vt:lpstr>Example</vt:lpstr>
      <vt:lpstr>Example</vt:lpstr>
      <vt:lpstr>Example</vt:lpstr>
      <vt:lpstr>Example</vt:lpstr>
      <vt:lpstr>Task 3</vt:lpstr>
      <vt:lpstr>Task 3</vt:lpstr>
      <vt:lpstr>Task 3</vt:lpstr>
      <vt:lpstr>Task 3</vt:lpstr>
      <vt:lpstr>Task 4</vt:lpstr>
      <vt:lpstr>Task 4</vt:lpstr>
      <vt:lpstr>Task 4</vt:lpstr>
      <vt:lpstr>Task 4</vt:lpstr>
      <vt:lpstr>Task 5</vt:lpstr>
      <vt:lpstr>Task 5</vt:lpstr>
      <vt:lpstr>Task 5</vt:lpstr>
      <vt:lpstr>Removal of Null Productions</vt:lpstr>
      <vt:lpstr>Removal of Null Productions</vt:lpstr>
      <vt:lpstr>Example</vt:lpstr>
      <vt:lpstr>Example</vt:lpstr>
      <vt:lpstr>Example</vt:lpstr>
      <vt:lpstr>Task 6</vt:lpstr>
      <vt:lpstr>Task 6</vt:lpstr>
      <vt:lpstr>Task 6</vt:lpstr>
      <vt:lpstr>Task 7</vt:lpstr>
      <vt:lpstr>Task 7</vt:lpstr>
      <vt:lpstr>Task 7</vt:lpstr>
      <vt:lpstr>Task 7</vt:lpstr>
      <vt:lpstr>Task 7</vt:lpstr>
      <vt:lpstr>Task 7</vt:lpstr>
      <vt:lpstr>Task 7</vt:lpstr>
      <vt:lpstr>Task 7</vt:lpstr>
      <vt:lpstr>Task 7</vt:lpstr>
      <vt:lpstr>Task 7</vt:lpstr>
      <vt:lpstr>Task 8</vt:lpstr>
      <vt:lpstr>Task 8</vt:lpstr>
      <vt:lpstr>Task 8</vt:lpstr>
      <vt:lpstr>Task 8</vt:lpstr>
      <vt:lpstr>Task 8</vt:lpstr>
      <vt:lpstr>Task 8</vt:lpstr>
      <vt:lpstr>Task 8</vt:lpstr>
      <vt:lpstr>Task 8</vt:lpstr>
      <vt:lpstr>Task 9</vt:lpstr>
      <vt:lpstr>Task 9</vt:lpstr>
      <vt:lpstr>Task 9</vt:lpstr>
      <vt:lpstr>Task 9</vt:lpstr>
      <vt:lpstr>Task 9</vt:lpstr>
      <vt:lpstr>Task 9</vt:lpstr>
      <vt:lpstr>Chomsky Normal Form (CNF)</vt:lpstr>
      <vt:lpstr>Chomsky Normal Form (CNF)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Task 10</vt:lpstr>
      <vt:lpstr>Task 10</vt:lpstr>
      <vt:lpstr>Task 10</vt:lpstr>
      <vt:lpstr>Task 10</vt:lpstr>
      <vt:lpstr>Task 10</vt:lpstr>
      <vt:lpstr>Task 10</vt:lpstr>
      <vt:lpstr>Task 10</vt:lpstr>
      <vt:lpstr>Task 10</vt:lpstr>
      <vt:lpstr>Task 10</vt:lpstr>
      <vt:lpstr>Task 11</vt:lpstr>
      <vt:lpstr>Task 11</vt:lpstr>
      <vt:lpstr>Task 11</vt:lpstr>
      <vt:lpstr>Task 11</vt:lpstr>
      <vt:lpstr>Task 11</vt:lpstr>
      <vt:lpstr>Task 11</vt:lpstr>
      <vt:lpstr>Task 11</vt:lpstr>
      <vt:lpstr>Task 11</vt:lpstr>
      <vt:lpstr>Task 11</vt:lpstr>
      <vt:lpstr>Practice Question</vt:lpstr>
      <vt:lpstr>Greibach Normal Form (GNF)</vt:lpstr>
      <vt:lpstr>Greibach Normal Form (GNF)</vt:lpstr>
      <vt:lpstr>Removing Left Recursion</vt:lpstr>
      <vt:lpstr>Example</vt:lpstr>
      <vt:lpstr>Example</vt:lpstr>
      <vt:lpstr>Example</vt:lpstr>
      <vt:lpstr>Example</vt:lpstr>
      <vt:lpstr>Example</vt:lpstr>
      <vt:lpstr>Example</vt:lpstr>
      <vt:lpstr>Example</vt:lpstr>
      <vt:lpstr>Task 12</vt:lpstr>
      <vt:lpstr>Task 12</vt:lpstr>
      <vt:lpstr>Task 12</vt:lpstr>
      <vt:lpstr>Task 12</vt:lpstr>
      <vt:lpstr>Task 12</vt:lpstr>
      <vt:lpstr>Task 12</vt:lpstr>
      <vt:lpstr>Task 12</vt:lpstr>
      <vt:lpstr>Task 12</vt:lpstr>
      <vt:lpstr>Task 12</vt:lpstr>
      <vt:lpstr>Practice Question</vt:lpstr>
      <vt:lpstr>Reading Assignment</vt:lpstr>
      <vt:lpstr>Practice Questions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Automata</dc:title>
  <dc:creator>Sulaman87</dc:creator>
  <cp:lastModifiedBy>Suleman</cp:lastModifiedBy>
  <cp:revision>891</cp:revision>
  <cp:lastPrinted>2020-06-12T14:49:54Z</cp:lastPrinted>
  <dcterms:created xsi:type="dcterms:W3CDTF">2019-02-06T17:57:41Z</dcterms:created>
  <dcterms:modified xsi:type="dcterms:W3CDTF">2021-06-09T06:11:00Z</dcterms:modified>
</cp:coreProperties>
</file>