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8"/>
  </p:notesMasterIdLst>
  <p:handoutMasterIdLst>
    <p:handoutMasterId r:id="rId69"/>
  </p:handoutMasterIdLst>
  <p:sldIdLst>
    <p:sldId id="476" r:id="rId2"/>
    <p:sldId id="556" r:id="rId3"/>
    <p:sldId id="557" r:id="rId4"/>
    <p:sldId id="558" r:id="rId5"/>
    <p:sldId id="559" r:id="rId6"/>
    <p:sldId id="499" r:id="rId7"/>
    <p:sldId id="560" r:id="rId8"/>
    <p:sldId id="561" r:id="rId9"/>
    <p:sldId id="501" r:id="rId10"/>
    <p:sldId id="562" r:id="rId11"/>
    <p:sldId id="527" r:id="rId12"/>
    <p:sldId id="563" r:id="rId13"/>
    <p:sldId id="564" r:id="rId14"/>
    <p:sldId id="507" r:id="rId15"/>
    <p:sldId id="505" r:id="rId16"/>
    <p:sldId id="508" r:id="rId17"/>
    <p:sldId id="496" r:id="rId18"/>
    <p:sldId id="497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8" r:id="rId29"/>
    <p:sldId id="519" r:id="rId30"/>
    <p:sldId id="520" r:id="rId31"/>
    <p:sldId id="498" r:id="rId32"/>
    <p:sldId id="521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22" r:id="rId53"/>
    <p:sldId id="523" r:id="rId54"/>
    <p:sldId id="524" r:id="rId55"/>
    <p:sldId id="502" r:id="rId56"/>
    <p:sldId id="530" r:id="rId57"/>
    <p:sldId id="531" r:id="rId58"/>
    <p:sldId id="503" r:id="rId59"/>
    <p:sldId id="532" r:id="rId60"/>
    <p:sldId id="533" r:id="rId61"/>
    <p:sldId id="525" r:id="rId62"/>
    <p:sldId id="526" r:id="rId63"/>
    <p:sldId id="528" r:id="rId64"/>
    <p:sldId id="534" r:id="rId65"/>
    <p:sldId id="535" r:id="rId66"/>
    <p:sldId id="291" r:id="rId67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70" d="100"/>
          <a:sy n="70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"/>
            <a:ext cx="3056720" cy="4663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012" y="10"/>
            <a:ext cx="3056720" cy="4663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66705-D4B1-4D9F-B241-D707FB03CB60}" type="datetime1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722"/>
            <a:ext cx="3056720" cy="4663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012" y="8842722"/>
            <a:ext cx="3056720" cy="4663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252E2-C459-4706-BC0C-644EDC8BA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683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"/>
            <a:ext cx="3056720" cy="4663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012" y="10"/>
            <a:ext cx="3056720" cy="4663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19E3E-6575-46C3-967A-43E8F1738623}" type="datetime1">
              <a:rPr lang="en-US" smtClean="0"/>
              <a:t>16-Jun-21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643" y="4480630"/>
            <a:ext cx="5641998" cy="36648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722"/>
            <a:ext cx="3056720" cy="4663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012" y="8842722"/>
            <a:ext cx="3056720" cy="4663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9720B-FD2B-416B-A22A-74FEBCBD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94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9720B-FD2B-416B-A22A-74FEBCBD2DFF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1F1825-F397-4B6F-BB07-5EE244001443}" type="datetime1">
              <a:rPr lang="en-US" smtClean="0"/>
              <a:t>16-Jun-21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A3784C-0F95-475D-8EEE-8FA940EF54FB}" type="datetime1">
              <a:rPr lang="en-US" smtClean="0"/>
              <a:t>16-Jun-21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27D3-0A32-4061-9BFD-307BA6612785}" type="datetime1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5499-3681-4B6B-852B-556E78E6673C}" type="datetime1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3E2B-89C3-40EA-A5F4-0150144E81CB}" type="datetime1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707-A55B-4A32-86E0-6B428EBB1E93}" type="datetime1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76F-BFA6-475F-B328-41681782D813}" type="datetime1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D35-BDB0-4DC1-8443-024955983175}" type="datetime1">
              <a:rPr lang="en-US" smtClean="0"/>
              <a:t>16-Jun-21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8318-78E0-47EB-95D4-BCA2840C2C37}" type="datetime1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187-E3E2-4681-A59F-C3F829AF847E}" type="datetime1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B04327-0409-40AD-9E64-8B8E832111F8}" type="datetime1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CD8D54-4701-4D0C-98B4-8E87700C7A6D}" type="datetime1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E690B7-D70A-4E75-AF2A-D672F10E91D7}" type="datetime1">
              <a:rPr lang="en-US" smtClean="0"/>
              <a:t>16-Jun-21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372561"/>
          </a:xfrm>
        </p:spPr>
        <p:txBody>
          <a:bodyPr>
            <a:normAutofit/>
          </a:bodyPr>
          <a:lstStyle/>
          <a:p>
            <a:r>
              <a:rPr lang="en-US" sz="6000" u="sng" dirty="0"/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963096"/>
            <a:ext cx="7772400" cy="5901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Instructor:	</a:t>
            </a:r>
            <a:r>
              <a:rPr lang="en-US" dirty="0" err="1">
                <a:solidFill>
                  <a:schemeClr val="tx1"/>
                </a:solidFill>
              </a:rPr>
              <a:t>Sulaman</a:t>
            </a:r>
            <a:r>
              <a:rPr lang="en-US" dirty="0">
                <a:solidFill>
                  <a:schemeClr val="tx1"/>
                </a:solidFill>
              </a:rPr>
              <a:t> Ahmad </a:t>
            </a:r>
            <a:r>
              <a:rPr lang="en-US" dirty="0" err="1">
                <a:solidFill>
                  <a:schemeClr val="tx1"/>
                </a:solidFill>
              </a:rPr>
              <a:t>Naz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1098" y="1981200"/>
            <a:ext cx="6128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LECTURE 35 &amp; 36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971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NON-DETERMINISTIC PUSHDOWN AUTOMATA</a:t>
            </a:r>
          </a:p>
          <a:p>
            <a:pPr algn="ctr"/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(NPDA)</a:t>
            </a:r>
          </a:p>
        </p:txBody>
      </p:sp>
    </p:spTree>
    <p:extLst>
      <p:ext uri="{BB962C8B-B14F-4D97-AF65-F5344CB8AC3E}">
        <p14:creationId xmlns:p14="http://schemas.microsoft.com/office/powerpoint/2010/main" val="103448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75" y="391319"/>
            <a:ext cx="5925825" cy="6011862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52400" y="2667000"/>
            <a:ext cx="6324600" cy="3167857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4800" dirty="0">
                <a:solidFill>
                  <a:srgbClr val="FF0000"/>
                </a:solidFill>
                <a:latin typeface="Comic Sans MS" panose="030F0702030302020204" pitchFamily="66" charset="0"/>
              </a:rPr>
              <a:t>The language of all string starting with some a’s (if any) followed by any combination of same number of characters starting with a “b”.</a:t>
            </a:r>
          </a:p>
        </p:txBody>
      </p:sp>
    </p:spTree>
    <p:extLst>
      <p:ext uri="{BB962C8B-B14F-4D97-AF65-F5344CB8AC3E}">
        <p14:creationId xmlns:p14="http://schemas.microsoft.com/office/powerpoint/2010/main" val="91633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 </a:t>
            </a:r>
            <a:r>
              <a:rPr lang="en-US" sz="2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PDA</a:t>
            </a:r>
            <a:r>
              <a:rPr lang="en-US" sz="2800" dirty="0"/>
              <a:t> contains only one stack and can be used to accept.</a:t>
            </a:r>
          </a:p>
          <a:p>
            <a:endParaRPr lang="en-US" sz="2800" dirty="0"/>
          </a:p>
          <a:p>
            <a:pPr marL="109728" indent="0" algn="ctr">
              <a:buNone/>
            </a:pPr>
            <a:r>
              <a:rPr 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{</a:t>
            </a:r>
            <a:r>
              <a:rPr lang="en-US" sz="36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</a:t>
            </a:r>
            <a:r>
              <a:rPr lang="en-US" sz="3600" b="1" baseline="30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</a:t>
            </a:r>
            <a:r>
              <a:rPr lang="en-US" sz="36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b</a:t>
            </a:r>
            <a:r>
              <a:rPr lang="en-US" sz="3600" b="1" baseline="30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</a:t>
            </a:r>
            <a:r>
              <a:rPr 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}</a:t>
            </a:r>
          </a:p>
          <a:p>
            <a:pPr marL="109728" indent="0" algn="ctr">
              <a:buNone/>
            </a:pPr>
            <a:endParaRPr lang="en-US" sz="2800" dirty="0"/>
          </a:p>
          <a:p>
            <a:r>
              <a:rPr lang="en-US" sz="2800" dirty="0"/>
              <a:t>However,</a:t>
            </a:r>
            <a:r>
              <a:rPr lang="en-US" dirty="0"/>
              <a:t> </a:t>
            </a:r>
            <a:r>
              <a:rPr 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{</a:t>
            </a:r>
            <a:r>
              <a:rPr lang="en-US" sz="36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</a:t>
            </a:r>
            <a:r>
              <a:rPr lang="en-US" sz="3600" b="1" baseline="30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</a:t>
            </a:r>
            <a:r>
              <a:rPr lang="en-US" sz="36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b</a:t>
            </a:r>
            <a:r>
              <a:rPr lang="en-US" sz="3600" b="1" baseline="30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</a:t>
            </a:r>
            <a:r>
              <a:rPr lang="en-US" sz="36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</a:t>
            </a:r>
            <a:r>
              <a:rPr lang="en-US" sz="3600" b="1" baseline="30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</a:t>
            </a:r>
            <a:r>
              <a:rPr 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: n&gt;0} </a:t>
            </a:r>
            <a:r>
              <a:rPr lang="en-US" sz="2800" dirty="0"/>
              <a:t>cannot be accepted by a </a:t>
            </a:r>
            <a:r>
              <a:rPr lang="en-US" sz="2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PDA</a:t>
            </a:r>
            <a:r>
              <a:rPr lang="en-US" sz="2800" dirty="0"/>
              <a:t> as it is a context-sensitive language.</a:t>
            </a:r>
          </a:p>
          <a:p>
            <a:endParaRPr lang="en-US" dirty="0"/>
          </a:p>
          <a:p>
            <a:r>
              <a:rPr lang="en-US" sz="2800" dirty="0"/>
              <a:t>Construct a special type of </a:t>
            </a:r>
            <a:r>
              <a:rPr lang="en-US" sz="2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PDA</a:t>
            </a:r>
            <a:r>
              <a:rPr lang="en-US" sz="2800" dirty="0"/>
              <a:t> with two stacks to accept it.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3(a)</a:t>
            </a:r>
          </a:p>
        </p:txBody>
      </p:sp>
    </p:spTree>
    <p:extLst>
      <p:ext uri="{BB962C8B-B14F-4D97-AF65-F5344CB8AC3E}">
        <p14:creationId xmlns:p14="http://schemas.microsoft.com/office/powerpoint/2010/main" val="426275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3173C-1302-4CA4-9455-12B3C25F1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68" b="80432"/>
          <a:stretch/>
        </p:blipFill>
        <p:spPr>
          <a:xfrm>
            <a:off x="-2276" y="5722960"/>
            <a:ext cx="6403075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3FD1E-31A1-4D57-AE78-1295216F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01623"/>
            <a:ext cx="6211147" cy="6064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DA4B2-3247-4036-9509-9058997E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E5FA0-0860-4A37-8C1F-FD19B6F4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42074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/>
          </a:bodyPr>
          <a:lstStyle/>
          <a:p>
            <a:r>
              <a:rPr lang="en-US" sz="2800" dirty="0"/>
              <a:t>Construct a special type of </a:t>
            </a:r>
            <a:r>
              <a:rPr lang="en-US" sz="2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PDA</a:t>
            </a:r>
            <a:r>
              <a:rPr lang="en-US" sz="2800" dirty="0"/>
              <a:t> with two stacks to accept</a:t>
            </a:r>
          </a:p>
          <a:p>
            <a:endParaRPr lang="en-US" sz="28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109728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{</a:t>
            </a:r>
            <a:r>
              <a:rPr lang="en-US" sz="4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</a:t>
            </a:r>
            <a:r>
              <a:rPr lang="en-US" sz="4400" b="1" baseline="30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</a:t>
            </a:r>
            <a:r>
              <a:rPr lang="en-US" sz="4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b</a:t>
            </a:r>
            <a:r>
              <a:rPr lang="en-US" sz="4400" b="1" baseline="30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</a:t>
            </a:r>
            <a:r>
              <a:rPr lang="en-US" sz="4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</a:t>
            </a:r>
            <a:r>
              <a:rPr lang="en-US" sz="4400" b="1" baseline="30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</a:t>
            </a:r>
            <a:r>
              <a:rPr lang="en-US" sz="4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}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3(b)</a:t>
            </a:r>
          </a:p>
        </p:txBody>
      </p:sp>
    </p:spTree>
    <p:extLst>
      <p:ext uri="{BB962C8B-B14F-4D97-AF65-F5344CB8AC3E}">
        <p14:creationId xmlns:p14="http://schemas.microsoft.com/office/powerpoint/2010/main" val="277820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27513" y="1066800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30227" y="4854919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sp>
        <p:nvSpPr>
          <p:cNvPr id="7" name="Diamond 6"/>
          <p:cNvSpPr/>
          <p:nvPr/>
        </p:nvSpPr>
        <p:spPr>
          <a:xfrm>
            <a:off x="1550983" y="2428013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sp>
        <p:nvSpPr>
          <p:cNvPr id="8" name="Diamond 7"/>
          <p:cNvSpPr/>
          <p:nvPr/>
        </p:nvSpPr>
        <p:spPr>
          <a:xfrm>
            <a:off x="3581400" y="2428013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POP S</a:t>
            </a:r>
            <a:r>
              <a:rPr lang="en-US" baseline="-25000" dirty="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2349297" y="1624012"/>
            <a:ext cx="2116" cy="804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3717" t="16812" r="31644" b="35482"/>
          <a:stretch/>
        </p:blipFill>
        <p:spPr>
          <a:xfrm>
            <a:off x="3119757" y="2599132"/>
            <a:ext cx="304801" cy="38100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31" idx="0"/>
            <a:endCxn id="30" idx="2"/>
          </p:cNvCxnSpPr>
          <p:nvPr/>
        </p:nvCxnSpPr>
        <p:spPr>
          <a:xfrm flipV="1">
            <a:off x="765354" y="3338757"/>
            <a:ext cx="1" cy="46560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7" idx="2"/>
            <a:endCxn id="31" idx="3"/>
          </p:cNvCxnSpPr>
          <p:nvPr/>
        </p:nvCxnSpPr>
        <p:spPr>
          <a:xfrm rot="5400000">
            <a:off x="1659144" y="3424427"/>
            <a:ext cx="485519" cy="894789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30" idx="0"/>
            <a:endCxn id="7" idx="0"/>
          </p:cNvCxnSpPr>
          <p:nvPr/>
        </p:nvCxnSpPr>
        <p:spPr>
          <a:xfrm rot="5400000" flipH="1" flipV="1">
            <a:off x="1412175" y="1781194"/>
            <a:ext cx="290303" cy="1583942"/>
          </a:xfrm>
          <a:prstGeom prst="bentConnector3">
            <a:avLst>
              <a:gd name="adj1" fmla="val 252569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9446" t="31685" r="28083" b="34742"/>
          <a:stretch/>
        </p:blipFill>
        <p:spPr>
          <a:xfrm>
            <a:off x="2060545" y="3782792"/>
            <a:ext cx="284812" cy="2660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4490" t="15929" r="30151" b="31270"/>
          <a:stretch/>
        </p:blipFill>
        <p:spPr>
          <a:xfrm>
            <a:off x="2399411" y="3940080"/>
            <a:ext cx="342900" cy="418476"/>
          </a:xfrm>
          <a:prstGeom prst="rect">
            <a:avLst/>
          </a:prstGeom>
        </p:spPr>
      </p:pic>
      <p:sp>
        <p:nvSpPr>
          <p:cNvPr id="17" name="Diamond 16"/>
          <p:cNvSpPr/>
          <p:nvPr/>
        </p:nvSpPr>
        <p:spPr>
          <a:xfrm>
            <a:off x="1550983" y="4533001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POP S</a:t>
            </a:r>
            <a:r>
              <a:rPr lang="en-US" baseline="-25000" dirty="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18" name="Elbow Connector 17"/>
          <p:cNvCxnSpPr>
            <a:stCxn id="21" idx="0"/>
            <a:endCxn id="8" idx="0"/>
          </p:cNvCxnSpPr>
          <p:nvPr/>
        </p:nvCxnSpPr>
        <p:spPr>
          <a:xfrm rot="16200000" flipH="1" flipV="1">
            <a:off x="4947132" y="1191647"/>
            <a:ext cx="668948" cy="1803783"/>
          </a:xfrm>
          <a:prstGeom prst="bentConnector3">
            <a:avLst>
              <a:gd name="adj1" fmla="val -34173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9446" t="31685" r="28083" b="34742"/>
          <a:stretch/>
        </p:blipFill>
        <p:spPr>
          <a:xfrm>
            <a:off x="5187766" y="2553908"/>
            <a:ext cx="284812" cy="2660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23717" t="16812" r="31644" b="35482"/>
          <a:stretch/>
        </p:blipFill>
        <p:spPr>
          <a:xfrm>
            <a:off x="6944174" y="5195761"/>
            <a:ext cx="304801" cy="381001"/>
          </a:xfrm>
          <a:prstGeom prst="rect">
            <a:avLst/>
          </a:prstGeom>
        </p:spPr>
      </p:pic>
      <p:sp>
        <p:nvSpPr>
          <p:cNvPr id="21" name="Diamond 20"/>
          <p:cNvSpPr/>
          <p:nvPr/>
        </p:nvSpPr>
        <p:spPr>
          <a:xfrm>
            <a:off x="5385183" y="1759065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cxnSp>
        <p:nvCxnSpPr>
          <p:cNvPr id="22" name="Straight Arrow Connector 21"/>
          <p:cNvCxnSpPr>
            <a:stCxn id="21" idx="2"/>
            <a:endCxn id="33" idx="0"/>
          </p:cNvCxnSpPr>
          <p:nvPr/>
        </p:nvCxnSpPr>
        <p:spPr>
          <a:xfrm flipH="1">
            <a:off x="6179093" y="2960114"/>
            <a:ext cx="4404" cy="480027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3147610" y="3028538"/>
            <a:ext cx="43379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29446" t="31685" r="28083" b="34742"/>
          <a:stretch/>
        </p:blipFill>
        <p:spPr>
          <a:xfrm>
            <a:off x="6222406" y="3036303"/>
            <a:ext cx="284812" cy="266074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75" idx="3"/>
            <a:endCxn id="68" idx="3"/>
          </p:cNvCxnSpPr>
          <p:nvPr/>
        </p:nvCxnSpPr>
        <p:spPr>
          <a:xfrm>
            <a:off x="8760476" y="2981775"/>
            <a:ext cx="1" cy="1572137"/>
          </a:xfrm>
          <a:prstGeom prst="bentConnector3">
            <a:avLst>
              <a:gd name="adj1" fmla="val 2286010000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17" idx="3"/>
            <a:endCxn id="6" idx="1"/>
          </p:cNvCxnSpPr>
          <p:nvPr/>
        </p:nvCxnSpPr>
        <p:spPr>
          <a:xfrm flipV="1">
            <a:off x="3147610" y="5133525"/>
            <a:ext cx="582617" cy="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23717" t="16812" r="31644" b="35482"/>
          <a:stretch/>
        </p:blipFill>
        <p:spPr>
          <a:xfrm>
            <a:off x="8672512" y="3111876"/>
            <a:ext cx="304801" cy="381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l="24490" t="15929" r="30151" b="31270"/>
          <a:stretch/>
        </p:blipFill>
        <p:spPr>
          <a:xfrm>
            <a:off x="3214711" y="4714410"/>
            <a:ext cx="342900" cy="41847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6201" y="2718316"/>
            <a:ext cx="1378308" cy="620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S</a:t>
            </a:r>
            <a:r>
              <a:rPr lang="en-US" baseline="-25000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 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" y="3804360"/>
            <a:ext cx="1378308" cy="620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 S</a:t>
            </a:r>
            <a:r>
              <a:rPr lang="en-US" baseline="-25000" dirty="0"/>
              <a:t>1</a:t>
            </a:r>
            <a:r>
              <a:rPr lang="en-US" dirty="0">
                <a:solidFill>
                  <a:schemeClr val="dk1"/>
                </a:solidFill>
              </a:rPr>
              <a:t> a</a:t>
            </a:r>
          </a:p>
        </p:txBody>
      </p:sp>
      <p:sp>
        <p:nvSpPr>
          <p:cNvPr id="33" name="Diamond 32"/>
          <p:cNvSpPr/>
          <p:nvPr/>
        </p:nvSpPr>
        <p:spPr>
          <a:xfrm>
            <a:off x="5380779" y="3440141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POP S</a:t>
            </a:r>
            <a:r>
              <a:rPr lang="en-US" baseline="-25000" dirty="0">
                <a:solidFill>
                  <a:schemeClr val="dk1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68" idx="2"/>
            <a:endCxn id="17" idx="2"/>
          </p:cNvCxnSpPr>
          <p:nvPr/>
        </p:nvCxnSpPr>
        <p:spPr>
          <a:xfrm rot="5400000">
            <a:off x="4865924" y="2637810"/>
            <a:ext cx="579614" cy="5612867"/>
          </a:xfrm>
          <a:prstGeom prst="bentConnector3">
            <a:avLst>
              <a:gd name="adj1" fmla="val 205995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l="6448" b="9555"/>
          <a:stretch/>
        </p:blipFill>
        <p:spPr>
          <a:xfrm>
            <a:off x="6781800" y="195591"/>
            <a:ext cx="2144491" cy="871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0" name="Straight Arrow Connector 39"/>
          <p:cNvCxnSpPr>
            <a:stCxn id="7" idx="2"/>
            <a:endCxn id="17" idx="0"/>
          </p:cNvCxnSpPr>
          <p:nvPr/>
        </p:nvCxnSpPr>
        <p:spPr>
          <a:xfrm>
            <a:off x="2349297" y="3629062"/>
            <a:ext cx="0" cy="90393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/>
          <a:srcRect l="23717" t="16812" r="31644" b="35482"/>
          <a:stretch/>
        </p:blipFill>
        <p:spPr>
          <a:xfrm>
            <a:off x="6183496" y="1314450"/>
            <a:ext cx="304801" cy="381001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stCxn id="33" idx="2"/>
            <a:endCxn id="65" idx="0"/>
          </p:cNvCxnSpPr>
          <p:nvPr/>
        </p:nvCxnSpPr>
        <p:spPr>
          <a:xfrm>
            <a:off x="6179093" y="4641190"/>
            <a:ext cx="0" cy="39760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/>
          <a:srcRect l="24490" t="15929" r="30151" b="31270"/>
          <a:stretch/>
        </p:blipFill>
        <p:spPr>
          <a:xfrm>
            <a:off x="6265268" y="4638651"/>
            <a:ext cx="342900" cy="418476"/>
          </a:xfrm>
          <a:prstGeom prst="rect">
            <a:avLst/>
          </a:prstGeom>
        </p:spPr>
      </p:pic>
      <p:sp>
        <p:nvSpPr>
          <p:cNvPr id="65" name="Diamond 64"/>
          <p:cNvSpPr/>
          <p:nvPr/>
        </p:nvSpPr>
        <p:spPr>
          <a:xfrm>
            <a:off x="5380779" y="5038796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POP S</a:t>
            </a:r>
            <a:r>
              <a:rPr lang="en-US" baseline="-25000" dirty="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68" name="Diamond 67"/>
          <p:cNvSpPr/>
          <p:nvPr/>
        </p:nvSpPr>
        <p:spPr>
          <a:xfrm>
            <a:off x="7163850" y="3953387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cxnSp>
        <p:nvCxnSpPr>
          <p:cNvPr id="72" name="Straight Arrow Connector 71"/>
          <p:cNvCxnSpPr>
            <a:stCxn id="68" idx="0"/>
            <a:endCxn id="75" idx="2"/>
          </p:cNvCxnSpPr>
          <p:nvPr/>
        </p:nvCxnSpPr>
        <p:spPr>
          <a:xfrm flipH="1" flipV="1">
            <a:off x="7962163" y="3582299"/>
            <a:ext cx="1" cy="37108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5" name="Diamond 74"/>
          <p:cNvSpPr/>
          <p:nvPr/>
        </p:nvSpPr>
        <p:spPr>
          <a:xfrm>
            <a:off x="7163849" y="2381250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POP S</a:t>
            </a:r>
            <a:r>
              <a:rPr lang="en-US" baseline="-25000" dirty="0">
                <a:solidFill>
                  <a:schemeClr val="dk1"/>
                </a:solidFill>
              </a:rPr>
              <a:t>2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"/>
          <a:srcRect l="29446" t="31685" r="28083" b="34742"/>
          <a:stretch/>
        </p:blipFill>
        <p:spPr>
          <a:xfrm>
            <a:off x="8046589" y="3685040"/>
            <a:ext cx="284812" cy="26607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/>
          <a:srcRect l="24490" t="15929" r="30151" b="31270"/>
          <a:stretch/>
        </p:blipFill>
        <p:spPr>
          <a:xfrm>
            <a:off x="8017545" y="5077961"/>
            <a:ext cx="342900" cy="418476"/>
          </a:xfrm>
          <a:prstGeom prst="rect">
            <a:avLst/>
          </a:prstGeom>
        </p:spPr>
      </p:pic>
      <p:cxnSp>
        <p:nvCxnSpPr>
          <p:cNvPr id="85" name="Elbow Connector 84"/>
          <p:cNvCxnSpPr>
            <a:stCxn id="8" idx="3"/>
            <a:endCxn id="21" idx="1"/>
          </p:cNvCxnSpPr>
          <p:nvPr/>
        </p:nvCxnSpPr>
        <p:spPr>
          <a:xfrm flipV="1">
            <a:off x="5178027" y="2359590"/>
            <a:ext cx="207156" cy="668948"/>
          </a:xfrm>
          <a:prstGeom prst="bentConnector3">
            <a:avLst>
              <a:gd name="adj1" fmla="val -5176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4" name="Elbow Connector 93"/>
          <p:cNvCxnSpPr>
            <a:stCxn id="65" idx="3"/>
            <a:endCxn id="68" idx="1"/>
          </p:cNvCxnSpPr>
          <p:nvPr/>
        </p:nvCxnSpPr>
        <p:spPr>
          <a:xfrm flipV="1">
            <a:off x="6977406" y="4553912"/>
            <a:ext cx="186444" cy="1085409"/>
          </a:xfrm>
          <a:prstGeom prst="bentConnector3">
            <a:avLst>
              <a:gd name="adj1" fmla="val -11305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9" name="Slide Number Placeholder 2"/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794892" y="196825"/>
            <a:ext cx="39821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latin typeface="Comic Sans MS" panose="030F0702030302020204" pitchFamily="66" charset="0"/>
              </a:rPr>
              <a:t>There is a minor mistake</a:t>
            </a:r>
          </a:p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latin typeface="Comic Sans MS" panose="030F0702030302020204" pitchFamily="66" charset="0"/>
              </a:rPr>
              <a:t>intentionally kept for you</a:t>
            </a:r>
          </a:p>
          <a:p>
            <a:pPr algn="ctr"/>
            <a:r>
              <a:rPr lang="en-US" sz="2400" b="1" dirty="0">
                <a:ln w="0"/>
                <a:solidFill>
                  <a:srgbClr val="FF0000"/>
                </a:solidFill>
                <a:latin typeface="Comic Sans MS" panose="030F0702030302020204" pitchFamily="66" charset="0"/>
              </a:rPr>
              <a:t>to indicate &amp; correct.</a:t>
            </a:r>
            <a:endParaRPr lang="en-US" sz="2400" b="1" cap="none" spc="0" dirty="0">
              <a:ln w="0"/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Construct a </a:t>
            </a:r>
            <a:r>
              <a:rPr lang="en-US" sz="2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PDA</a:t>
            </a:r>
            <a:r>
              <a:rPr lang="en-US" sz="2800" dirty="0"/>
              <a:t> for the following Language.</a:t>
            </a:r>
          </a:p>
          <a:p>
            <a:endParaRPr lang="en-US" sz="2800" dirty="0"/>
          </a:p>
          <a:p>
            <a:pPr marL="109728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ODDDPALINDROME</a:t>
            </a:r>
          </a:p>
          <a:p>
            <a:pPr marL="109728" indent="0" algn="ctr">
              <a:buNone/>
            </a:pPr>
            <a:endParaRPr lang="en-US" sz="2800" dirty="0"/>
          </a:p>
          <a:p>
            <a:pPr marL="109728" indent="0">
              <a:buNone/>
            </a:pPr>
            <a:br>
              <a:rPr lang="en-US" dirty="0"/>
            </a:br>
            <a:r>
              <a:rPr lang="en-US" dirty="0"/>
              <a:t>The words in this language are:</a:t>
            </a:r>
          </a:p>
          <a:p>
            <a:pPr marL="109728" indent="0" algn="ctr">
              <a:buNone/>
            </a:pP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{ a, b, </a:t>
            </a:r>
            <a:r>
              <a:rPr lang="en-US" dirty="0" err="1">
                <a:solidFill>
                  <a:srgbClr val="0070C0"/>
                </a:solidFill>
              </a:rPr>
              <a:t>aaa</a:t>
            </a:r>
            <a:r>
              <a:rPr lang="en-US" dirty="0">
                <a:solidFill>
                  <a:srgbClr val="0070C0"/>
                </a:solidFill>
              </a:rPr>
              <a:t>, aba, </a:t>
            </a:r>
            <a:r>
              <a:rPr lang="en-US" dirty="0" err="1">
                <a:solidFill>
                  <a:srgbClr val="0070C0"/>
                </a:solidFill>
              </a:rPr>
              <a:t>bab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bbb</a:t>
            </a:r>
            <a:r>
              <a:rPr lang="en-US" dirty="0">
                <a:solidFill>
                  <a:srgbClr val="0070C0"/>
                </a:solidFill>
              </a:rPr>
              <a:t>, ...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8424" y="152400"/>
            <a:ext cx="256352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Lecture </a:t>
            </a:r>
            <a:r>
              <a:rPr lang="en-US" sz="3600" b="1" dirty="0">
                <a:ln/>
                <a:solidFill>
                  <a:schemeClr val="accent3"/>
                </a:solidFill>
              </a:rPr>
              <a:t>34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958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8846" y="2895600"/>
            <a:ext cx="852028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rgbClr val="00B050"/>
                </a:solidFill>
                <a:latin typeface="Comic Sans MS" panose="030F0702030302020204" pitchFamily="66" charset="0"/>
              </a:rPr>
              <a:t>ODDPALINDROME</a:t>
            </a:r>
            <a:r>
              <a:rPr lang="en-US" sz="3200" b="1" cap="none" spc="0" dirty="0">
                <a:ln w="0"/>
                <a:solidFill>
                  <a:srgbClr val="FF0000"/>
                </a:solidFill>
                <a:latin typeface="Comic Sans MS" panose="030F0702030302020204" pitchFamily="66" charset="0"/>
              </a:rPr>
              <a:t> cannot be constructed</a:t>
            </a:r>
          </a:p>
          <a:p>
            <a:pPr algn="ctr"/>
            <a:r>
              <a:rPr lang="en-US" sz="3200" b="1" dirty="0">
                <a:ln w="0"/>
                <a:solidFill>
                  <a:srgbClr val="FF0000"/>
                </a:solidFill>
                <a:latin typeface="Comic Sans MS" panose="030F0702030302020204" pitchFamily="66" charset="0"/>
              </a:rPr>
              <a:t>Using Deterministic PDAs.</a:t>
            </a:r>
          </a:p>
          <a:p>
            <a:pPr algn="ctr"/>
            <a:endParaRPr lang="en-US" sz="3200" b="1" cap="none" spc="0" dirty="0">
              <a:ln w="0"/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3200" b="1" dirty="0">
                <a:ln w="0"/>
                <a:solidFill>
                  <a:srgbClr val="FF0000"/>
                </a:solidFill>
                <a:latin typeface="Comic Sans MS" panose="030F0702030302020204" pitchFamily="66" charset="0"/>
              </a:rPr>
              <a:t>We need a </a:t>
            </a:r>
            <a:r>
              <a:rPr lang="en-US" sz="3200" b="1" u="sng" dirty="0">
                <a:ln w="0"/>
                <a:solidFill>
                  <a:srgbClr val="0070C0"/>
                </a:solidFill>
                <a:latin typeface="Comic Sans MS" panose="030F0702030302020204" pitchFamily="66" charset="0"/>
              </a:rPr>
              <a:t>NPDA</a:t>
            </a:r>
            <a:r>
              <a:rPr lang="en-US" sz="3200" b="1" dirty="0">
                <a:ln w="0"/>
                <a:solidFill>
                  <a:srgbClr val="FF0000"/>
                </a:solidFill>
                <a:latin typeface="Comic Sans MS" panose="030F0702030302020204" pitchFamily="66" charset="0"/>
              </a:rPr>
              <a:t> for this language.</a:t>
            </a:r>
            <a:endParaRPr lang="en-US" sz="3200" b="1" cap="none" spc="0" dirty="0">
              <a:ln w="0"/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3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933952"/>
          </a:xfrm>
        </p:spPr>
        <p:txBody>
          <a:bodyPr>
            <a:noAutofit/>
          </a:bodyPr>
          <a:lstStyle/>
          <a:p>
            <a:r>
              <a:rPr lang="en-US" sz="2200" dirty="0"/>
              <a:t>A deterministic </a:t>
            </a:r>
            <a:r>
              <a:rPr lang="en-US" sz="2200" b="1" dirty="0"/>
              <a:t>PDA </a:t>
            </a:r>
            <a:r>
              <a:rPr lang="en-US" sz="2200" dirty="0"/>
              <a:t>is one for which every input string has a unique path through the machine.</a:t>
            </a:r>
          </a:p>
          <a:p>
            <a:endParaRPr lang="en-US" sz="2200" dirty="0"/>
          </a:p>
          <a:p>
            <a:r>
              <a:rPr lang="en-US" sz="2200" dirty="0"/>
              <a:t>A nondeterministic </a:t>
            </a:r>
            <a:r>
              <a:rPr lang="en-US" sz="2200" b="1" dirty="0"/>
              <a:t>PDA </a:t>
            </a:r>
            <a:r>
              <a:rPr lang="en-US" sz="2200" dirty="0"/>
              <a:t>is one for which at certain times we may have to choose among possible paths through the machine.</a:t>
            </a:r>
          </a:p>
          <a:p>
            <a:endParaRPr lang="en-US" sz="2200" dirty="0"/>
          </a:p>
          <a:p>
            <a:r>
              <a:rPr lang="en-US" sz="2200" dirty="0"/>
              <a:t>We say that an input string is accepted by such a machine if </a:t>
            </a:r>
            <a:r>
              <a:rPr lang="en-US" sz="2200" i="1" dirty="0"/>
              <a:t>some </a:t>
            </a:r>
            <a:r>
              <a:rPr lang="en-US" sz="2200" dirty="0"/>
              <a:t>set of choices leads us to an ACCEPT state.</a:t>
            </a:r>
          </a:p>
          <a:p>
            <a:endParaRPr lang="en-US" sz="2200" dirty="0"/>
          </a:p>
          <a:p>
            <a:r>
              <a:rPr lang="en-US" sz="2200" dirty="0"/>
              <a:t>If for </a:t>
            </a:r>
            <a:r>
              <a:rPr lang="en-US" sz="2200" i="1" dirty="0"/>
              <a:t>all possible </a:t>
            </a:r>
            <a:r>
              <a:rPr lang="en-US" sz="2200" dirty="0"/>
              <a:t>paths that a certain input string can follow it always ends at a REJECT state, then the string must be rejected.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DETERMINISM vs. NONDETERMINISM</a:t>
            </a:r>
          </a:p>
        </p:txBody>
      </p:sp>
    </p:spTree>
    <p:extLst>
      <p:ext uri="{BB962C8B-B14F-4D97-AF65-F5344CB8AC3E}">
        <p14:creationId xmlns:p14="http://schemas.microsoft.com/office/powerpoint/2010/main" val="161225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SUMMARY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50460"/>
            <a:ext cx="5029200" cy="51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7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24717" y="152400"/>
            <a:ext cx="4188315" cy="853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8187205" cy="48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2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867400" cy="4525963"/>
          </a:xfrm>
        </p:spPr>
        <p:txBody>
          <a:bodyPr/>
          <a:lstStyle/>
          <a:p>
            <a:r>
              <a:rPr lang="en-US" dirty="0"/>
              <a:t>It is not compulsory to include a REJECT state as we cannot escape from a dead-end state in FA’s.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if we cannot escape the ACCEPT state once entered, we don’t need to read all the input letters.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Remarks!!!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85" y="4114800"/>
            <a:ext cx="2900036" cy="1491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74" y="1462278"/>
            <a:ext cx="2799458" cy="13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6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Show that the input string “</a:t>
            </a:r>
            <a:r>
              <a:rPr lang="en-US" sz="2400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abbabba</a:t>
            </a:r>
            <a:r>
              <a:rPr lang="en-US" sz="2400" dirty="0"/>
              <a:t>” is accepted by the following machine.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5" y="1905000"/>
            <a:ext cx="8187205" cy="48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4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13772"/>
            <a:ext cx="8172450" cy="48592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abbabba</a:t>
            </a: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∆∆∆∆∆</a:t>
            </a:r>
            <a:r>
              <a:rPr lang="en-US" sz="3600" b="1" i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098632" y="109061"/>
          <a:ext cx="914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sz="36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94B6CC5-250B-46B2-B71A-EE9AD3F9FF57}"/>
              </a:ext>
            </a:extLst>
          </p:cNvPr>
          <p:cNvSpPr/>
          <p:nvPr/>
        </p:nvSpPr>
        <p:spPr>
          <a:xfrm>
            <a:off x="2115337" y="2119952"/>
            <a:ext cx="1496331" cy="500064"/>
          </a:xfrm>
          <a:prstGeom prst="roundRect">
            <a:avLst>
              <a:gd name="adj" fmla="val 50000"/>
            </a:avLst>
          </a:prstGeom>
          <a:solidFill>
            <a:srgbClr val="00B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13772"/>
            <a:ext cx="8172450" cy="48592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u="sng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sz="3600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bbabba</a:t>
            </a: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∆∆∆∆∆</a:t>
            </a:r>
            <a:r>
              <a:rPr lang="en-US" sz="3600" b="1" i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70226"/>
              </p:ext>
            </p:extLst>
          </p:nvPr>
        </p:nvGraphicFramePr>
        <p:xfrm>
          <a:off x="8098632" y="109061"/>
          <a:ext cx="914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sz="36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0D52ADF-3087-4817-9149-7740E58EF0A5}"/>
              </a:ext>
            </a:extLst>
          </p:cNvPr>
          <p:cNvSpPr/>
          <p:nvPr/>
        </p:nvSpPr>
        <p:spPr>
          <a:xfrm>
            <a:off x="762000" y="3405981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A262C7-1AFA-422E-B423-239C02FDEF77}"/>
              </a:ext>
            </a:extLst>
          </p:cNvPr>
          <p:cNvSpPr/>
          <p:nvPr/>
        </p:nvSpPr>
        <p:spPr>
          <a:xfrm>
            <a:off x="2438400" y="3405981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13772"/>
            <a:ext cx="8172450" cy="48592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u="sng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3600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babba</a:t>
            </a: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∆∆∆∆∆</a:t>
            </a:r>
            <a:r>
              <a:rPr lang="en-US" sz="3600" b="1" i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29881"/>
              </p:ext>
            </p:extLst>
          </p:nvPr>
        </p:nvGraphicFramePr>
        <p:xfrm>
          <a:off x="8098632" y="109061"/>
          <a:ext cx="914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sz="36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9B5BA0CB-B5C1-406A-A623-6362B7C484CD}"/>
              </a:ext>
            </a:extLst>
          </p:cNvPr>
          <p:cNvSpPr/>
          <p:nvPr/>
        </p:nvSpPr>
        <p:spPr>
          <a:xfrm>
            <a:off x="841043" y="4320381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EC1101-6DD6-40A9-9F64-D70ED607FC4E}"/>
              </a:ext>
            </a:extLst>
          </p:cNvPr>
          <p:cNvSpPr/>
          <p:nvPr/>
        </p:nvSpPr>
        <p:spPr>
          <a:xfrm>
            <a:off x="2438400" y="3405981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62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13772"/>
            <a:ext cx="8172450" cy="48592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u="sng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3600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abba</a:t>
            </a: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∆∆∆∆∆</a:t>
            </a:r>
            <a:r>
              <a:rPr lang="en-US" sz="3600" b="1" i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35611"/>
              </p:ext>
            </p:extLst>
          </p:nvPr>
        </p:nvGraphicFramePr>
        <p:xfrm>
          <a:off x="8098632" y="109061"/>
          <a:ext cx="914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sz="36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58590A0-2B11-40C4-A8B1-8C5B7F68687A}"/>
              </a:ext>
            </a:extLst>
          </p:cNvPr>
          <p:cNvSpPr/>
          <p:nvPr/>
        </p:nvSpPr>
        <p:spPr>
          <a:xfrm>
            <a:off x="2438400" y="3405981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9AFCA4-DC1B-4E80-B264-E2FF7E284EE7}"/>
              </a:ext>
            </a:extLst>
          </p:cNvPr>
          <p:cNvSpPr/>
          <p:nvPr/>
        </p:nvSpPr>
        <p:spPr>
          <a:xfrm>
            <a:off x="841043" y="4320381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5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13772"/>
            <a:ext cx="8172450" cy="48592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u="sng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sz="3600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bba</a:t>
            </a: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∆∆∆∆∆</a:t>
            </a:r>
            <a:r>
              <a:rPr lang="en-US" sz="3600" b="1" i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20365"/>
              </p:ext>
            </p:extLst>
          </p:nvPr>
        </p:nvGraphicFramePr>
        <p:xfrm>
          <a:off x="8098632" y="109061"/>
          <a:ext cx="914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sz="36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7BE47441-DEB0-4947-9DCB-1AF2A2D43D36}"/>
              </a:ext>
            </a:extLst>
          </p:cNvPr>
          <p:cNvSpPr/>
          <p:nvPr/>
        </p:nvSpPr>
        <p:spPr>
          <a:xfrm>
            <a:off x="2438400" y="3405981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04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13772"/>
            <a:ext cx="8172450" cy="48592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u="sng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3600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ba</a:t>
            </a: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∆∆∆∆∆</a:t>
            </a:r>
            <a:r>
              <a:rPr lang="en-US" sz="3600" b="1" i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35623"/>
              </p:ext>
            </p:extLst>
          </p:nvPr>
        </p:nvGraphicFramePr>
        <p:xfrm>
          <a:off x="8098632" y="109061"/>
          <a:ext cx="914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sz="36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41456691-10C1-4777-AB8C-DAAF3818A580}"/>
              </a:ext>
            </a:extLst>
          </p:cNvPr>
          <p:cNvSpPr/>
          <p:nvPr/>
        </p:nvSpPr>
        <p:spPr>
          <a:xfrm>
            <a:off x="4572000" y="3402569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55594C-A19B-4F4E-AE04-55DD224365A9}"/>
              </a:ext>
            </a:extLst>
          </p:cNvPr>
          <p:cNvSpPr/>
          <p:nvPr/>
        </p:nvSpPr>
        <p:spPr>
          <a:xfrm>
            <a:off x="6477000" y="4719578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13772"/>
            <a:ext cx="8172450" cy="48592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u="sng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3600" b="1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∆∆∆∆∆</a:t>
            </a:r>
            <a:r>
              <a:rPr lang="en-US" sz="3600" b="1" i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57853"/>
              </p:ext>
            </p:extLst>
          </p:nvPr>
        </p:nvGraphicFramePr>
        <p:xfrm>
          <a:off x="8098632" y="109061"/>
          <a:ext cx="914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sz="36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F989365-597B-4000-9A2D-1218A1C984EF}"/>
              </a:ext>
            </a:extLst>
          </p:cNvPr>
          <p:cNvSpPr/>
          <p:nvPr/>
        </p:nvSpPr>
        <p:spPr>
          <a:xfrm>
            <a:off x="4572000" y="3402569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9622D-D50E-4280-A5DE-DAA69C33943E}"/>
              </a:ext>
            </a:extLst>
          </p:cNvPr>
          <p:cNvSpPr/>
          <p:nvPr/>
        </p:nvSpPr>
        <p:spPr>
          <a:xfrm>
            <a:off x="6477000" y="4719578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13772"/>
            <a:ext cx="8172450" cy="48592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∆∆∆∆∆</a:t>
            </a:r>
            <a:r>
              <a:rPr lang="en-US" sz="3600" b="1" i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94137"/>
              </p:ext>
            </p:extLst>
          </p:nvPr>
        </p:nvGraphicFramePr>
        <p:xfrm>
          <a:off x="8098632" y="109061"/>
          <a:ext cx="914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sz="36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8D11C6F8-069F-4DF9-9DB2-90F6A6684691}"/>
              </a:ext>
            </a:extLst>
          </p:cNvPr>
          <p:cNvSpPr/>
          <p:nvPr/>
        </p:nvSpPr>
        <p:spPr>
          <a:xfrm>
            <a:off x="4572000" y="3402569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9D7264-698E-4051-B9DF-63EBE97F589E}"/>
              </a:ext>
            </a:extLst>
          </p:cNvPr>
          <p:cNvSpPr/>
          <p:nvPr/>
        </p:nvSpPr>
        <p:spPr>
          <a:xfrm>
            <a:off x="6411462" y="3352800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13772"/>
            <a:ext cx="8172450" cy="48592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∆∆∆∆∆</a:t>
            </a:r>
            <a:r>
              <a:rPr lang="en-US" sz="3600" b="1" i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098632" y="109061"/>
          <a:ext cx="914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sz="36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145818" y="5929312"/>
            <a:ext cx="1481516" cy="500064"/>
          </a:xfrm>
          <a:prstGeom prst="roundRect">
            <a:avLst>
              <a:gd name="adj" fmla="val 50000"/>
            </a:avLst>
          </a:prstGeom>
          <a:solidFill>
            <a:srgbClr val="00B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E266FF-F592-41B0-BC61-A6D4661C6D41}"/>
              </a:ext>
            </a:extLst>
          </p:cNvPr>
          <p:cNvSpPr/>
          <p:nvPr/>
        </p:nvSpPr>
        <p:spPr>
          <a:xfrm>
            <a:off x="4572000" y="3402569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8B0F9-4990-4591-BD75-A78CFDDCB809}"/>
              </a:ext>
            </a:extLst>
          </p:cNvPr>
          <p:cNvSpPr/>
          <p:nvPr/>
        </p:nvSpPr>
        <p:spPr>
          <a:xfrm>
            <a:off x="4572000" y="5733428"/>
            <a:ext cx="914400" cy="914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382000" cy="728472"/>
          </a:xfrm>
        </p:spPr>
        <p:txBody>
          <a:bodyPr/>
          <a:lstStyle/>
          <a:p>
            <a:r>
              <a:rPr lang="en-US" dirty="0"/>
              <a:t>Let the R.E of a language: 	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a(</a:t>
            </a:r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a+b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)*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2355072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7766" y="3962400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sp>
        <p:nvSpPr>
          <p:cNvPr id="9" name="Diamond 8"/>
          <p:cNvSpPr/>
          <p:nvPr/>
        </p:nvSpPr>
        <p:spPr>
          <a:xfrm>
            <a:off x="1678186" y="3642844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3717" t="16812" r="31644" b="35482"/>
          <a:stretch/>
        </p:blipFill>
        <p:spPr>
          <a:xfrm>
            <a:off x="4495799" y="2765590"/>
            <a:ext cx="304801" cy="381001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51" idx="0"/>
            <a:endCxn id="51" idx="1"/>
          </p:cNvCxnSpPr>
          <p:nvPr/>
        </p:nvCxnSpPr>
        <p:spPr>
          <a:xfrm rot="16200000" flipH="1" flipV="1">
            <a:off x="4141870" y="3545787"/>
            <a:ext cx="600525" cy="798314"/>
          </a:xfrm>
          <a:prstGeom prst="bentConnector4">
            <a:avLst>
              <a:gd name="adj1" fmla="val -75510"/>
              <a:gd name="adj2" fmla="val 151168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29446" t="31685" r="28083" b="34742"/>
          <a:stretch/>
        </p:blipFill>
        <p:spPr>
          <a:xfrm>
            <a:off x="3244663" y="3961681"/>
            <a:ext cx="284812" cy="2660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24490" t="15929" r="30151" b="31270"/>
          <a:stretch/>
        </p:blipFill>
        <p:spPr>
          <a:xfrm>
            <a:off x="5629609" y="3836007"/>
            <a:ext cx="342900" cy="418476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51" idx="3"/>
            <a:endCxn id="8" idx="1"/>
          </p:cNvCxnSpPr>
          <p:nvPr/>
        </p:nvCxnSpPr>
        <p:spPr>
          <a:xfrm flipV="1">
            <a:off x="5639603" y="4241006"/>
            <a:ext cx="768163" cy="42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7" idx="2"/>
            <a:endCxn id="9" idx="0"/>
          </p:cNvCxnSpPr>
          <p:nvPr/>
        </p:nvCxnSpPr>
        <p:spPr>
          <a:xfrm>
            <a:off x="2476500" y="2912284"/>
            <a:ext cx="0" cy="73056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9" idx="3"/>
            <a:endCxn id="51" idx="1"/>
          </p:cNvCxnSpPr>
          <p:nvPr/>
        </p:nvCxnSpPr>
        <p:spPr>
          <a:xfrm>
            <a:off x="3274813" y="4243369"/>
            <a:ext cx="768163" cy="183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1" name="Diamond 50"/>
          <p:cNvSpPr/>
          <p:nvPr/>
        </p:nvSpPr>
        <p:spPr>
          <a:xfrm>
            <a:off x="4042976" y="3644682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29446" t="31685" r="28083" b="34742"/>
          <a:stretch/>
        </p:blipFill>
        <p:spPr>
          <a:xfrm>
            <a:off x="3809043" y="2881669"/>
            <a:ext cx="284812" cy="266074"/>
          </a:xfrm>
          <a:prstGeom prst="rect">
            <a:avLst/>
          </a:prstGeom>
        </p:spPr>
      </p:pic>
      <p:sp>
        <p:nvSpPr>
          <p:cNvPr id="61" name="Rounded Rectangle 60"/>
          <p:cNvSpPr/>
          <p:nvPr/>
        </p:nvSpPr>
        <p:spPr>
          <a:xfrm>
            <a:off x="1751846" y="5628949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cxnSp>
        <p:nvCxnSpPr>
          <p:cNvPr id="62" name="Straight Arrow Connector 61"/>
          <p:cNvCxnSpPr>
            <a:stCxn id="9" idx="2"/>
            <a:endCxn id="61" idx="0"/>
          </p:cNvCxnSpPr>
          <p:nvPr/>
        </p:nvCxnSpPr>
        <p:spPr>
          <a:xfrm flipH="1">
            <a:off x="2475746" y="4843893"/>
            <a:ext cx="754" cy="78505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4"/>
          <a:srcRect l="24490" t="15929" r="30151" b="31270"/>
          <a:stretch/>
        </p:blipFill>
        <p:spPr>
          <a:xfrm>
            <a:off x="2532756" y="4856773"/>
            <a:ext cx="342900" cy="41847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/>
          <a:srcRect l="23717" t="16812" r="31644" b="35482"/>
          <a:stretch/>
        </p:blipFill>
        <p:spPr>
          <a:xfrm>
            <a:off x="2094819" y="4848171"/>
            <a:ext cx="304801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51" grpId="0" animBg="1"/>
      <p:bldP spid="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What is the language recognized by the following PDA.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7467600" cy="46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9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NPDA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easy to construct NPDA for any CFG if it is in </a:t>
            </a:r>
            <a:r>
              <a:rPr lang="en-US" sz="3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CNF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Proof of Theorem 28 proposes a constructive algorithm for this purpose.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9100" y="4264518"/>
            <a:ext cx="8528050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5312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9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0284"/>
              </p:ext>
            </p:extLst>
          </p:nvPr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13501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2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2665620" y="3237231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7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67351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081712" y="3237231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8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39773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4522819" y="4724400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22819" y="5617452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8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8370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081712" y="3207686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63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78922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107537" y="4724400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07537" y="5642109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4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77175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109580" y="3207686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382000" cy="728472"/>
          </a:xfrm>
        </p:spPr>
        <p:txBody>
          <a:bodyPr/>
          <a:lstStyle/>
          <a:p>
            <a:r>
              <a:rPr lang="en-US" dirty="0"/>
              <a:t>Let the R.E of a language: 	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a(</a:t>
            </a:r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a+b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)*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2355072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7766" y="3962400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sp>
        <p:nvSpPr>
          <p:cNvPr id="9" name="Diamond 8"/>
          <p:cNvSpPr/>
          <p:nvPr/>
        </p:nvSpPr>
        <p:spPr>
          <a:xfrm>
            <a:off x="1678186" y="3642844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3717" t="16812" r="31644" b="35482"/>
          <a:stretch/>
        </p:blipFill>
        <p:spPr>
          <a:xfrm>
            <a:off x="4495799" y="2765590"/>
            <a:ext cx="304801" cy="381001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51" idx="0"/>
            <a:endCxn id="51" idx="1"/>
          </p:cNvCxnSpPr>
          <p:nvPr/>
        </p:nvCxnSpPr>
        <p:spPr>
          <a:xfrm rot="16200000" flipH="1" flipV="1">
            <a:off x="4141870" y="3545787"/>
            <a:ext cx="600525" cy="798314"/>
          </a:xfrm>
          <a:prstGeom prst="bentConnector4">
            <a:avLst>
              <a:gd name="adj1" fmla="val -75510"/>
              <a:gd name="adj2" fmla="val 151168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29446" t="31685" r="28083" b="34742"/>
          <a:stretch/>
        </p:blipFill>
        <p:spPr>
          <a:xfrm>
            <a:off x="3244663" y="3961681"/>
            <a:ext cx="284812" cy="2660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24490" t="15929" r="30151" b="31270"/>
          <a:stretch/>
        </p:blipFill>
        <p:spPr>
          <a:xfrm>
            <a:off x="5629609" y="3836007"/>
            <a:ext cx="342900" cy="418476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51" idx="3"/>
            <a:endCxn id="8" idx="1"/>
          </p:cNvCxnSpPr>
          <p:nvPr/>
        </p:nvCxnSpPr>
        <p:spPr>
          <a:xfrm flipV="1">
            <a:off x="5639603" y="4241006"/>
            <a:ext cx="768163" cy="42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7" idx="2"/>
            <a:endCxn id="9" idx="0"/>
          </p:cNvCxnSpPr>
          <p:nvPr/>
        </p:nvCxnSpPr>
        <p:spPr>
          <a:xfrm>
            <a:off x="2476500" y="2912284"/>
            <a:ext cx="0" cy="73056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9" idx="3"/>
            <a:endCxn id="51" idx="1"/>
          </p:cNvCxnSpPr>
          <p:nvPr/>
        </p:nvCxnSpPr>
        <p:spPr>
          <a:xfrm>
            <a:off x="3274813" y="4243369"/>
            <a:ext cx="768163" cy="183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1" name="Diamond 50"/>
          <p:cNvSpPr/>
          <p:nvPr/>
        </p:nvSpPr>
        <p:spPr>
          <a:xfrm>
            <a:off x="4042976" y="3644682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29446" t="31685" r="28083" b="34742"/>
          <a:stretch/>
        </p:blipFill>
        <p:spPr>
          <a:xfrm>
            <a:off x="3809043" y="2881669"/>
            <a:ext cx="284812" cy="2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51687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7715390" y="4768401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97907" y="5659694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7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63426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095512" y="3193618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99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39823"/>
              </p:ext>
            </p:extLst>
          </p:nvPr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4522819" y="1409700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44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19852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081444" y="3207686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23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31838"/>
              </p:ext>
            </p:extLst>
          </p:nvPr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4522819" y="1440756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12548" y="6215190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>
            <a:off x="1781776" y="5945159"/>
            <a:ext cx="8064" cy="270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5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46658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095781" y="3200194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12548" y="6215190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>
            <a:off x="1781776" y="5945159"/>
            <a:ext cx="8064" cy="270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2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3832"/>
              </p:ext>
            </p:extLst>
          </p:nvPr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114191" y="1402722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8480" y="6215190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flipH="1">
            <a:off x="1775772" y="5945159"/>
            <a:ext cx="6004" cy="270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77785" y="5604503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7" name="Straight Connector 36"/>
          <p:cNvCxnSpPr>
            <a:stCxn id="25" idx="2"/>
            <a:endCxn id="36" idx="0"/>
          </p:cNvCxnSpPr>
          <p:nvPr/>
        </p:nvCxnSpPr>
        <p:spPr>
          <a:xfrm>
            <a:off x="2162769" y="5283524"/>
            <a:ext cx="4331" cy="320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495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50032"/>
              </p:ext>
            </p:extLst>
          </p:nvPr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104705" y="3207686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8480" y="6215190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flipH="1">
            <a:off x="1775772" y="5945159"/>
            <a:ext cx="6004" cy="270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77785" y="5604503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7" name="Straight Connector 36"/>
          <p:cNvCxnSpPr>
            <a:stCxn id="25" idx="2"/>
            <a:endCxn id="36" idx="0"/>
          </p:cNvCxnSpPr>
          <p:nvPr/>
        </p:nvCxnSpPr>
        <p:spPr>
          <a:xfrm>
            <a:off x="2162769" y="5283524"/>
            <a:ext cx="4331" cy="320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20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63622"/>
              </p:ext>
            </p:extLst>
          </p:nvPr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107537" y="1477098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8480" y="6215190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flipH="1">
            <a:off x="1775772" y="5945159"/>
            <a:ext cx="6004" cy="270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77785" y="5604503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7" name="Straight Connector 36"/>
          <p:cNvCxnSpPr>
            <a:stCxn id="25" idx="2"/>
            <a:endCxn id="36" idx="0"/>
          </p:cNvCxnSpPr>
          <p:nvPr/>
        </p:nvCxnSpPr>
        <p:spPr>
          <a:xfrm>
            <a:off x="2162769" y="5283524"/>
            <a:ext cx="4331" cy="320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69567" y="4922567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9" name="Straight Connector 38"/>
          <p:cNvCxnSpPr>
            <a:stCxn id="21" idx="2"/>
            <a:endCxn id="38" idx="0"/>
          </p:cNvCxnSpPr>
          <p:nvPr/>
        </p:nvCxnSpPr>
        <p:spPr>
          <a:xfrm>
            <a:off x="2549771" y="4592671"/>
            <a:ext cx="9111" cy="329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6095512" y="3193618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8480" y="6215190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flipH="1">
            <a:off x="1775772" y="5945159"/>
            <a:ext cx="6004" cy="270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77785" y="5604503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7" name="Straight Connector 36"/>
          <p:cNvCxnSpPr>
            <a:stCxn id="25" idx="2"/>
            <a:endCxn id="36" idx="0"/>
          </p:cNvCxnSpPr>
          <p:nvPr/>
        </p:nvCxnSpPr>
        <p:spPr>
          <a:xfrm>
            <a:off x="2162769" y="5283524"/>
            <a:ext cx="4331" cy="320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69567" y="4922567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9" name="Straight Connector 38"/>
          <p:cNvCxnSpPr>
            <a:stCxn id="21" idx="2"/>
            <a:endCxn id="38" idx="0"/>
          </p:cNvCxnSpPr>
          <p:nvPr/>
        </p:nvCxnSpPr>
        <p:spPr>
          <a:xfrm>
            <a:off x="2549771" y="4592671"/>
            <a:ext cx="9111" cy="329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382000" cy="728472"/>
          </a:xfrm>
        </p:spPr>
        <p:txBody>
          <a:bodyPr/>
          <a:lstStyle/>
          <a:p>
            <a:r>
              <a:rPr lang="en-US" dirty="0"/>
              <a:t>Let the R.E of a language: 	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a(</a:t>
            </a:r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a+b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)*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2355072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3962400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sp>
        <p:nvSpPr>
          <p:cNvPr id="9" name="Diamond 8"/>
          <p:cNvSpPr/>
          <p:nvPr/>
        </p:nvSpPr>
        <p:spPr>
          <a:xfrm>
            <a:off x="1678186" y="3642844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9446" t="31685" r="28083" b="34742"/>
          <a:stretch/>
        </p:blipFill>
        <p:spPr>
          <a:xfrm>
            <a:off x="3244663" y="3961681"/>
            <a:ext cx="284812" cy="26607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7" idx="2"/>
            <a:endCxn id="9" idx="0"/>
          </p:cNvCxnSpPr>
          <p:nvPr/>
        </p:nvCxnSpPr>
        <p:spPr>
          <a:xfrm>
            <a:off x="2476500" y="2912284"/>
            <a:ext cx="0" cy="73056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9" idx="3"/>
            <a:endCxn id="8" idx="1"/>
          </p:cNvCxnSpPr>
          <p:nvPr/>
        </p:nvCxnSpPr>
        <p:spPr>
          <a:xfrm flipV="1">
            <a:off x="3274813" y="4241006"/>
            <a:ext cx="1297187" cy="236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" name="Rounded Rectangle 18"/>
          <p:cNvSpPr/>
          <p:nvPr/>
        </p:nvSpPr>
        <p:spPr>
          <a:xfrm>
            <a:off x="5767385" y="4914900"/>
            <a:ext cx="576263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824786" y="4914900"/>
            <a:ext cx="576263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6343648" y="5193506"/>
            <a:ext cx="1481138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Elbow Connector 22"/>
          <p:cNvCxnSpPr>
            <a:stCxn id="20" idx="3"/>
            <a:endCxn id="20" idx="0"/>
          </p:cNvCxnSpPr>
          <p:nvPr/>
        </p:nvCxnSpPr>
        <p:spPr>
          <a:xfrm flipH="1" flipV="1">
            <a:off x="8112918" y="4914900"/>
            <a:ext cx="288131" cy="278606"/>
          </a:xfrm>
          <a:prstGeom prst="bentConnector4">
            <a:avLst>
              <a:gd name="adj1" fmla="val -79339"/>
              <a:gd name="adj2" fmla="val 182051"/>
            </a:avLst>
          </a:prstGeom>
          <a:solidFill>
            <a:schemeClr val="bg1"/>
          </a:solidFill>
          <a:ln w="3810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717" t="16812" r="31644" b="35482"/>
          <a:stretch/>
        </p:blipFill>
        <p:spPr>
          <a:xfrm>
            <a:off x="8815386" y="4255293"/>
            <a:ext cx="304801" cy="381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446" t="31685" r="28083" b="34742"/>
          <a:stretch/>
        </p:blipFill>
        <p:spPr>
          <a:xfrm>
            <a:off x="8401049" y="4370220"/>
            <a:ext cx="284812" cy="2660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446" t="31685" r="28083" b="34742"/>
          <a:stretch/>
        </p:blipFill>
        <p:spPr>
          <a:xfrm>
            <a:off x="6347430" y="4790366"/>
            <a:ext cx="284812" cy="26607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6786560" y="6161087"/>
            <a:ext cx="576263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Elbow Connector 31"/>
          <p:cNvCxnSpPr>
            <a:stCxn id="31" idx="3"/>
            <a:endCxn id="31" idx="0"/>
          </p:cNvCxnSpPr>
          <p:nvPr/>
        </p:nvCxnSpPr>
        <p:spPr>
          <a:xfrm flipH="1" flipV="1">
            <a:off x="7074692" y="6161087"/>
            <a:ext cx="288131" cy="278606"/>
          </a:xfrm>
          <a:prstGeom prst="bentConnector4">
            <a:avLst>
              <a:gd name="adj1" fmla="val -79339"/>
              <a:gd name="adj2" fmla="val 182051"/>
            </a:avLst>
          </a:prstGeom>
          <a:solidFill>
            <a:schemeClr val="bg1"/>
          </a:solidFill>
          <a:ln w="3810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717" t="16812" r="31644" b="35482"/>
          <a:stretch/>
        </p:blipFill>
        <p:spPr>
          <a:xfrm>
            <a:off x="7777160" y="5501480"/>
            <a:ext cx="304801" cy="3810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446" t="31685" r="28083" b="34742"/>
          <a:stretch/>
        </p:blipFill>
        <p:spPr>
          <a:xfrm>
            <a:off x="7362823" y="5616407"/>
            <a:ext cx="284812" cy="266074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19" idx="2"/>
            <a:endCxn id="31" idx="1"/>
          </p:cNvCxnSpPr>
          <p:nvPr/>
        </p:nvCxnSpPr>
        <p:spPr>
          <a:xfrm>
            <a:off x="6055517" y="5472112"/>
            <a:ext cx="731043" cy="967581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717" t="16812" r="31644" b="35482"/>
          <a:stretch/>
        </p:blipFill>
        <p:spPr>
          <a:xfrm>
            <a:off x="6343648" y="5517750"/>
            <a:ext cx="304801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  <p:bldP spid="20" grpId="0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22949"/>
              </p:ext>
            </p:extLst>
          </p:nvPr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7983629" y="3193618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8480" y="6215190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flipH="1">
            <a:off x="1775772" y="5945159"/>
            <a:ext cx="6004" cy="270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77785" y="5604503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7" name="Straight Connector 36"/>
          <p:cNvCxnSpPr>
            <a:stCxn id="25" idx="2"/>
            <a:endCxn id="36" idx="0"/>
          </p:cNvCxnSpPr>
          <p:nvPr/>
        </p:nvCxnSpPr>
        <p:spPr>
          <a:xfrm>
            <a:off x="2162769" y="5283524"/>
            <a:ext cx="4331" cy="320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69567" y="4922567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9" name="Straight Connector 38"/>
          <p:cNvCxnSpPr>
            <a:stCxn id="21" idx="2"/>
            <a:endCxn id="38" idx="0"/>
          </p:cNvCxnSpPr>
          <p:nvPr/>
        </p:nvCxnSpPr>
        <p:spPr>
          <a:xfrm>
            <a:off x="2549771" y="4592671"/>
            <a:ext cx="9111" cy="329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58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805" y="5726049"/>
            <a:ext cx="2694287" cy="118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1" y="-1"/>
            <a:ext cx="6705600" cy="6930303"/>
            <a:chOff x="2438401" y="-1"/>
            <a:chExt cx="6705600" cy="69303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-1"/>
              <a:ext cx="6705600" cy="6930303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H="1">
              <a:off x="6018282" y="3262312"/>
              <a:ext cx="520630" cy="402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980019" y="2772344"/>
              <a:ext cx="1584718" cy="4808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1452282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155505"/>
          <a:ext cx="5279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7845" y="1266825"/>
          <a:ext cx="790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∶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81469" y="346359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" name="Oval 1"/>
          <p:cNvSpPr/>
          <p:nvPr/>
        </p:nvSpPr>
        <p:spPr>
          <a:xfrm>
            <a:off x="7974437" y="1911191"/>
            <a:ext cx="914400" cy="914400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5565" y="4142729"/>
            <a:ext cx="349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8471" y="4131006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Connector 7"/>
          <p:cNvCxnSpPr>
            <a:stCxn id="19" idx="2"/>
            <a:endCxn id="20" idx="3"/>
          </p:cNvCxnSpPr>
          <p:nvPr/>
        </p:nvCxnSpPr>
        <p:spPr>
          <a:xfrm flipH="1">
            <a:off x="1945341" y="392526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1" idx="1"/>
          </p:cNvCxnSpPr>
          <p:nvPr/>
        </p:nvCxnSpPr>
        <p:spPr>
          <a:xfrm>
            <a:off x="2156357" y="3925264"/>
            <a:ext cx="212114" cy="43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4518" y="4833582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81469" y="4821859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6" name="Straight Connector 25"/>
          <p:cNvCxnSpPr>
            <a:stCxn id="20" idx="2"/>
            <a:endCxn id="24" idx="3"/>
          </p:cNvCxnSpPr>
          <p:nvPr/>
        </p:nvCxnSpPr>
        <p:spPr>
          <a:xfrm flipH="1">
            <a:off x="1582384" y="4604394"/>
            <a:ext cx="188069" cy="46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  <a:endCxn id="25" idx="1"/>
          </p:cNvCxnSpPr>
          <p:nvPr/>
        </p:nvCxnSpPr>
        <p:spPr>
          <a:xfrm>
            <a:off x="1770453" y="4604394"/>
            <a:ext cx="211016" cy="44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3525" y="5495217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82843" y="5483494"/>
            <a:ext cx="3978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30" name="Straight Connector 29"/>
          <p:cNvCxnSpPr>
            <a:stCxn id="24" idx="2"/>
            <a:endCxn id="28" idx="3"/>
          </p:cNvCxnSpPr>
          <p:nvPr/>
        </p:nvCxnSpPr>
        <p:spPr>
          <a:xfrm flipH="1">
            <a:off x="1201391" y="5295247"/>
            <a:ext cx="182060" cy="430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  <a:endCxn id="29" idx="1"/>
          </p:cNvCxnSpPr>
          <p:nvPr/>
        </p:nvCxnSpPr>
        <p:spPr>
          <a:xfrm>
            <a:off x="1383451" y="5295247"/>
            <a:ext cx="199392" cy="419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412" y="621440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3" name="Straight Connector 32"/>
          <p:cNvCxnSpPr>
            <a:stCxn id="28" idx="2"/>
            <a:endCxn id="32" idx="0"/>
          </p:cNvCxnSpPr>
          <p:nvPr/>
        </p:nvCxnSpPr>
        <p:spPr>
          <a:xfrm flipH="1">
            <a:off x="999704" y="5956882"/>
            <a:ext cx="2754" cy="25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8480" y="6215190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flipH="1">
            <a:off x="1775772" y="5945159"/>
            <a:ext cx="6004" cy="270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77785" y="5604503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7" name="Straight Connector 36"/>
          <p:cNvCxnSpPr>
            <a:stCxn id="25" idx="2"/>
            <a:endCxn id="36" idx="0"/>
          </p:cNvCxnSpPr>
          <p:nvPr/>
        </p:nvCxnSpPr>
        <p:spPr>
          <a:xfrm>
            <a:off x="2162769" y="5283524"/>
            <a:ext cx="4331" cy="320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69567" y="4922567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39" name="Straight Connector 38"/>
          <p:cNvCxnSpPr>
            <a:stCxn id="21" idx="2"/>
            <a:endCxn id="38" idx="0"/>
          </p:cNvCxnSpPr>
          <p:nvPr/>
        </p:nvCxnSpPr>
        <p:spPr>
          <a:xfrm>
            <a:off x="2549771" y="4592671"/>
            <a:ext cx="9111" cy="329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08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8919635" cy="58816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4" y="98425"/>
            <a:ext cx="5296080" cy="663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0825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" y="398279"/>
            <a:ext cx="8022432" cy="53167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7" y="3733800"/>
            <a:ext cx="2034321" cy="2856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88475" b="89330"/>
          <a:stretch/>
        </p:blipFill>
        <p:spPr>
          <a:xfrm>
            <a:off x="4454768" y="2195512"/>
            <a:ext cx="234464" cy="304800"/>
          </a:xfrm>
          <a:prstGeom prst="rect">
            <a:avLst/>
          </a:prstGeom>
          <a:ln>
            <a:noFill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3276600" y="2500312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8" y="1143000"/>
            <a:ext cx="7298532" cy="55646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25312"/>
            <a:ext cx="2088577" cy="125628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1046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22325"/>
            <a:ext cx="5660232" cy="4897437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842294"/>
            <a:ext cx="35814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000" dirty="0"/>
              <a:t>Show that the following strings are accepted or not: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/>
              <a:t>ab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bbba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endParaRPr lang="en-US" sz="2000" dirty="0"/>
          </a:p>
          <a:p>
            <a:pPr marL="109728" indent="0">
              <a:buFont typeface="Wingdings 3"/>
              <a:buNone/>
            </a:pPr>
            <a:r>
              <a:rPr lang="en-US" sz="2000" dirty="0"/>
              <a:t>What is the language accepted and give CFG and an equivalent FA.</a:t>
            </a:r>
          </a:p>
        </p:txBody>
      </p:sp>
    </p:spTree>
    <p:extLst>
      <p:ext uri="{BB962C8B-B14F-4D97-AF65-F5344CB8AC3E}">
        <p14:creationId xmlns:p14="http://schemas.microsoft.com/office/powerpoint/2010/main" val="2830425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22325"/>
            <a:ext cx="5660232" cy="4897437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81000" y="4343400"/>
            <a:ext cx="5334000" cy="1752600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 language of all string having an even length, not including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4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87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22325"/>
            <a:ext cx="5660232" cy="4897437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3581400" cy="316785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XX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XXS</a:t>
            </a:r>
          </a:p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X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a | b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1667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71" y="685800"/>
            <a:ext cx="5042081" cy="5321491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842294"/>
            <a:ext cx="35814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000" dirty="0"/>
              <a:t>Show that the following strings are accepted or not: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/>
              <a:t>aa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babaaa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babaaab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babaaaa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endParaRPr lang="en-US" sz="2000" dirty="0"/>
          </a:p>
          <a:p>
            <a:pPr marL="109728" indent="0">
              <a:buFont typeface="Wingdings 3"/>
              <a:buNone/>
            </a:pPr>
            <a:r>
              <a:rPr lang="en-US" sz="2000" dirty="0"/>
              <a:t>What is the language accepted and give CFG.</a:t>
            </a:r>
          </a:p>
        </p:txBody>
      </p:sp>
    </p:spTree>
    <p:extLst>
      <p:ext uri="{BB962C8B-B14F-4D97-AF65-F5344CB8AC3E}">
        <p14:creationId xmlns:p14="http://schemas.microsoft.com/office/powerpoint/2010/main" val="4124555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71" y="685800"/>
            <a:ext cx="5042081" cy="5321491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81000" y="3733800"/>
            <a:ext cx="5867400" cy="2133600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 language of all string in which any substring is followed by a</a:t>
            </a:r>
            <a:r>
              <a:rPr lang="en-US" sz="4800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where n is the length of preceded substring, not including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4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85" y="221456"/>
            <a:ext cx="6456615" cy="625554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42294"/>
            <a:ext cx="35814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Show that the following strings are accepted or not: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abb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abab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aabb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aabbbb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What is the language accepted and give CFG.</a:t>
            </a:r>
          </a:p>
        </p:txBody>
      </p:sp>
    </p:spTree>
    <p:extLst>
      <p:ext uri="{BB962C8B-B14F-4D97-AF65-F5344CB8AC3E}">
        <p14:creationId xmlns:p14="http://schemas.microsoft.com/office/powerpoint/2010/main" val="24592194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71" y="685800"/>
            <a:ext cx="5042081" cy="5321491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3581400" cy="316785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Xa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XSa</a:t>
            </a:r>
            <a:endParaRPr lang="en-US" sz="4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X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a | b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1719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842294"/>
            <a:ext cx="8190072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400" dirty="0"/>
              <a:t>Build a PDA to accept the language:</a:t>
            </a:r>
          </a:p>
          <a:p>
            <a:pPr marL="109728" indent="0">
              <a:buFont typeface="Wingdings 3"/>
              <a:buNone/>
            </a:pPr>
            <a:endParaRPr lang="en-US" sz="2400" dirty="0"/>
          </a:p>
          <a:p>
            <a:pPr marL="109728" indent="0" algn="ctr">
              <a:buFont typeface="Wingdings 3"/>
              <a:buNone/>
            </a:pPr>
            <a:r>
              <a:rPr lang="en-US" b="1" dirty="0">
                <a:solidFill>
                  <a:srgbClr val="FF0000"/>
                </a:solidFill>
              </a:rPr>
              <a:t>{a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baseline="30000" dirty="0">
                <a:solidFill>
                  <a:srgbClr val="FF0000"/>
                </a:solidFill>
              </a:rPr>
              <a:t>n+1</a:t>
            </a:r>
            <a:r>
              <a:rPr lang="en-US" b="1" dirty="0">
                <a:solidFill>
                  <a:srgbClr val="FF0000"/>
                </a:solidFill>
              </a:rPr>
              <a:t>: n=1,2,3,…}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09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842294"/>
            <a:ext cx="8190072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3200" dirty="0"/>
              <a:t>Let </a:t>
            </a:r>
            <a:r>
              <a:rPr lang="en-US" sz="3200" dirty="0">
                <a:sym typeface="Symbol" panose="05050102010706020507" pitchFamily="18" charset="2"/>
              </a:rPr>
              <a:t>={</a:t>
            </a:r>
            <a:r>
              <a:rPr lang="en-US" sz="3200" dirty="0" err="1">
                <a:sym typeface="Symbol" panose="05050102010706020507" pitchFamily="18" charset="2"/>
              </a:rPr>
              <a:t>a,b,c</a:t>
            </a:r>
            <a:r>
              <a:rPr lang="en-US" sz="3200" dirty="0">
                <a:sym typeface="Symbol" panose="05050102010706020507" pitchFamily="18" charset="2"/>
              </a:rPr>
              <a:t>} and L be the language of all words in which all a’s come before the b’s and they are equal in number while there is no restriction for c’s. Find a PDA that accepts L and a CFG to generate it.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5997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L be the language of balanced parenthesis (as in arithmetic expressions, which may be nested). Some words of the language are:</a:t>
            </a:r>
          </a:p>
          <a:p>
            <a:pPr lvl="1"/>
            <a:r>
              <a:rPr lang="en-US" sz="2700" dirty="0"/>
              <a:t>()</a:t>
            </a:r>
          </a:p>
          <a:p>
            <a:pPr lvl="1"/>
            <a:r>
              <a:rPr lang="en-US" sz="2700" dirty="0"/>
              <a:t>(())</a:t>
            </a:r>
          </a:p>
          <a:p>
            <a:pPr lvl="1"/>
            <a:r>
              <a:rPr lang="en-US" sz="2700" dirty="0"/>
              <a:t>()()()</a:t>
            </a:r>
          </a:p>
          <a:p>
            <a:pPr lvl="1"/>
            <a:r>
              <a:rPr lang="en-US" sz="2700" dirty="0"/>
              <a:t>(()()(()))</a:t>
            </a:r>
          </a:p>
          <a:p>
            <a:pPr lvl="1"/>
            <a:r>
              <a:rPr lang="en-US" sz="2700" dirty="0"/>
              <a:t>etc.</a:t>
            </a:r>
          </a:p>
          <a:p>
            <a:r>
              <a:rPr lang="en-US" dirty="0"/>
              <a:t>Find a PDA and CFG for 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</p:spTree>
    <p:extLst>
      <p:ext uri="{BB962C8B-B14F-4D97-AF65-F5344CB8AC3E}">
        <p14:creationId xmlns:p14="http://schemas.microsoft.com/office/powerpoint/2010/main" val="7092731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370672" y="1981200"/>
            <a:ext cx="3239928" cy="3733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SS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109728" indent="0">
              <a:buFont typeface="Wingdings 3"/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L</a:t>
            </a:r>
            <a: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T</a:t>
            </a:r>
          </a:p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LR</a:t>
            </a:r>
          </a:p>
          <a:p>
            <a:pPr marL="109728" indent="0">
              <a:buFont typeface="Wingdings 3"/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</a:p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)</a:t>
            </a:r>
          </a:p>
          <a:p>
            <a:pPr marL="109728" indent="0">
              <a:buNone/>
            </a:pPr>
            <a: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Symbol" panose="05050102010706020507" pitchFamily="18" charset="2"/>
              </a:rPr>
              <a:t>T</a:t>
            </a:r>
            <a: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SR</a:t>
            </a:r>
            <a:endParaRPr lang="en-US" sz="4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85787" y="1981200"/>
            <a:ext cx="3581400" cy="316785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SS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109728" indent="0">
              <a:buFont typeface="Wingdings 3"/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LSR</a:t>
            </a:r>
          </a:p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LR</a:t>
            </a:r>
          </a:p>
          <a:p>
            <a:pPr marL="109728" indent="0">
              <a:buFont typeface="Wingdings 3"/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</a:p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)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6200" y="3100448"/>
            <a:ext cx="978408" cy="7095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4114800"/>
            <a:ext cx="1792128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SS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109728" indent="0">
              <a:buFont typeface="Wingdings 3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L</a:t>
            </a:r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T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LR</a:t>
            </a:r>
          </a:p>
          <a:p>
            <a:pPr marL="109728" indent="0">
              <a:buFont typeface="Wingdings 3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)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Symbol" panose="05050102010706020507" pitchFamily="18" charset="2"/>
              </a:rPr>
              <a:t>T</a:t>
            </a:r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SR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4564" y="1323975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67576" y="1119188"/>
            <a:ext cx="1447800" cy="5572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sp>
        <p:nvSpPr>
          <p:cNvPr id="10" name="Diamond 9"/>
          <p:cNvSpPr/>
          <p:nvPr/>
        </p:nvSpPr>
        <p:spPr>
          <a:xfrm>
            <a:off x="3629024" y="817113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sp>
        <p:nvSpPr>
          <p:cNvPr id="11" name="Diamond 10"/>
          <p:cNvSpPr/>
          <p:nvPr/>
        </p:nvSpPr>
        <p:spPr>
          <a:xfrm>
            <a:off x="4543424" y="2667000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POP</a:t>
            </a:r>
            <a:endParaRPr lang="en-US" baseline="-25000" dirty="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>
            <a:stCxn id="31" idx="3"/>
            <a:endCxn id="11" idx="1"/>
          </p:cNvCxnSpPr>
          <p:nvPr/>
        </p:nvCxnSpPr>
        <p:spPr>
          <a:xfrm>
            <a:off x="1738312" y="3253029"/>
            <a:ext cx="2805112" cy="1449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8" idx="2"/>
            <a:endCxn id="31" idx="0"/>
          </p:cNvCxnSpPr>
          <p:nvPr/>
        </p:nvCxnSpPr>
        <p:spPr>
          <a:xfrm>
            <a:off x="1048464" y="1881187"/>
            <a:ext cx="694" cy="106162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24490" t="15929" r="30151" b="31270"/>
          <a:stretch/>
        </p:blipFill>
        <p:spPr>
          <a:xfrm>
            <a:off x="6104849" y="2863545"/>
            <a:ext cx="342900" cy="418476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10" idx="0"/>
            <a:endCxn id="11" idx="1"/>
          </p:cNvCxnSpPr>
          <p:nvPr/>
        </p:nvCxnSpPr>
        <p:spPr>
          <a:xfrm rot="16200000" flipH="1">
            <a:off x="3260175" y="1984276"/>
            <a:ext cx="2450412" cy="116086"/>
          </a:xfrm>
          <a:prstGeom prst="bentConnector4">
            <a:avLst>
              <a:gd name="adj1" fmla="val -9329"/>
              <a:gd name="adj2" fmla="val -1303076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11" idx="2"/>
            <a:endCxn id="57" idx="0"/>
          </p:cNvCxnSpPr>
          <p:nvPr/>
        </p:nvCxnSpPr>
        <p:spPr>
          <a:xfrm flipH="1">
            <a:off x="4622586" y="3868049"/>
            <a:ext cx="719152" cy="62775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11" idx="3"/>
            <a:endCxn id="64" idx="1"/>
          </p:cNvCxnSpPr>
          <p:nvPr/>
        </p:nvCxnSpPr>
        <p:spPr>
          <a:xfrm>
            <a:off x="6140051" y="3267525"/>
            <a:ext cx="1050792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24490" t="15929" r="30151" b="31270"/>
          <a:stretch/>
        </p:blipFill>
        <p:spPr>
          <a:xfrm>
            <a:off x="7989156" y="2298611"/>
            <a:ext cx="342900" cy="41847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60004" y="2942808"/>
            <a:ext cx="1378308" cy="620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S</a:t>
            </a:r>
          </a:p>
        </p:txBody>
      </p:sp>
      <p:cxnSp>
        <p:nvCxnSpPr>
          <p:cNvPr id="34" name="Elbow Connector 33"/>
          <p:cNvCxnSpPr>
            <a:stCxn id="60" idx="2"/>
            <a:endCxn id="11" idx="1"/>
          </p:cNvCxnSpPr>
          <p:nvPr/>
        </p:nvCxnSpPr>
        <p:spPr>
          <a:xfrm rot="5400000" flipH="1" flipV="1">
            <a:off x="2541097" y="3894136"/>
            <a:ext cx="2628938" cy="1375716"/>
          </a:xfrm>
          <a:prstGeom prst="bentConnector4">
            <a:avLst>
              <a:gd name="adj1" fmla="val -11957"/>
              <a:gd name="adj2" fmla="val -61196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64" idx="0"/>
            <a:endCxn id="9" idx="2"/>
          </p:cNvCxnSpPr>
          <p:nvPr/>
        </p:nvCxnSpPr>
        <p:spPr>
          <a:xfrm flipV="1">
            <a:off x="7989157" y="1676400"/>
            <a:ext cx="2319" cy="9906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56" idx="2"/>
            <a:endCxn id="60" idx="0"/>
          </p:cNvCxnSpPr>
          <p:nvPr/>
        </p:nvCxnSpPr>
        <p:spPr>
          <a:xfrm>
            <a:off x="3164252" y="5008561"/>
            <a:ext cx="3456" cy="37514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3" name="Diamond 52"/>
          <p:cNvSpPr/>
          <p:nvPr/>
        </p:nvSpPr>
        <p:spPr>
          <a:xfrm>
            <a:off x="5458529" y="817113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94703" y="4495800"/>
            <a:ext cx="1139097" cy="512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53037" y="4495800"/>
            <a:ext cx="1139097" cy="512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497232" y="4495800"/>
            <a:ext cx="1139097" cy="512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38103" y="4495800"/>
            <a:ext cx="1139097" cy="512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598159" y="5383702"/>
            <a:ext cx="1139097" cy="512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56493" y="5383702"/>
            <a:ext cx="1139097" cy="512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L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500688" y="5383702"/>
            <a:ext cx="1139097" cy="512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1559" y="5383702"/>
            <a:ext cx="1139097" cy="512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S</a:t>
            </a:r>
          </a:p>
        </p:txBody>
      </p:sp>
      <p:sp>
        <p:nvSpPr>
          <p:cNvPr id="64" name="Diamond 63"/>
          <p:cNvSpPr/>
          <p:nvPr/>
        </p:nvSpPr>
        <p:spPr>
          <a:xfrm>
            <a:off x="7190843" y="2667000"/>
            <a:ext cx="1596627" cy="120104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READ</a:t>
            </a:r>
          </a:p>
        </p:txBody>
      </p:sp>
      <p:cxnSp>
        <p:nvCxnSpPr>
          <p:cNvPr id="67" name="Straight Arrow Connector 66"/>
          <p:cNvCxnSpPr>
            <a:stCxn id="11" idx="0"/>
            <a:endCxn id="53" idx="2"/>
          </p:cNvCxnSpPr>
          <p:nvPr/>
        </p:nvCxnSpPr>
        <p:spPr>
          <a:xfrm flipV="1">
            <a:off x="5341738" y="2018162"/>
            <a:ext cx="915105" cy="64883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/>
          <p:cNvCxnSpPr>
            <a:stCxn id="11" idx="0"/>
            <a:endCxn id="10" idx="2"/>
          </p:cNvCxnSpPr>
          <p:nvPr/>
        </p:nvCxnSpPr>
        <p:spPr>
          <a:xfrm flipH="1" flipV="1">
            <a:off x="4427338" y="2018162"/>
            <a:ext cx="914400" cy="64883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>
            <a:stCxn id="11" idx="2"/>
            <a:endCxn id="58" idx="0"/>
          </p:cNvCxnSpPr>
          <p:nvPr/>
        </p:nvCxnSpPr>
        <p:spPr>
          <a:xfrm>
            <a:off x="5341738" y="3868049"/>
            <a:ext cx="725043" cy="62775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stCxn id="11" idx="2"/>
            <a:endCxn id="56" idx="0"/>
          </p:cNvCxnSpPr>
          <p:nvPr/>
        </p:nvCxnSpPr>
        <p:spPr>
          <a:xfrm flipH="1">
            <a:off x="3164252" y="3868049"/>
            <a:ext cx="2177486" cy="62775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11" idx="2"/>
            <a:endCxn id="59" idx="0"/>
          </p:cNvCxnSpPr>
          <p:nvPr/>
        </p:nvCxnSpPr>
        <p:spPr>
          <a:xfrm>
            <a:off x="5341738" y="3868049"/>
            <a:ext cx="2165914" cy="62775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>
            <a:stCxn id="57" idx="2"/>
            <a:endCxn id="61" idx="0"/>
          </p:cNvCxnSpPr>
          <p:nvPr/>
        </p:nvCxnSpPr>
        <p:spPr>
          <a:xfrm>
            <a:off x="4622586" y="5008561"/>
            <a:ext cx="3456" cy="37514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>
            <a:stCxn id="58" idx="2"/>
            <a:endCxn id="62" idx="0"/>
          </p:cNvCxnSpPr>
          <p:nvPr/>
        </p:nvCxnSpPr>
        <p:spPr>
          <a:xfrm>
            <a:off x="6066781" y="5008561"/>
            <a:ext cx="3456" cy="37514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8" name="Straight Arrow Connector 87"/>
          <p:cNvCxnSpPr>
            <a:stCxn id="59" idx="2"/>
            <a:endCxn id="63" idx="0"/>
          </p:cNvCxnSpPr>
          <p:nvPr/>
        </p:nvCxnSpPr>
        <p:spPr>
          <a:xfrm>
            <a:off x="7507652" y="5008561"/>
            <a:ext cx="3456" cy="37514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0" name="Elbow Connector 99"/>
          <p:cNvCxnSpPr>
            <a:stCxn id="53" idx="0"/>
            <a:endCxn id="11" idx="1"/>
          </p:cNvCxnSpPr>
          <p:nvPr/>
        </p:nvCxnSpPr>
        <p:spPr>
          <a:xfrm rot="16200000" flipH="1" flipV="1">
            <a:off x="4174928" y="1185609"/>
            <a:ext cx="2450412" cy="1713419"/>
          </a:xfrm>
          <a:prstGeom prst="bentConnector4">
            <a:avLst>
              <a:gd name="adj1" fmla="val -9329"/>
              <a:gd name="adj2" fmla="val 19506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Elbow Connector 107"/>
          <p:cNvCxnSpPr>
            <a:stCxn id="61" idx="2"/>
            <a:endCxn id="11" idx="1"/>
          </p:cNvCxnSpPr>
          <p:nvPr/>
        </p:nvCxnSpPr>
        <p:spPr>
          <a:xfrm rot="5400000" flipH="1">
            <a:off x="3270264" y="4540685"/>
            <a:ext cx="2628938" cy="82618"/>
          </a:xfrm>
          <a:prstGeom prst="bentConnector4">
            <a:avLst>
              <a:gd name="adj1" fmla="val -11957"/>
              <a:gd name="adj2" fmla="val 2781883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Elbow Connector 110"/>
          <p:cNvCxnSpPr>
            <a:stCxn id="62" idx="2"/>
            <a:endCxn id="11" idx="1"/>
          </p:cNvCxnSpPr>
          <p:nvPr/>
        </p:nvCxnSpPr>
        <p:spPr>
          <a:xfrm rot="5400000" flipH="1">
            <a:off x="3992362" y="3818588"/>
            <a:ext cx="2628938" cy="1526813"/>
          </a:xfrm>
          <a:prstGeom prst="bentConnector4">
            <a:avLst>
              <a:gd name="adj1" fmla="val -11957"/>
              <a:gd name="adj2" fmla="val 245044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Elbow Connector 113"/>
          <p:cNvCxnSpPr>
            <a:stCxn id="63" idx="2"/>
            <a:endCxn id="11" idx="1"/>
          </p:cNvCxnSpPr>
          <p:nvPr/>
        </p:nvCxnSpPr>
        <p:spPr>
          <a:xfrm rot="5400000" flipH="1">
            <a:off x="4712797" y="3098152"/>
            <a:ext cx="2628938" cy="2967684"/>
          </a:xfrm>
          <a:prstGeom prst="bentConnector4">
            <a:avLst>
              <a:gd name="adj1" fmla="val -11957"/>
              <a:gd name="adj2" fmla="val 174623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3" name="Rectangle 122"/>
          <p:cNvSpPr/>
          <p:nvPr/>
        </p:nvSpPr>
        <p:spPr>
          <a:xfrm>
            <a:off x="5296312" y="3995922"/>
            <a:ext cx="4700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932589" y="3995922"/>
            <a:ext cx="4700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43366" y="3515964"/>
            <a:ext cx="4700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668808" y="3508395"/>
            <a:ext cx="4700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729699" y="2361674"/>
            <a:ext cx="12859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L     R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809570" y="526075"/>
            <a:ext cx="22140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(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259147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1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Lecture</a:t>
            </a:r>
          </a:p>
          <a:p>
            <a:r>
              <a:rPr lang="en-US" dirty="0"/>
              <a:t>Q/A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85" y="221456"/>
            <a:ext cx="6456615" cy="625554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3581400" cy="316785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{a</a:t>
            </a:r>
            <a:r>
              <a:rPr lang="en-US" sz="4800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4800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2n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13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85" y="221456"/>
            <a:ext cx="6456615" cy="625554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3581400" cy="316785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</a:p>
          <a:p>
            <a:pPr marL="109728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</a:t>
            </a: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aSbb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646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75" y="391319"/>
            <a:ext cx="5925825" cy="6011862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842294"/>
            <a:ext cx="35814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Show that the following strings are accepted or not: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aaabbb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aaabab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aaabaa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000" dirty="0" err="1"/>
              <a:t>aaaabb</a:t>
            </a:r>
            <a:endParaRPr lang="en-US" sz="2000" dirty="0"/>
          </a:p>
          <a:p>
            <a:pPr marL="624078" indent="-514350">
              <a:buFont typeface="+mj-lt"/>
              <a:buAutoNum type="arabicPeriod"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What is the language accepted.</a:t>
            </a:r>
          </a:p>
        </p:txBody>
      </p:sp>
    </p:spTree>
    <p:extLst>
      <p:ext uri="{BB962C8B-B14F-4D97-AF65-F5344CB8AC3E}">
        <p14:creationId xmlns:p14="http://schemas.microsoft.com/office/powerpoint/2010/main" val="306659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4979</TotalTime>
  <Words>1481</Words>
  <Application>Microsoft Office PowerPoint</Application>
  <PresentationFormat>On-screen Show (4:3)</PresentationFormat>
  <Paragraphs>792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Calibri</vt:lpstr>
      <vt:lpstr>Comic Sans MS</vt:lpstr>
      <vt:lpstr>Lucida Sans Unicode</vt:lpstr>
      <vt:lpstr>Verdana</vt:lpstr>
      <vt:lpstr>Wingdings 2</vt:lpstr>
      <vt:lpstr>Wingdings 3</vt:lpstr>
      <vt:lpstr>Concourse</vt:lpstr>
      <vt:lpstr>Theory Of Automata</vt:lpstr>
      <vt:lpstr>Important Remarks!!!</vt:lpstr>
      <vt:lpstr>Example</vt:lpstr>
      <vt:lpstr>Example</vt:lpstr>
      <vt:lpstr>Example</vt:lpstr>
      <vt:lpstr>Task 1</vt:lpstr>
      <vt:lpstr>Solution</vt:lpstr>
      <vt:lpstr>Solution</vt:lpstr>
      <vt:lpstr>Task 2</vt:lpstr>
      <vt:lpstr>Solution</vt:lpstr>
      <vt:lpstr>Task 3(a)</vt:lpstr>
      <vt:lpstr>Solution</vt:lpstr>
      <vt:lpstr>Task 3(b)</vt:lpstr>
      <vt:lpstr>Solution</vt:lpstr>
      <vt:lpstr>Practice Question 2</vt:lpstr>
      <vt:lpstr>Solution</vt:lpstr>
      <vt:lpstr>DETERMINISM vs. NONDETERMINISM</vt:lpstr>
      <vt:lpstr>POWER SUMMARY</vt:lpstr>
      <vt:lpstr>Solution</vt:lpstr>
      <vt:lpstr>Task 4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Practice Question</vt:lpstr>
      <vt:lpstr>Construction of NPDA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Task 5</vt:lpstr>
      <vt:lpstr>Task 5</vt:lpstr>
      <vt:lpstr>Task 5</vt:lpstr>
      <vt:lpstr>Task 6</vt:lpstr>
      <vt:lpstr>Task 6</vt:lpstr>
      <vt:lpstr>Task 6</vt:lpstr>
      <vt:lpstr>Practice Question</vt:lpstr>
      <vt:lpstr>Practice Question</vt:lpstr>
      <vt:lpstr>Task 7</vt:lpstr>
      <vt:lpstr>Solution</vt:lpstr>
      <vt:lpstr>Solution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</dc:title>
  <dc:creator>Sulaman87</dc:creator>
  <cp:lastModifiedBy>Suleman</cp:lastModifiedBy>
  <cp:revision>858</cp:revision>
  <cp:lastPrinted>2021-06-16T06:44:25Z</cp:lastPrinted>
  <dcterms:created xsi:type="dcterms:W3CDTF">2019-02-06T17:57:41Z</dcterms:created>
  <dcterms:modified xsi:type="dcterms:W3CDTF">2021-06-16T07:35:58Z</dcterms:modified>
</cp:coreProperties>
</file>