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66" r:id="rId5"/>
    <p:sldId id="257" r:id="rId6"/>
    <p:sldId id="258" r:id="rId7"/>
    <p:sldId id="259" r:id="rId8"/>
    <p:sldId id="260" r:id="rId9"/>
    <p:sldId id="261" r:id="rId10"/>
    <p:sldId id="267"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ria rahimi" initials="pr" lastIdx="2" clrIdx="0">
    <p:extLst>
      <p:ext uri="{19B8F6BF-5375-455C-9EA6-DF929625EA0E}">
        <p15:presenceInfo xmlns:p15="http://schemas.microsoft.com/office/powerpoint/2012/main" userId="S::pooria_rahimi@comp.iust.ac.ir::ad10c52b-a5b4-4485-9fcd-3216d95e52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4" autoAdjust="0"/>
    <p:restoredTop sz="94660"/>
  </p:normalViewPr>
  <p:slideViewPr>
    <p:cSldViewPr snapToGrid="0" showGuides="1">
      <p:cViewPr varScale="1">
        <p:scale>
          <a:sx n="87" d="100"/>
          <a:sy n="87" d="100"/>
        </p:scale>
        <p:origin x="114"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ACEE545-22EE-46D2-BDCA-D78FB47E83A3}"/>
              </a:ext>
            </a:extLst>
          </p:cNvPr>
          <p:cNvGrpSpPr/>
          <p:nvPr userDrawn="1"/>
        </p:nvGrpSpPr>
        <p:grpSpPr>
          <a:xfrm>
            <a:off x="791230" y="364272"/>
            <a:ext cx="10609540" cy="6226406"/>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154925-98A8-49FD-BE84-A5D751523852}"/>
              </a:ext>
            </a:extLst>
          </p:cNvPr>
          <p:cNvGrpSpPr/>
          <p:nvPr userDrawn="1"/>
        </p:nvGrpSpPr>
        <p:grpSpPr>
          <a:xfrm>
            <a:off x="2625505" y="390548"/>
            <a:ext cx="6940990" cy="407345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png" descr="دانشگاه علم و صنعت ایران - ویکی‌پدیا، دانشنامهٔ آزاد">
            <a:extLst>
              <a:ext uri="{FF2B5EF4-FFF2-40B4-BE49-F238E27FC236}">
                <a16:creationId xmlns:a16="http://schemas.microsoft.com/office/drawing/2014/main" id="{517B5010-DDF7-4B67-BA6C-CD65F73C1209}"/>
              </a:ext>
            </a:extLst>
          </p:cNvPr>
          <p:cNvPicPr>
            <a:picLocks noChangeAspect="1"/>
          </p:cNvPicPr>
          <p:nvPr/>
        </p:nvPicPr>
        <p:blipFill>
          <a:blip r:embed="rId2" cstate="print"/>
          <a:stretch>
            <a:fillRect/>
          </a:stretch>
        </p:blipFill>
        <p:spPr>
          <a:xfrm>
            <a:off x="5139690" y="141555"/>
            <a:ext cx="1912620" cy="2124075"/>
          </a:xfrm>
          <a:prstGeom prst="rect">
            <a:avLst/>
          </a:prstGeom>
        </p:spPr>
      </p:pic>
      <p:sp>
        <p:nvSpPr>
          <p:cNvPr id="4" name="TextBox 3">
            <a:extLst>
              <a:ext uri="{FF2B5EF4-FFF2-40B4-BE49-F238E27FC236}">
                <a16:creationId xmlns:a16="http://schemas.microsoft.com/office/drawing/2014/main" id="{9D08726E-C97D-47FD-B7F6-79FC9D89968C}"/>
              </a:ext>
            </a:extLst>
          </p:cNvPr>
          <p:cNvSpPr txBox="1"/>
          <p:nvPr/>
        </p:nvSpPr>
        <p:spPr>
          <a:xfrm>
            <a:off x="4219460" y="2332731"/>
            <a:ext cx="4009431" cy="646331"/>
          </a:xfrm>
          <a:prstGeom prst="rect">
            <a:avLst/>
          </a:prstGeom>
          <a:noFill/>
        </p:spPr>
        <p:txBody>
          <a:bodyPr wrap="none" rtlCol="1">
            <a:spAutoFit/>
          </a:bodyPr>
          <a:lstStyle/>
          <a:p>
            <a:r>
              <a:rPr lang="fa-IR" sz="3600" dirty="0">
                <a:solidFill>
                  <a:schemeClr val="accent6">
                    <a:lumMod val="50000"/>
                  </a:schemeClr>
                </a:solidFill>
              </a:rPr>
              <a:t>فاز اول پروژه پایگاه داده</a:t>
            </a:r>
          </a:p>
        </p:txBody>
      </p:sp>
      <p:sp>
        <p:nvSpPr>
          <p:cNvPr id="8" name="TextBox 7">
            <a:extLst>
              <a:ext uri="{FF2B5EF4-FFF2-40B4-BE49-F238E27FC236}">
                <a16:creationId xmlns:a16="http://schemas.microsoft.com/office/drawing/2014/main" id="{4DF9CCD2-5895-4CD6-8454-334FFD746FF6}"/>
              </a:ext>
            </a:extLst>
          </p:cNvPr>
          <p:cNvSpPr txBox="1"/>
          <p:nvPr/>
        </p:nvSpPr>
        <p:spPr>
          <a:xfrm>
            <a:off x="5139690" y="3046163"/>
            <a:ext cx="1830950" cy="646331"/>
          </a:xfrm>
          <a:prstGeom prst="rect">
            <a:avLst/>
          </a:prstGeom>
          <a:noFill/>
        </p:spPr>
        <p:txBody>
          <a:bodyPr wrap="none" rtlCol="1">
            <a:spAutoFit/>
          </a:bodyPr>
          <a:lstStyle/>
          <a:p>
            <a:r>
              <a:rPr lang="fa-IR" sz="3600" dirty="0" err="1">
                <a:solidFill>
                  <a:schemeClr val="accent6">
                    <a:lumMod val="50000"/>
                  </a:schemeClr>
                </a:solidFill>
              </a:rPr>
              <a:t>ترم</a:t>
            </a:r>
            <a:r>
              <a:rPr lang="fa-IR" sz="3600" dirty="0">
                <a:solidFill>
                  <a:schemeClr val="accent6">
                    <a:lumMod val="50000"/>
                  </a:schemeClr>
                </a:solidFill>
              </a:rPr>
              <a:t> 4002</a:t>
            </a:r>
          </a:p>
        </p:txBody>
      </p:sp>
      <p:sp>
        <p:nvSpPr>
          <p:cNvPr id="9" name="TextBox 8">
            <a:extLst>
              <a:ext uri="{FF2B5EF4-FFF2-40B4-BE49-F238E27FC236}">
                <a16:creationId xmlns:a16="http://schemas.microsoft.com/office/drawing/2014/main" id="{E5747584-56E7-4B37-A2E0-A7AFB349A2F4}"/>
              </a:ext>
            </a:extLst>
          </p:cNvPr>
          <p:cNvSpPr txBox="1"/>
          <p:nvPr/>
        </p:nvSpPr>
        <p:spPr>
          <a:xfrm>
            <a:off x="3440465" y="3903816"/>
            <a:ext cx="5311069" cy="1200329"/>
          </a:xfrm>
          <a:prstGeom prst="rect">
            <a:avLst/>
          </a:prstGeom>
          <a:noFill/>
        </p:spPr>
        <p:txBody>
          <a:bodyPr wrap="none" rtlCol="1">
            <a:spAutoFit/>
          </a:bodyPr>
          <a:lstStyle/>
          <a:p>
            <a:r>
              <a:rPr lang="fa-IR" sz="3600" dirty="0"/>
              <a:t>گروه 13               </a:t>
            </a:r>
          </a:p>
          <a:p>
            <a:pPr algn="ctr"/>
            <a:r>
              <a:rPr lang="fa-IR" sz="3600" dirty="0"/>
              <a:t>سیستم یکپارچه ی مدیریت فرودگاه</a:t>
            </a:r>
          </a:p>
        </p:txBody>
      </p:sp>
      <p:sp>
        <p:nvSpPr>
          <p:cNvPr id="10" name="TextBox 9">
            <a:extLst>
              <a:ext uri="{FF2B5EF4-FFF2-40B4-BE49-F238E27FC236}">
                <a16:creationId xmlns:a16="http://schemas.microsoft.com/office/drawing/2014/main" id="{B5AE8B12-FC1E-43D8-97D6-B7480CA04E78}"/>
              </a:ext>
            </a:extLst>
          </p:cNvPr>
          <p:cNvSpPr txBox="1"/>
          <p:nvPr/>
        </p:nvSpPr>
        <p:spPr>
          <a:xfrm>
            <a:off x="4601081" y="5172075"/>
            <a:ext cx="2908168" cy="1384995"/>
          </a:xfrm>
          <a:prstGeom prst="rect">
            <a:avLst/>
          </a:prstGeom>
          <a:noFill/>
        </p:spPr>
        <p:txBody>
          <a:bodyPr wrap="none" rtlCol="1">
            <a:spAutoFit/>
          </a:bodyPr>
          <a:lstStyle/>
          <a:p>
            <a:pPr algn="ctr"/>
            <a:r>
              <a:rPr lang="fa-IR" sz="2800" dirty="0"/>
              <a:t>فرناز خوش دوست آزاد</a:t>
            </a:r>
          </a:p>
          <a:p>
            <a:pPr algn="ctr"/>
            <a:r>
              <a:rPr lang="fa-IR" sz="2800" dirty="0" err="1"/>
              <a:t>پوریا</a:t>
            </a:r>
            <a:r>
              <a:rPr lang="fa-IR" sz="2800" dirty="0"/>
              <a:t> رحیمی</a:t>
            </a:r>
          </a:p>
          <a:p>
            <a:pPr algn="ctr"/>
            <a:r>
              <a:rPr lang="fa-IR" sz="2800" dirty="0" err="1"/>
              <a:t>هانا</a:t>
            </a:r>
            <a:r>
              <a:rPr lang="fa-IR" sz="2800" dirty="0"/>
              <a:t> هاشمی</a:t>
            </a:r>
          </a:p>
        </p:txBody>
      </p:sp>
    </p:spTree>
    <p:extLst>
      <p:ext uri="{BB962C8B-B14F-4D97-AF65-F5344CB8AC3E}">
        <p14:creationId xmlns:p14="http://schemas.microsoft.com/office/powerpoint/2010/main" val="417836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98DCE-DDFD-4EED-B7D6-DB0C70A3E7DB}"/>
              </a:ext>
            </a:extLst>
          </p:cNvPr>
          <p:cNvSpPr txBox="1"/>
          <p:nvPr/>
        </p:nvSpPr>
        <p:spPr>
          <a:xfrm>
            <a:off x="374573" y="495300"/>
            <a:ext cx="10795237"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err="1"/>
              <a:t>گیت</a:t>
            </a:r>
            <a:r>
              <a:rPr lang="fa-IR" sz="3200" dirty="0"/>
              <a:t> : </a:t>
            </a:r>
            <a:r>
              <a:rPr lang="fa-IR" sz="2800" dirty="0"/>
              <a:t>در این بخش هم اطلاعاتی در مورد </a:t>
            </a:r>
            <a:r>
              <a:rPr lang="fa-IR" sz="2800" dirty="0" err="1"/>
              <a:t>گیت</a:t>
            </a:r>
            <a:r>
              <a:rPr lang="fa-IR" sz="2800" dirty="0"/>
              <a:t> پرواز است که از کدوم فرودگاه و از کدام </a:t>
            </a:r>
            <a:r>
              <a:rPr lang="fa-IR" sz="2800" dirty="0" err="1"/>
              <a:t>گیت</a:t>
            </a:r>
            <a:r>
              <a:rPr lang="fa-IR" sz="2800" dirty="0"/>
              <a:t> انجام می شود که به صورت زیر است :</a:t>
            </a:r>
            <a:endParaRPr lang="fa-IR" sz="3200" dirty="0"/>
          </a:p>
        </p:txBody>
      </p:sp>
      <p:sp>
        <p:nvSpPr>
          <p:cNvPr id="3" name="TextBox 2">
            <a:extLst>
              <a:ext uri="{FF2B5EF4-FFF2-40B4-BE49-F238E27FC236}">
                <a16:creationId xmlns:a16="http://schemas.microsoft.com/office/drawing/2014/main" id="{9AE3A032-745F-4777-A8AB-ADE68F1D32E0}"/>
              </a:ext>
            </a:extLst>
          </p:cNvPr>
          <p:cNvSpPr txBox="1"/>
          <p:nvPr/>
        </p:nvSpPr>
        <p:spPr>
          <a:xfrm>
            <a:off x="9158585" y="1469053"/>
            <a:ext cx="1909497" cy="954107"/>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فرودگاه</a:t>
            </a:r>
          </a:p>
          <a:p>
            <a:pPr marL="457200" indent="-457200" algn="r" rtl="1">
              <a:buFont typeface="Arial" panose="020B0604020202020204" pitchFamily="34" charset="0"/>
              <a:buChar char="•"/>
            </a:pPr>
            <a:r>
              <a:rPr lang="fa-IR" sz="2800" dirty="0" err="1">
                <a:solidFill>
                  <a:schemeClr val="accent2">
                    <a:lumMod val="50000"/>
                  </a:schemeClr>
                </a:solidFill>
              </a:rPr>
              <a:t>گیت</a:t>
            </a:r>
            <a:r>
              <a:rPr lang="fa-IR" sz="2800" dirty="0">
                <a:solidFill>
                  <a:schemeClr val="accent2">
                    <a:lumMod val="50000"/>
                  </a:schemeClr>
                </a:solidFill>
              </a:rPr>
              <a:t> </a:t>
            </a:r>
            <a:r>
              <a:rPr lang="fa-IR" sz="2800" dirty="0" err="1">
                <a:solidFill>
                  <a:schemeClr val="accent2">
                    <a:lumMod val="50000"/>
                  </a:schemeClr>
                </a:solidFill>
              </a:rPr>
              <a:t>آیدی</a:t>
            </a:r>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3F6F9027-A757-4E11-9D0F-A35C360B01D7}"/>
              </a:ext>
            </a:extLst>
          </p:cNvPr>
          <p:cNvSpPr txBox="1"/>
          <p:nvPr/>
        </p:nvSpPr>
        <p:spPr>
          <a:xfrm>
            <a:off x="7226102" y="2523183"/>
            <a:ext cx="3943708" cy="584775"/>
          </a:xfrm>
          <a:prstGeom prst="rect">
            <a:avLst/>
          </a:prstGeom>
          <a:noFill/>
        </p:spPr>
        <p:txBody>
          <a:bodyPr wrap="none" rtlCol="1">
            <a:spAutoFit/>
          </a:bodyPr>
          <a:lstStyle/>
          <a:p>
            <a:pPr algn="r" rtl="1"/>
            <a:r>
              <a:rPr lang="fa-IR" sz="3200" dirty="0"/>
              <a:t>تعدادی از </a:t>
            </a:r>
            <a:r>
              <a:rPr lang="fa-IR" sz="3200" dirty="0" err="1"/>
              <a:t>کوئری</a:t>
            </a:r>
            <a:r>
              <a:rPr lang="fa-IR" sz="3200" dirty="0"/>
              <a:t> های مهم :</a:t>
            </a:r>
          </a:p>
        </p:txBody>
      </p:sp>
      <p:sp>
        <p:nvSpPr>
          <p:cNvPr id="5" name="TextBox 4">
            <a:extLst>
              <a:ext uri="{FF2B5EF4-FFF2-40B4-BE49-F238E27FC236}">
                <a16:creationId xmlns:a16="http://schemas.microsoft.com/office/drawing/2014/main" id="{F64D8510-D42D-4946-AC69-0B4FC475B0A5}"/>
              </a:ext>
            </a:extLst>
          </p:cNvPr>
          <p:cNvSpPr txBox="1"/>
          <p:nvPr/>
        </p:nvSpPr>
        <p:spPr>
          <a:xfrm>
            <a:off x="736343" y="3231118"/>
            <a:ext cx="10331739" cy="4401205"/>
          </a:xfrm>
          <a:prstGeom prst="rect">
            <a:avLst/>
          </a:prstGeom>
          <a:noFill/>
        </p:spPr>
        <p:txBody>
          <a:bodyPr wrap="none" rtlCol="1">
            <a:spAutoFit/>
          </a:bodyPr>
          <a:lstStyle/>
          <a:p>
            <a:pPr algn="r" rtl="1"/>
            <a:r>
              <a:rPr lang="fa-IR" sz="2800" dirty="0">
                <a:solidFill>
                  <a:schemeClr val="accent2">
                    <a:lumMod val="50000"/>
                  </a:schemeClr>
                </a:solidFill>
              </a:rPr>
              <a:t>1- خرید بلیت بر اساس نوع پرواز : نوع پرواز ها به 3 دسته تقسیم می شوند </a:t>
            </a:r>
          </a:p>
          <a:p>
            <a:pPr algn="r" rtl="1"/>
            <a:r>
              <a:rPr lang="en-US" sz="2800" dirty="0">
                <a:solidFill>
                  <a:schemeClr val="accent2">
                    <a:lumMod val="50000"/>
                  </a:schemeClr>
                </a:solidFill>
                <a:effectLst/>
                <a:latin typeface="Calibri" panose="020F0502020204030204" pitchFamily="34" charset="0"/>
                <a:ea typeface="Calibri" panose="020F0502020204030204" pitchFamily="34" charset="0"/>
              </a:rPr>
              <a:t>(</a:t>
            </a:r>
            <a:r>
              <a:rPr lang="en-US" sz="2800" dirty="0">
                <a:solidFill>
                  <a:schemeClr val="accent2">
                    <a:lumMod val="50000"/>
                  </a:schemeClr>
                </a:solidFill>
                <a:latin typeface="Calibri" panose="020F0502020204030204" pitchFamily="34" charset="0"/>
                <a:ea typeface="Calibri" panose="020F0502020204030204" pitchFamily="34" charset="0"/>
              </a:rPr>
              <a:t>F</a:t>
            </a:r>
            <a:r>
              <a:rPr lang="en-US" sz="2800" dirty="0">
                <a:solidFill>
                  <a:schemeClr val="accent2">
                    <a:lumMod val="50000"/>
                  </a:schemeClr>
                </a:solidFill>
                <a:effectLst/>
                <a:latin typeface="Calibri" panose="020F0502020204030204" pitchFamily="34" charset="0"/>
                <a:ea typeface="Calibri" panose="020F0502020204030204" pitchFamily="34" charset="0"/>
              </a:rPr>
              <a:t>rist class , Business class , Economy class</a:t>
            </a:r>
            <a:r>
              <a:rPr lang="en-US" sz="2800" dirty="0">
                <a:solidFill>
                  <a:schemeClr val="accent2">
                    <a:lumMod val="50000"/>
                  </a:schemeClr>
                </a:solidFill>
                <a:latin typeface="Calibri" panose="020F0502020204030204" pitchFamily="34" charset="0"/>
                <a:ea typeface="Calibri" panose="020F0502020204030204" pitchFamily="34" charset="0"/>
              </a:rPr>
              <a:t>)   </a:t>
            </a:r>
            <a:r>
              <a:rPr lang="fa-IR" sz="2800" dirty="0">
                <a:solidFill>
                  <a:schemeClr val="accent2">
                    <a:lumMod val="50000"/>
                  </a:schemeClr>
                </a:solidFill>
              </a:rPr>
              <a:t> </a:t>
            </a:r>
            <a:r>
              <a:rPr lang="en-US" sz="2800" dirty="0">
                <a:solidFill>
                  <a:schemeClr val="accent2">
                    <a:lumMod val="50000"/>
                  </a:schemeClr>
                </a:solidFill>
              </a:rPr>
              <a:t> </a:t>
            </a:r>
            <a:r>
              <a:rPr lang="fa-IR" sz="2800" dirty="0">
                <a:solidFill>
                  <a:schemeClr val="accent2">
                    <a:lumMod val="50000"/>
                  </a:schemeClr>
                </a:solidFill>
              </a:rPr>
              <a:t>و این </a:t>
            </a:r>
            <a:r>
              <a:rPr lang="fa-IR" sz="2800" dirty="0" err="1">
                <a:solidFill>
                  <a:schemeClr val="accent2">
                    <a:lumMod val="50000"/>
                  </a:schemeClr>
                </a:solidFill>
              </a:rPr>
              <a:t>کوئری</a:t>
            </a:r>
            <a:r>
              <a:rPr lang="fa-IR" sz="2800" dirty="0">
                <a:solidFill>
                  <a:schemeClr val="accent2">
                    <a:lumMod val="50000"/>
                  </a:schemeClr>
                </a:solidFill>
              </a:rPr>
              <a:t> جهت جدا سازی</a:t>
            </a:r>
          </a:p>
          <a:p>
            <a:pPr algn="r" rtl="1"/>
            <a:r>
              <a:rPr lang="fa-IR" sz="2800" dirty="0">
                <a:solidFill>
                  <a:schemeClr val="accent2">
                    <a:lumMod val="50000"/>
                  </a:schemeClr>
                </a:solidFill>
              </a:rPr>
              <a:t>   نوع پروازها برای مسافر مورد نظر می باشد.</a:t>
            </a:r>
          </a:p>
          <a:p>
            <a:pPr algn="r" rtl="1"/>
            <a:r>
              <a:rPr lang="fa-IR" sz="2800" dirty="0">
                <a:solidFill>
                  <a:schemeClr val="accent2">
                    <a:lumMod val="50000"/>
                  </a:schemeClr>
                </a:solidFill>
              </a:rPr>
              <a:t>2- ارزان ترین یا گران ترین بلیت برای مقصد مورد نظر: این </a:t>
            </a:r>
            <a:r>
              <a:rPr lang="fa-IR" sz="2800" dirty="0" err="1">
                <a:solidFill>
                  <a:schemeClr val="accent2">
                    <a:lumMod val="50000"/>
                  </a:schemeClr>
                </a:solidFill>
              </a:rPr>
              <a:t>کوئری</a:t>
            </a:r>
            <a:r>
              <a:rPr lang="fa-IR" sz="2800" dirty="0">
                <a:solidFill>
                  <a:schemeClr val="accent2">
                    <a:lumMod val="50000"/>
                  </a:schemeClr>
                </a:solidFill>
              </a:rPr>
              <a:t> برا آن گذاشته</a:t>
            </a:r>
          </a:p>
          <a:p>
            <a:pPr algn="r" rtl="1"/>
            <a:r>
              <a:rPr lang="fa-IR" sz="2800" dirty="0">
                <a:solidFill>
                  <a:schemeClr val="accent2">
                    <a:lumMod val="50000"/>
                  </a:schemeClr>
                </a:solidFill>
              </a:rPr>
              <a:t>   شده است که اگر مسافری خواست پروازی با کمترین قیمت بگیرد یا اینکه پروازی</a:t>
            </a:r>
          </a:p>
          <a:p>
            <a:pPr algn="r" rtl="1"/>
            <a:r>
              <a:rPr lang="fa-IR" sz="2800" dirty="0">
                <a:solidFill>
                  <a:schemeClr val="accent2">
                    <a:lumMod val="50000"/>
                  </a:schemeClr>
                </a:solidFill>
              </a:rPr>
              <a:t>   با آپشن های خاص خواست که موجب گرون تر شدن بلیت می شود پیدا کردن آن بلیت</a:t>
            </a:r>
          </a:p>
          <a:p>
            <a:pPr algn="r" rtl="1"/>
            <a:r>
              <a:rPr lang="fa-IR" sz="2800" dirty="0">
                <a:solidFill>
                  <a:schemeClr val="accent2">
                    <a:lumMod val="50000"/>
                  </a:schemeClr>
                </a:solidFill>
              </a:rPr>
              <a:t>   ها برای مسافران راحت تر باشد.</a:t>
            </a:r>
          </a:p>
          <a:p>
            <a:pPr algn="r" rtl="1"/>
            <a:endParaRPr lang="fa-IR" sz="2800" dirty="0">
              <a:solidFill>
                <a:schemeClr val="accent2">
                  <a:lumMod val="50000"/>
                </a:schemeClr>
              </a:solidFill>
            </a:endParaRPr>
          </a:p>
          <a:p>
            <a:pPr algn="r" rtl="1"/>
            <a:endParaRPr lang="fa-IR" sz="2800" dirty="0">
              <a:solidFill>
                <a:schemeClr val="accent2">
                  <a:lumMod val="50000"/>
                </a:schemeClr>
              </a:solidFill>
            </a:endParaRPr>
          </a:p>
          <a:p>
            <a:pPr algn="r" rtl="1"/>
            <a:endParaRPr lang="fa-IR" sz="2800" dirty="0">
              <a:solidFill>
                <a:schemeClr val="accent2">
                  <a:lumMod val="50000"/>
                </a:schemeClr>
              </a:solidFill>
            </a:endParaRPr>
          </a:p>
        </p:txBody>
      </p:sp>
    </p:spTree>
    <p:extLst>
      <p:ext uri="{BB962C8B-B14F-4D97-AF65-F5344CB8AC3E}">
        <p14:creationId xmlns:p14="http://schemas.microsoft.com/office/powerpoint/2010/main" val="79815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9EEE3-7E3E-4F4D-BE94-D39EAD81E6AC}"/>
              </a:ext>
            </a:extLst>
          </p:cNvPr>
          <p:cNvSpPr txBox="1"/>
          <p:nvPr/>
        </p:nvSpPr>
        <p:spPr>
          <a:xfrm>
            <a:off x="677658" y="438150"/>
            <a:ext cx="10363798" cy="5693866"/>
          </a:xfrm>
          <a:prstGeom prst="rect">
            <a:avLst/>
          </a:prstGeom>
          <a:noFill/>
        </p:spPr>
        <p:txBody>
          <a:bodyPr wrap="none" rtlCol="1">
            <a:spAutoFit/>
          </a:bodyPr>
          <a:lstStyle/>
          <a:p>
            <a:pPr algn="r"/>
            <a:r>
              <a:rPr lang="fa-IR" sz="2800" dirty="0">
                <a:solidFill>
                  <a:schemeClr val="accent2">
                    <a:lumMod val="50000"/>
                  </a:schemeClr>
                </a:solidFill>
              </a:rPr>
              <a:t>3- زودترین زمان رزرو بلیت : برای آن دسته از بلیت </a:t>
            </a:r>
            <a:r>
              <a:rPr lang="fa-IR" sz="2800" dirty="0" err="1">
                <a:solidFill>
                  <a:schemeClr val="accent2">
                    <a:lumMod val="50000"/>
                  </a:schemeClr>
                </a:solidFill>
              </a:rPr>
              <a:t>هایی</a:t>
            </a:r>
            <a:r>
              <a:rPr lang="fa-IR" sz="2800" dirty="0">
                <a:solidFill>
                  <a:schemeClr val="accent2">
                    <a:lumMod val="50000"/>
                  </a:schemeClr>
                </a:solidFill>
              </a:rPr>
              <a:t> است که با عنوان بلیت </a:t>
            </a:r>
          </a:p>
          <a:p>
            <a:pPr algn="r"/>
            <a:r>
              <a:rPr lang="fa-IR" sz="2800" dirty="0">
                <a:solidFill>
                  <a:schemeClr val="accent2">
                    <a:lumMod val="50000"/>
                  </a:schemeClr>
                </a:solidFill>
              </a:rPr>
              <a:t>    " لحظه آخری " به فروش میرسد یا اینکه با استفاده از این فیلتر مسافر می تواند</a:t>
            </a:r>
          </a:p>
          <a:p>
            <a:pPr algn="r"/>
            <a:r>
              <a:rPr lang="fa-IR" sz="2800" dirty="0">
                <a:solidFill>
                  <a:schemeClr val="accent2">
                    <a:lumMod val="50000"/>
                  </a:schemeClr>
                </a:solidFill>
              </a:rPr>
              <a:t>     نزدیکترین زمان برای مسافرت خود را پیدا کند و اقدام به خرید بلیت کند.</a:t>
            </a:r>
            <a:endParaRPr lang="en-US" sz="2800" dirty="0">
              <a:solidFill>
                <a:schemeClr val="accent2">
                  <a:lumMod val="50000"/>
                </a:schemeClr>
              </a:solidFill>
            </a:endParaRPr>
          </a:p>
          <a:p>
            <a:pPr algn="r"/>
            <a:r>
              <a:rPr lang="en-US" sz="2800" dirty="0">
                <a:solidFill>
                  <a:schemeClr val="accent2">
                    <a:lumMod val="50000"/>
                  </a:schemeClr>
                </a:solidFill>
              </a:rPr>
              <a:t>  </a:t>
            </a:r>
            <a:r>
              <a:rPr lang="fa-IR" sz="2800" dirty="0">
                <a:solidFill>
                  <a:schemeClr val="accent2">
                    <a:lumMod val="50000"/>
                  </a:schemeClr>
                </a:solidFill>
              </a:rPr>
              <a:t>از آنجایی که هر شرکت هواپیمایی هواپیما های خود</a:t>
            </a:r>
            <a:r>
              <a:rPr lang="en-US" sz="2800" dirty="0">
                <a:solidFill>
                  <a:schemeClr val="accent2">
                    <a:lumMod val="50000"/>
                  </a:schemeClr>
                </a:solidFill>
              </a:rPr>
              <a:t> </a:t>
            </a:r>
            <a:r>
              <a:rPr lang="fa-IR" sz="2800" dirty="0">
                <a:solidFill>
                  <a:schemeClr val="accent2">
                    <a:lumMod val="50000"/>
                  </a:schemeClr>
                </a:solidFill>
              </a:rPr>
              <a:t> فیلتر بر اساس </a:t>
            </a:r>
            <a:r>
              <a:rPr lang="fa-IR" sz="2800" dirty="0" err="1">
                <a:solidFill>
                  <a:schemeClr val="accent2">
                    <a:lumMod val="50000"/>
                  </a:schemeClr>
                </a:solidFill>
              </a:rPr>
              <a:t>ایرلاین</a:t>
            </a:r>
            <a:r>
              <a:rPr lang="fa-IR" sz="2800" dirty="0">
                <a:solidFill>
                  <a:schemeClr val="accent2">
                    <a:lumMod val="50000"/>
                  </a:schemeClr>
                </a:solidFill>
              </a:rPr>
              <a:t> :</a:t>
            </a:r>
            <a:r>
              <a:rPr lang="en-US" sz="2800" dirty="0">
                <a:solidFill>
                  <a:schemeClr val="accent2">
                    <a:lumMod val="50000"/>
                  </a:schemeClr>
                </a:solidFill>
              </a:rPr>
              <a:t>-4</a:t>
            </a:r>
          </a:p>
          <a:p>
            <a:pPr algn="r"/>
            <a:r>
              <a:rPr lang="en-US" sz="2800" dirty="0">
                <a:solidFill>
                  <a:schemeClr val="accent2">
                    <a:lumMod val="50000"/>
                  </a:schemeClr>
                </a:solidFill>
              </a:rPr>
              <a:t>       </a:t>
            </a:r>
            <a:r>
              <a:rPr lang="fa-IR" sz="2800" dirty="0">
                <a:solidFill>
                  <a:schemeClr val="accent2">
                    <a:lumMod val="50000"/>
                  </a:schemeClr>
                </a:solidFill>
              </a:rPr>
              <a:t>    را دارد با استفاده از این </a:t>
            </a:r>
            <a:r>
              <a:rPr lang="fa-IR" sz="2800" dirty="0" err="1">
                <a:solidFill>
                  <a:schemeClr val="accent2">
                    <a:lumMod val="50000"/>
                  </a:schemeClr>
                </a:solidFill>
              </a:rPr>
              <a:t>کوئری</a:t>
            </a:r>
            <a:r>
              <a:rPr lang="fa-IR" sz="2800" dirty="0">
                <a:solidFill>
                  <a:schemeClr val="accent2">
                    <a:lumMod val="50000"/>
                  </a:schemeClr>
                </a:solidFill>
              </a:rPr>
              <a:t> هواپیما ها را بر حسب شرکت سازنده جداسازی</a:t>
            </a:r>
          </a:p>
          <a:p>
            <a:pPr algn="r"/>
            <a:r>
              <a:rPr lang="fa-IR" sz="2800" dirty="0">
                <a:solidFill>
                  <a:schemeClr val="accent2">
                    <a:lumMod val="50000"/>
                  </a:schemeClr>
                </a:solidFill>
              </a:rPr>
              <a:t>    می کنیم . </a:t>
            </a:r>
            <a:r>
              <a:rPr lang="fa-IR" sz="2800" dirty="0" err="1">
                <a:solidFill>
                  <a:schemeClr val="accent2">
                    <a:lumMod val="50000"/>
                  </a:schemeClr>
                </a:solidFill>
              </a:rPr>
              <a:t>یه</a:t>
            </a:r>
            <a:r>
              <a:rPr lang="fa-IR" sz="2800" dirty="0">
                <a:solidFill>
                  <a:schemeClr val="accent2">
                    <a:lumMod val="50000"/>
                  </a:schemeClr>
                </a:solidFill>
              </a:rPr>
              <a:t> عنوان مثال : هواپیما های شرکت ماهان به عنوان یک گزارش به</a:t>
            </a:r>
          </a:p>
          <a:p>
            <a:pPr algn="r"/>
            <a:r>
              <a:rPr lang="fa-IR" sz="2800" dirty="0">
                <a:solidFill>
                  <a:schemeClr val="accent2">
                    <a:lumMod val="50000"/>
                  </a:schemeClr>
                </a:solidFill>
              </a:rPr>
              <a:t>    ما داده شود.</a:t>
            </a:r>
          </a:p>
          <a:p>
            <a:pPr algn="r"/>
            <a:r>
              <a:rPr lang="fa-IR" sz="2800" dirty="0">
                <a:solidFill>
                  <a:schemeClr val="accent2">
                    <a:lumMod val="50000"/>
                  </a:schemeClr>
                </a:solidFill>
              </a:rPr>
              <a:t>5- فیلتر بر اساس کد هواپیما : برای مثال اگر دنبال هواپیمایی با کد </a:t>
            </a:r>
            <a:r>
              <a:rPr lang="fa-IR" sz="2800" dirty="0" err="1">
                <a:solidFill>
                  <a:schemeClr val="accent2">
                    <a:lumMod val="50000"/>
                  </a:schemeClr>
                </a:solidFill>
              </a:rPr>
              <a:t>بویینگ</a:t>
            </a:r>
            <a:r>
              <a:rPr lang="fa-IR" sz="2800" dirty="0">
                <a:solidFill>
                  <a:schemeClr val="accent2">
                    <a:lumMod val="50000"/>
                  </a:schemeClr>
                </a:solidFill>
              </a:rPr>
              <a:t> 707 هستیم</a:t>
            </a:r>
          </a:p>
          <a:p>
            <a:pPr algn="r"/>
            <a:r>
              <a:rPr lang="fa-IR" sz="2800" dirty="0">
                <a:solidFill>
                  <a:schemeClr val="accent2">
                    <a:lumMod val="50000"/>
                  </a:schemeClr>
                </a:solidFill>
              </a:rPr>
              <a:t>    خروجی آن را به صورت گزارش به ما نشان دهد.</a:t>
            </a:r>
          </a:p>
          <a:p>
            <a:pPr algn="r"/>
            <a:r>
              <a:rPr lang="fa-IR" sz="2800" dirty="0">
                <a:solidFill>
                  <a:schemeClr val="accent2">
                    <a:lumMod val="50000"/>
                  </a:schemeClr>
                </a:solidFill>
              </a:rPr>
              <a:t>6- </a:t>
            </a:r>
            <a:r>
              <a:rPr lang="fa-IR" sz="2800" dirty="0" err="1">
                <a:solidFill>
                  <a:schemeClr val="accent2">
                    <a:lumMod val="50000"/>
                  </a:schemeClr>
                </a:solidFill>
              </a:rPr>
              <a:t>کوئری</a:t>
            </a:r>
            <a:r>
              <a:rPr lang="fa-IR" sz="2800" dirty="0">
                <a:solidFill>
                  <a:schemeClr val="accent2">
                    <a:lumMod val="50000"/>
                  </a:schemeClr>
                </a:solidFill>
              </a:rPr>
              <a:t> از گزارش سرویس هواپیما : به عنوان مثال تایید سالم یا خراب بودن هواپیما</a:t>
            </a:r>
          </a:p>
          <a:p>
            <a:pPr algn="r"/>
            <a:r>
              <a:rPr lang="fa-IR" sz="2800" dirty="0">
                <a:solidFill>
                  <a:schemeClr val="accent2">
                    <a:lumMod val="50000"/>
                  </a:schemeClr>
                </a:solidFill>
              </a:rPr>
              <a:t>    توسط کارشناس ( تعمیرکار فرودگاه).</a:t>
            </a:r>
          </a:p>
          <a:p>
            <a:pPr algn="r"/>
            <a:r>
              <a:rPr lang="fa-IR" sz="2800" dirty="0">
                <a:solidFill>
                  <a:schemeClr val="accent2">
                    <a:lumMod val="50000"/>
                  </a:schemeClr>
                </a:solidFill>
              </a:rPr>
              <a:t>7- فیلتر پرواز های داخلی و خارجی : در این فیلتر مسافری که قصد پرواز به داخل یا</a:t>
            </a:r>
          </a:p>
          <a:p>
            <a:pPr algn="r"/>
            <a:r>
              <a:rPr lang="fa-IR" sz="2800" dirty="0">
                <a:solidFill>
                  <a:schemeClr val="accent2">
                    <a:lumMod val="50000"/>
                  </a:schemeClr>
                </a:solidFill>
              </a:rPr>
              <a:t>    خارج از کشور را داشته باشد میتواند به راحتی بین بلیت ها جستجو کند.</a:t>
            </a:r>
          </a:p>
        </p:txBody>
      </p:sp>
    </p:spTree>
    <p:extLst>
      <p:ext uri="{BB962C8B-B14F-4D97-AF65-F5344CB8AC3E}">
        <p14:creationId xmlns:p14="http://schemas.microsoft.com/office/powerpoint/2010/main" val="188171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BAF96-E25A-409D-89BF-2CF8A7263EC3}"/>
              </a:ext>
            </a:extLst>
          </p:cNvPr>
          <p:cNvSpPr txBox="1"/>
          <p:nvPr/>
        </p:nvSpPr>
        <p:spPr>
          <a:xfrm>
            <a:off x="1710612" y="918760"/>
            <a:ext cx="9169561" cy="3108543"/>
          </a:xfrm>
          <a:prstGeom prst="rect">
            <a:avLst/>
          </a:prstGeom>
          <a:noFill/>
        </p:spPr>
        <p:txBody>
          <a:bodyPr wrap="none" rtlCol="1">
            <a:spAutoFit/>
          </a:bodyPr>
          <a:lstStyle/>
          <a:p>
            <a:pPr algn="r"/>
            <a:r>
              <a:rPr lang="fa-IR" sz="2800" dirty="0">
                <a:solidFill>
                  <a:schemeClr val="accent2">
                    <a:lumMod val="50000"/>
                  </a:schemeClr>
                </a:solidFill>
              </a:rPr>
              <a:t>8- گزارشی از خلبان </a:t>
            </a:r>
            <a:r>
              <a:rPr lang="fa-IR" sz="2800" dirty="0" err="1">
                <a:solidFill>
                  <a:schemeClr val="accent2">
                    <a:lumMod val="50000"/>
                  </a:schemeClr>
                </a:solidFill>
              </a:rPr>
              <a:t>هایی</a:t>
            </a:r>
            <a:r>
              <a:rPr lang="fa-IR" sz="2800" dirty="0">
                <a:solidFill>
                  <a:schemeClr val="accent2">
                    <a:lumMod val="50000"/>
                  </a:schemeClr>
                </a:solidFill>
              </a:rPr>
              <a:t> که در تاریخ مشخصی پرواز دارند.</a:t>
            </a:r>
          </a:p>
          <a:p>
            <a:pPr algn="r"/>
            <a:r>
              <a:rPr lang="fa-IR" sz="2800" dirty="0">
                <a:solidFill>
                  <a:schemeClr val="accent2">
                    <a:lumMod val="50000"/>
                  </a:schemeClr>
                </a:solidFill>
              </a:rPr>
              <a:t>9- ظرفیت هواپیما : فیلتری است که مسافر از تعداد صندلی های باقی مانده از</a:t>
            </a:r>
          </a:p>
          <a:p>
            <a:pPr algn="r"/>
            <a:r>
              <a:rPr lang="fa-IR" sz="2800" dirty="0">
                <a:solidFill>
                  <a:schemeClr val="accent2">
                    <a:lumMod val="50000"/>
                  </a:schemeClr>
                </a:solidFill>
              </a:rPr>
              <a:t>    هواپیما آگاه شود تا بتواند به درستی بلیت خود را خریداری کند.</a:t>
            </a:r>
          </a:p>
          <a:p>
            <a:pPr algn="r"/>
            <a:r>
              <a:rPr lang="fa-IR" sz="2800" dirty="0">
                <a:solidFill>
                  <a:schemeClr val="accent2">
                    <a:lumMod val="50000"/>
                  </a:schemeClr>
                </a:solidFill>
              </a:rPr>
              <a:t>10- </a:t>
            </a:r>
            <a:r>
              <a:rPr lang="fa-IR" sz="2800" dirty="0" err="1">
                <a:solidFill>
                  <a:schemeClr val="accent2">
                    <a:lumMod val="50000"/>
                  </a:schemeClr>
                </a:solidFill>
              </a:rPr>
              <a:t>کوئری</a:t>
            </a:r>
            <a:r>
              <a:rPr lang="fa-IR" sz="2800" dirty="0">
                <a:solidFill>
                  <a:schemeClr val="accent2">
                    <a:lumMod val="50000"/>
                  </a:schemeClr>
                </a:solidFill>
              </a:rPr>
              <a:t> دریافت مسافران بر حسب حروف الفبا.</a:t>
            </a:r>
          </a:p>
          <a:p>
            <a:pPr algn="r"/>
            <a:r>
              <a:rPr lang="fa-IR" sz="2800" dirty="0">
                <a:solidFill>
                  <a:schemeClr val="accent2">
                    <a:lumMod val="50000"/>
                  </a:schemeClr>
                </a:solidFill>
              </a:rPr>
              <a:t>11- فیلتر انتخاب مبدا و مقصد : این فیلتر برای این هست که مسافر با انتخاب</a:t>
            </a:r>
          </a:p>
          <a:p>
            <a:pPr algn="r"/>
            <a:r>
              <a:rPr lang="fa-IR" sz="2800" dirty="0">
                <a:solidFill>
                  <a:schemeClr val="accent2">
                    <a:lumMod val="50000"/>
                  </a:schemeClr>
                </a:solidFill>
              </a:rPr>
              <a:t>      مبدا و مقصد خود بتواند تمام بلیت ها را ببیند و زود تر و بهتر بلیت خود</a:t>
            </a:r>
          </a:p>
          <a:p>
            <a:pPr algn="r"/>
            <a:r>
              <a:rPr lang="fa-IR" sz="2800" dirty="0">
                <a:solidFill>
                  <a:schemeClr val="accent2">
                    <a:lumMod val="50000"/>
                  </a:schemeClr>
                </a:solidFill>
              </a:rPr>
              <a:t>      را خریداری کند.</a:t>
            </a:r>
          </a:p>
        </p:txBody>
      </p:sp>
    </p:spTree>
    <p:extLst>
      <p:ext uri="{BB962C8B-B14F-4D97-AF65-F5344CB8AC3E}">
        <p14:creationId xmlns:p14="http://schemas.microsoft.com/office/powerpoint/2010/main" val="295884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426" y="491706"/>
            <a:ext cx="9092242" cy="646331"/>
          </a:xfrm>
          <a:prstGeom prst="rect">
            <a:avLst/>
          </a:prstGeom>
          <a:noFill/>
        </p:spPr>
        <p:txBody>
          <a:bodyPr wrap="square" rtlCol="0">
            <a:spAutoFit/>
          </a:bodyPr>
          <a:lstStyle/>
          <a:p>
            <a:pPr algn="ctr"/>
            <a:r>
              <a:rPr lang="fa-IR" sz="3600" b="1" dirty="0"/>
              <a:t>توضیحات کلی از پروژه</a:t>
            </a:r>
            <a:endParaRPr lang="en-US" sz="3600" b="1" dirty="0"/>
          </a:p>
        </p:txBody>
      </p:sp>
      <p:sp>
        <p:nvSpPr>
          <p:cNvPr id="3" name="TextBox 2"/>
          <p:cNvSpPr txBox="1"/>
          <p:nvPr/>
        </p:nvSpPr>
        <p:spPr>
          <a:xfrm>
            <a:off x="414068" y="1587260"/>
            <a:ext cx="11266098" cy="3785652"/>
          </a:xfrm>
          <a:prstGeom prst="rect">
            <a:avLst/>
          </a:prstGeom>
          <a:noFill/>
        </p:spPr>
        <p:txBody>
          <a:bodyPr wrap="square" rtlCol="0">
            <a:spAutoFit/>
          </a:bodyPr>
          <a:lstStyle/>
          <a:p>
            <a:pPr algn="just" rtl="1"/>
            <a:r>
              <a:rPr lang="fa-IR" sz="2400" dirty="0">
                <a:solidFill>
                  <a:schemeClr val="accent2">
                    <a:lumMod val="50000"/>
                  </a:schemeClr>
                </a:solidFill>
              </a:rPr>
              <a:t>فرض کنید سامانه مدیریت فرودگاه های مربوط به یک شهر را در اختیار دارید. در سامانه مدیریت،مهم ترین چیزی که باید سازماندهی شود،پرواز های یک فردوگاه هستند. بدون در دست داشتن اطلاعاتی از فرودگاه شما نمیتوانید پرواز ها را مدیریت کنید. به عنوان مثال ،فرودگاه شهرهای تهران را در نظر بگیرید. دو فرودگاه آن، فرودگاه مهرآباد و فرودگاه امام خمینی است. فرودگاه مهرآباد مخصوص پروازهای داخلی بوده و مقصد آنها شهرهایی از خود ایران هستند . فرودگاه امام خمینی یک فرودگاه بین </a:t>
            </a:r>
            <a:r>
              <a:rPr lang="fa-IR" sz="2400" dirty="0" err="1">
                <a:solidFill>
                  <a:schemeClr val="accent2">
                    <a:lumMod val="50000"/>
                  </a:schemeClr>
                </a:solidFill>
              </a:rPr>
              <a:t>المللی</a:t>
            </a:r>
            <a:r>
              <a:rPr lang="fa-IR" sz="2400" dirty="0">
                <a:solidFill>
                  <a:schemeClr val="accent2">
                    <a:lumMod val="50000"/>
                  </a:schemeClr>
                </a:solidFill>
              </a:rPr>
              <a:t> ست که میتواند پروازهای خارج از ایران را نیز در </a:t>
            </a:r>
            <a:r>
              <a:rPr lang="fa-IR" sz="2400" dirty="0" err="1">
                <a:solidFill>
                  <a:schemeClr val="accent2">
                    <a:lumMod val="50000"/>
                  </a:schemeClr>
                </a:solidFill>
              </a:rPr>
              <a:t>مقصدهای</a:t>
            </a:r>
            <a:r>
              <a:rPr lang="fa-IR" sz="2400" dirty="0">
                <a:solidFill>
                  <a:schemeClr val="accent2">
                    <a:lumMod val="50000"/>
                  </a:schemeClr>
                </a:solidFill>
              </a:rPr>
              <a:t> خود جای دهد. هر کدام از این دو فرودگاه، </a:t>
            </a:r>
            <a:r>
              <a:rPr lang="fa-IR" sz="2400" dirty="0" err="1">
                <a:solidFill>
                  <a:schemeClr val="accent2">
                    <a:lumMod val="50000"/>
                  </a:schemeClr>
                </a:solidFill>
              </a:rPr>
              <a:t>گیت</a:t>
            </a:r>
            <a:r>
              <a:rPr lang="fa-IR" sz="2400" dirty="0">
                <a:solidFill>
                  <a:schemeClr val="accent2">
                    <a:lumMod val="50000"/>
                  </a:schemeClr>
                </a:solidFill>
              </a:rPr>
              <a:t> های مخصوص به خود را دارند که این گیت ها براساس پرواز ایرلاین(خطوط هوایی) مختلف از هم جدا میشوند.</a:t>
            </a:r>
          </a:p>
          <a:p>
            <a:pPr algn="just" rtl="1"/>
            <a:r>
              <a:rPr lang="fa-IR" sz="2400" dirty="0">
                <a:solidFill>
                  <a:schemeClr val="accent2">
                    <a:lumMod val="50000"/>
                  </a:schemeClr>
                </a:solidFill>
              </a:rPr>
              <a:t>از طرفی این سامانه،مدیریت فروش بلیت ها را به مسافران نیز شامل میشود. این مسافران بر حسب مقصد و نوع پروازشان (کلاس پرواز) متمایز هستند. این تمایز باعث میشود که مسافران به چندین قسمت تقسیم شوند. این تفاوت ها باعث میشود که سامانه ای در این مبنا طراحی شود.</a:t>
            </a:r>
            <a:endParaRPr lang="en-US" sz="2400" dirty="0">
              <a:solidFill>
                <a:schemeClr val="accent2">
                  <a:lumMod val="50000"/>
                </a:schemeClr>
              </a:solidFill>
            </a:endParaRPr>
          </a:p>
        </p:txBody>
      </p:sp>
    </p:spTree>
    <p:extLst>
      <p:ext uri="{BB962C8B-B14F-4D97-AF65-F5344CB8AC3E}">
        <p14:creationId xmlns:p14="http://schemas.microsoft.com/office/powerpoint/2010/main" val="350166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5423A-CBF8-46E5-B0A4-E80245E20438}"/>
              </a:ext>
            </a:extLst>
          </p:cNvPr>
          <p:cNvSpPr txBox="1"/>
          <p:nvPr/>
        </p:nvSpPr>
        <p:spPr>
          <a:xfrm>
            <a:off x="987849" y="600305"/>
            <a:ext cx="10418237" cy="1200329"/>
          </a:xfrm>
          <a:prstGeom prst="rect">
            <a:avLst/>
          </a:prstGeom>
          <a:noFill/>
        </p:spPr>
        <p:txBody>
          <a:bodyPr wrap="none" rtlCol="1">
            <a:spAutoFit/>
          </a:bodyPr>
          <a:lstStyle/>
          <a:p>
            <a:r>
              <a:rPr lang="fa-IR" sz="3600" b="1" dirty="0">
                <a:solidFill>
                  <a:schemeClr val="accent6">
                    <a:lumMod val="50000"/>
                  </a:schemeClr>
                </a:solidFill>
                <a:effectLst/>
                <a:latin typeface="Calibri" panose="020F0502020204030204" pitchFamily="34" charset="0"/>
                <a:ea typeface="Calibri" panose="020F0502020204030204" pitchFamily="34" charset="0"/>
              </a:rPr>
              <a:t>موارد مورد نظر برای طراحی پایگاه داده سامانه یکپارچه فرودگاه :</a:t>
            </a:r>
            <a:endParaRPr lang="en-US" sz="3600" dirty="0">
              <a:solidFill>
                <a:schemeClr val="accent6">
                  <a:lumMod val="50000"/>
                </a:schemeClr>
              </a:solidFill>
              <a:effectLst/>
              <a:latin typeface="Calibri" panose="020F0502020204030204" pitchFamily="34" charset="0"/>
              <a:ea typeface="Calibri" panose="020F0502020204030204" pitchFamily="34" charset="0"/>
            </a:endParaRPr>
          </a:p>
          <a:p>
            <a:endParaRPr lang="fa-IR" sz="3600" dirty="0"/>
          </a:p>
        </p:txBody>
      </p:sp>
      <p:sp>
        <p:nvSpPr>
          <p:cNvPr id="3" name="TextBox 2">
            <a:extLst>
              <a:ext uri="{FF2B5EF4-FFF2-40B4-BE49-F238E27FC236}">
                <a16:creationId xmlns:a16="http://schemas.microsoft.com/office/drawing/2014/main" id="{CD680CB9-E59A-4E92-89D5-0283BEADE855}"/>
              </a:ext>
            </a:extLst>
          </p:cNvPr>
          <p:cNvSpPr txBox="1"/>
          <p:nvPr/>
        </p:nvSpPr>
        <p:spPr>
          <a:xfrm>
            <a:off x="2550862" y="1905409"/>
            <a:ext cx="8619604" cy="2554545"/>
          </a:xfrm>
          <a:prstGeom prst="rect">
            <a:avLst/>
          </a:prstGeom>
          <a:noFill/>
        </p:spPr>
        <p:txBody>
          <a:bodyPr wrap="none" rtlCol="1">
            <a:spAutoFit/>
          </a:bodyPr>
          <a:lstStyle/>
          <a:p>
            <a:pPr marL="457200" indent="-457200" algn="r" rtl="1">
              <a:buFont typeface="Wingdings" panose="05000000000000000000" pitchFamily="2" charset="2"/>
              <a:buChar char="v"/>
            </a:pPr>
            <a:r>
              <a:rPr lang="fa-IR" sz="3200" dirty="0">
                <a:solidFill>
                  <a:schemeClr val="accent6">
                    <a:lumMod val="50000"/>
                  </a:schemeClr>
                </a:solidFill>
                <a:effectLst/>
                <a:latin typeface="Calibri" panose="020F0502020204030204" pitchFamily="34" charset="0"/>
                <a:ea typeface="Calibri" panose="020F0502020204030204" pitchFamily="34" charset="0"/>
              </a:rPr>
              <a:t>فرودگاه : </a:t>
            </a:r>
          </a:p>
          <a:p>
            <a:pPr algn="r" rtl="1"/>
            <a:r>
              <a:rPr lang="fa-IR" sz="3200" dirty="0">
                <a:solidFill>
                  <a:schemeClr val="accent6">
                    <a:lumMod val="50000"/>
                  </a:schemeClr>
                </a:solidFill>
                <a:latin typeface="Calibri" panose="020F0502020204030204" pitchFamily="34" charset="0"/>
                <a:ea typeface="Calibri" panose="020F0502020204030204" pitchFamily="34" charset="0"/>
              </a:rPr>
              <a:t> </a:t>
            </a:r>
            <a:r>
              <a:rPr lang="fa-IR" sz="2800" dirty="0">
                <a:solidFill>
                  <a:schemeClr val="accent6">
                    <a:lumMod val="50000"/>
                  </a:schemeClr>
                </a:solidFill>
                <a:latin typeface="Calibri" panose="020F0502020204030204" pitchFamily="34" charset="0"/>
                <a:ea typeface="Calibri" panose="020F0502020204030204" pitchFamily="34" charset="0"/>
              </a:rPr>
              <a:t>یک فرودگاه شامل </a:t>
            </a:r>
            <a:r>
              <a:rPr lang="fa-IR" sz="2800" dirty="0" err="1">
                <a:solidFill>
                  <a:schemeClr val="accent6">
                    <a:lumMod val="50000"/>
                  </a:schemeClr>
                </a:solidFill>
                <a:latin typeface="Calibri" panose="020F0502020204030204" pitchFamily="34" charset="0"/>
                <a:ea typeface="Calibri" panose="020F0502020204030204" pitchFamily="34" charset="0"/>
              </a:rPr>
              <a:t>مواردی</a:t>
            </a:r>
            <a:r>
              <a:rPr lang="fa-IR" sz="2800" dirty="0">
                <a:solidFill>
                  <a:schemeClr val="accent6">
                    <a:lumMod val="50000"/>
                  </a:schemeClr>
                </a:solidFill>
                <a:latin typeface="Calibri" panose="020F0502020204030204" pitchFamily="34" charset="0"/>
                <a:ea typeface="Calibri" panose="020F0502020204030204" pitchFamily="34" charset="0"/>
              </a:rPr>
              <a:t> نظیر اسم و مختصات مکانی و ... می باشد </a:t>
            </a:r>
          </a:p>
          <a:p>
            <a:pPr algn="r" rtl="1"/>
            <a:r>
              <a:rPr lang="fa-IR" sz="2800" dirty="0">
                <a:solidFill>
                  <a:schemeClr val="accent6">
                    <a:lumMod val="50000"/>
                  </a:schemeClr>
                </a:solidFill>
                <a:latin typeface="Calibri" panose="020F0502020204030204" pitchFamily="34" charset="0"/>
                <a:ea typeface="Calibri" panose="020F0502020204030204" pitchFamily="34" charset="0"/>
              </a:rPr>
              <a:t> که برای ایجاد پایگاه داده مورد نظر به موارد زیر نیاز داریم :</a:t>
            </a:r>
            <a:endParaRPr lang="fa-IR" sz="3200" dirty="0">
              <a:solidFill>
                <a:schemeClr val="accent6">
                  <a:lumMod val="50000"/>
                </a:schemeClr>
              </a:solidFill>
              <a:effectLst/>
              <a:latin typeface="Calibri" panose="020F0502020204030204" pitchFamily="34" charset="0"/>
              <a:ea typeface="Calibri" panose="020F0502020204030204" pitchFamily="34" charset="0"/>
            </a:endParaRPr>
          </a:p>
          <a:p>
            <a:pPr marL="457200" indent="-457200" algn="r" rtl="1">
              <a:buFont typeface="Wingdings" panose="05000000000000000000" pitchFamily="2" charset="2"/>
              <a:buChar char="v"/>
            </a:pP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endParaRPr lang="fa-IR" sz="3200" dirty="0"/>
          </a:p>
        </p:txBody>
      </p:sp>
      <p:sp>
        <p:nvSpPr>
          <p:cNvPr id="4" name="TextBox 3">
            <a:extLst>
              <a:ext uri="{FF2B5EF4-FFF2-40B4-BE49-F238E27FC236}">
                <a16:creationId xmlns:a16="http://schemas.microsoft.com/office/drawing/2014/main" id="{CD3D028A-6FAC-4DBA-9E58-22D77DC2AA4C}"/>
              </a:ext>
            </a:extLst>
          </p:cNvPr>
          <p:cNvSpPr txBox="1"/>
          <p:nvPr/>
        </p:nvSpPr>
        <p:spPr>
          <a:xfrm>
            <a:off x="6951007" y="3732992"/>
            <a:ext cx="4219459" cy="2246769"/>
          </a:xfrm>
          <a:prstGeom prst="rect">
            <a:avLst/>
          </a:prstGeom>
          <a:noFill/>
        </p:spPr>
        <p:txBody>
          <a:bodyPr wrap="squar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فرودگاه</a:t>
            </a:r>
          </a:p>
          <a:p>
            <a:pPr marL="457200" indent="-457200" algn="r" rtl="1">
              <a:buFont typeface="Arial" panose="020B0604020202020204" pitchFamily="34" charset="0"/>
              <a:buChar char="•"/>
            </a:pPr>
            <a:r>
              <a:rPr lang="fa-IR" sz="2800" dirty="0">
                <a:solidFill>
                  <a:schemeClr val="accent2">
                    <a:lumMod val="50000"/>
                  </a:schemeClr>
                </a:solidFill>
              </a:rPr>
              <a:t>کد فرودگاه</a:t>
            </a:r>
          </a:p>
          <a:p>
            <a:pPr marL="457200" indent="-457200" algn="r" rtl="1">
              <a:buFont typeface="Arial" panose="020B0604020202020204" pitchFamily="34" charset="0"/>
              <a:buChar char="•"/>
            </a:pPr>
            <a:r>
              <a:rPr lang="fa-IR" sz="2800" dirty="0">
                <a:solidFill>
                  <a:schemeClr val="accent2">
                    <a:lumMod val="50000"/>
                  </a:schemeClr>
                </a:solidFill>
              </a:rPr>
              <a:t>نام شهر فرودگاه</a:t>
            </a:r>
          </a:p>
          <a:p>
            <a:pPr marL="457200" indent="-457200" algn="r" rtl="1">
              <a:buFont typeface="Arial" panose="020B0604020202020204" pitchFamily="34" charset="0"/>
              <a:buChar char="•"/>
            </a:pPr>
            <a:r>
              <a:rPr lang="fa-IR" sz="2800" dirty="0">
                <a:solidFill>
                  <a:schemeClr val="accent2">
                    <a:lumMod val="50000"/>
                  </a:schemeClr>
                </a:solidFill>
              </a:rPr>
              <a:t>نام کشور فرودگاه</a:t>
            </a:r>
          </a:p>
          <a:p>
            <a:pPr marL="457200" indent="-457200" algn="r" rtl="1">
              <a:buFont typeface="Arial" panose="020B0604020202020204" pitchFamily="34" charset="0"/>
              <a:buChar char="•"/>
            </a:pPr>
            <a:r>
              <a:rPr lang="fa-IR" sz="2800" dirty="0">
                <a:solidFill>
                  <a:schemeClr val="accent2">
                    <a:lumMod val="50000"/>
                  </a:schemeClr>
                </a:solidFill>
              </a:rPr>
              <a:t>نام ایالت / استان فرودگاه</a:t>
            </a:r>
          </a:p>
        </p:txBody>
      </p:sp>
    </p:spTree>
    <p:extLst>
      <p:ext uri="{BB962C8B-B14F-4D97-AF65-F5344CB8AC3E}">
        <p14:creationId xmlns:p14="http://schemas.microsoft.com/office/powerpoint/2010/main" val="22129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E7414-AA8F-45A2-9503-A35841D0FE35}"/>
              </a:ext>
            </a:extLst>
          </p:cNvPr>
          <p:cNvSpPr txBox="1"/>
          <p:nvPr/>
        </p:nvSpPr>
        <p:spPr>
          <a:xfrm>
            <a:off x="121186" y="131581"/>
            <a:ext cx="11197938" cy="1508105"/>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solidFill>
                  <a:schemeClr val="accent6">
                    <a:lumMod val="50000"/>
                  </a:schemeClr>
                </a:solidFill>
                <a:effectLst/>
                <a:latin typeface="Calibri" panose="020F0502020204030204" pitchFamily="34" charset="0"/>
                <a:ea typeface="Calibri" panose="020F0502020204030204" pitchFamily="34" charset="0"/>
              </a:rPr>
              <a:t>شرکت هواپیمایی : </a:t>
            </a:r>
            <a:r>
              <a:rPr lang="fa-IR" sz="2800" dirty="0">
                <a:solidFill>
                  <a:schemeClr val="accent6">
                    <a:lumMod val="50000"/>
                  </a:schemeClr>
                </a:solidFill>
                <a:latin typeface="Calibri" panose="020F0502020204030204" pitchFamily="34" charset="0"/>
                <a:ea typeface="Calibri" panose="020F0502020204030204" pitchFamily="34" charset="0"/>
              </a:rPr>
              <a:t>این سری شرکت ها دارای یک سری هواپیما </a:t>
            </a:r>
            <a:r>
              <a:rPr lang="fa-IR" sz="2800" dirty="0" err="1">
                <a:solidFill>
                  <a:schemeClr val="accent6">
                    <a:lumMod val="50000"/>
                  </a:schemeClr>
                </a:solidFill>
                <a:latin typeface="Calibri" panose="020F0502020204030204" pitchFamily="34" charset="0"/>
                <a:ea typeface="Calibri" panose="020F0502020204030204" pitchFamily="34" charset="0"/>
              </a:rPr>
              <a:t>هایی</a:t>
            </a:r>
            <a:r>
              <a:rPr lang="fa-IR" sz="2800" dirty="0">
                <a:solidFill>
                  <a:schemeClr val="accent6">
                    <a:lumMod val="50000"/>
                  </a:schemeClr>
                </a:solidFill>
                <a:latin typeface="Calibri" panose="020F0502020204030204" pitchFamily="34" charset="0"/>
                <a:ea typeface="Calibri" panose="020F0502020204030204" pitchFamily="34" charset="0"/>
              </a:rPr>
              <a:t> هستند که هر کدوم دارای یک سری ویژگی می باشد که در زیر آمده است :</a:t>
            </a:r>
            <a:endParaRPr lang="fa-IR" sz="3200" dirty="0">
              <a:solidFill>
                <a:schemeClr val="accent6">
                  <a:lumMod val="50000"/>
                </a:schemeClr>
              </a:solidFill>
              <a:effectLst/>
              <a:latin typeface="Calibri" panose="020F0502020204030204" pitchFamily="34" charset="0"/>
              <a:ea typeface="Calibri" panose="020F0502020204030204" pitchFamily="34" charset="0"/>
            </a:endParaRPr>
          </a:p>
          <a:p>
            <a:pPr marL="457200" indent="-457200" algn="r" rtl="1">
              <a:buFont typeface="Wingdings" panose="05000000000000000000" pitchFamily="2" charset="2"/>
              <a:buChar char="v"/>
            </a:pPr>
            <a:endParaRPr lang="fa-IR" sz="3200" dirty="0">
              <a:solidFill>
                <a:schemeClr val="accent6">
                  <a:lumMod val="50000"/>
                </a:schemeClr>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B3C9F370-4720-4011-B7E8-C8B125551D94}"/>
              </a:ext>
            </a:extLst>
          </p:cNvPr>
          <p:cNvSpPr txBox="1"/>
          <p:nvPr/>
        </p:nvSpPr>
        <p:spPr>
          <a:xfrm>
            <a:off x="6983498" y="1182231"/>
            <a:ext cx="4240135" cy="1815882"/>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a:t>
            </a:r>
            <a:r>
              <a:rPr lang="fa-IR" sz="2800" dirty="0" err="1">
                <a:solidFill>
                  <a:schemeClr val="accent2">
                    <a:lumMod val="50000"/>
                  </a:schemeClr>
                </a:solidFill>
              </a:rPr>
              <a:t>ایرلاین</a:t>
            </a:r>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کشور سازنده هواپیما</a:t>
            </a:r>
          </a:p>
          <a:p>
            <a:pPr marL="457200" indent="-457200" algn="r" rtl="1">
              <a:buFont typeface="Arial" panose="020B0604020202020204" pitchFamily="34" charset="0"/>
              <a:buChar char="•"/>
            </a:pPr>
            <a:r>
              <a:rPr lang="fa-IR" sz="2800" dirty="0">
                <a:solidFill>
                  <a:schemeClr val="accent2">
                    <a:lumMod val="50000"/>
                  </a:schemeClr>
                </a:solidFill>
              </a:rPr>
              <a:t>کد مربوط به آن </a:t>
            </a:r>
            <a:r>
              <a:rPr lang="fa-IR" sz="2800" dirty="0" err="1">
                <a:solidFill>
                  <a:schemeClr val="accent2">
                    <a:lumMod val="50000"/>
                  </a:schemeClr>
                </a:solidFill>
              </a:rPr>
              <a:t>ایرلاین</a:t>
            </a:r>
            <a:endParaRPr lang="fa-IR" sz="2800" dirty="0">
              <a:solidFill>
                <a:schemeClr val="accent2">
                  <a:lumMod val="50000"/>
                </a:schemeClr>
              </a:solidFill>
            </a:endParaRPr>
          </a:p>
          <a:p>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836F4E76-A3AF-42FB-8376-D213DCBDCC6E}"/>
              </a:ext>
            </a:extLst>
          </p:cNvPr>
          <p:cNvSpPr txBox="1"/>
          <p:nvPr/>
        </p:nvSpPr>
        <p:spPr>
          <a:xfrm>
            <a:off x="1998031" y="3158832"/>
            <a:ext cx="9225602" cy="1508105"/>
          </a:xfrm>
          <a:prstGeom prst="rect">
            <a:avLst/>
          </a:prstGeom>
          <a:noFill/>
        </p:spPr>
        <p:txBody>
          <a:bodyPr wrap="none" rtlCol="1">
            <a:spAutoFit/>
          </a:bodyPr>
          <a:lstStyle/>
          <a:p>
            <a:pPr marL="571500" indent="-571500" algn="r" rtl="1">
              <a:buFont typeface="Wingdings" panose="05000000000000000000" pitchFamily="2" charset="2"/>
              <a:buChar char="v"/>
            </a:pPr>
            <a:r>
              <a:rPr lang="fa-IR" sz="3200" dirty="0">
                <a:solidFill>
                  <a:schemeClr val="accent6">
                    <a:lumMod val="50000"/>
                  </a:schemeClr>
                </a:solidFill>
              </a:rPr>
              <a:t>هواپیما : </a:t>
            </a:r>
          </a:p>
          <a:p>
            <a:pPr algn="r" rtl="1"/>
            <a:r>
              <a:rPr lang="fa-IR" sz="3200" dirty="0">
                <a:solidFill>
                  <a:schemeClr val="accent6">
                    <a:lumMod val="50000"/>
                  </a:schemeClr>
                </a:solidFill>
              </a:rPr>
              <a:t> </a:t>
            </a:r>
            <a:r>
              <a:rPr lang="fa-IR" sz="2800" dirty="0">
                <a:solidFill>
                  <a:schemeClr val="accent6">
                    <a:lumMod val="50000"/>
                  </a:schemeClr>
                </a:solidFill>
              </a:rPr>
              <a:t>یک هواپیمای استاندارد دارای یک سری ویژگی ها می باشد که توصیف کننده</a:t>
            </a:r>
          </a:p>
          <a:p>
            <a:pPr algn="r" rtl="1"/>
            <a:r>
              <a:rPr lang="fa-IR" sz="2800" dirty="0">
                <a:solidFill>
                  <a:schemeClr val="accent6">
                    <a:lumMod val="50000"/>
                  </a:schemeClr>
                </a:solidFill>
              </a:rPr>
              <a:t> نوع هواپیما می باشد که به صورت زیر آمده است : </a:t>
            </a:r>
            <a:endParaRPr lang="fa-IR" sz="3200" dirty="0">
              <a:solidFill>
                <a:schemeClr val="accent6">
                  <a:lumMod val="50000"/>
                </a:schemeClr>
              </a:solidFill>
            </a:endParaRPr>
          </a:p>
        </p:txBody>
      </p:sp>
      <p:sp>
        <p:nvSpPr>
          <p:cNvPr id="5" name="TextBox 4">
            <a:extLst>
              <a:ext uri="{FF2B5EF4-FFF2-40B4-BE49-F238E27FC236}">
                <a16:creationId xmlns:a16="http://schemas.microsoft.com/office/drawing/2014/main" id="{506F7A09-B24A-4964-A3CC-2CEEB68E5437}"/>
              </a:ext>
            </a:extLst>
          </p:cNvPr>
          <p:cNvSpPr txBox="1"/>
          <p:nvPr/>
        </p:nvSpPr>
        <p:spPr>
          <a:xfrm>
            <a:off x="6736507" y="4767828"/>
            <a:ext cx="4487126" cy="1815882"/>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a:t>
            </a:r>
            <a:r>
              <a:rPr lang="fa-IR" sz="2800" dirty="0" err="1">
                <a:solidFill>
                  <a:schemeClr val="accent2">
                    <a:lumMod val="50000"/>
                  </a:schemeClr>
                </a:solidFill>
              </a:rPr>
              <a:t>ایرلاین</a:t>
            </a:r>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کد هواپیما</a:t>
            </a:r>
          </a:p>
          <a:p>
            <a:pPr marL="457200" indent="-457200" algn="r" rtl="1">
              <a:buFont typeface="Arial" panose="020B0604020202020204" pitchFamily="34" charset="0"/>
              <a:buChar char="•"/>
            </a:pPr>
            <a:r>
              <a:rPr lang="fa-IR" sz="2800" dirty="0">
                <a:solidFill>
                  <a:schemeClr val="accent2">
                    <a:lumMod val="50000"/>
                  </a:schemeClr>
                </a:solidFill>
              </a:rPr>
              <a:t>ظرفیت هواپیما</a:t>
            </a:r>
          </a:p>
          <a:p>
            <a:pPr marL="457200" indent="-457200" algn="r" rtl="1">
              <a:buFont typeface="Arial" panose="020B0604020202020204" pitchFamily="34" charset="0"/>
              <a:buChar char="•"/>
            </a:pPr>
            <a:r>
              <a:rPr lang="fa-IR" sz="2800" dirty="0">
                <a:solidFill>
                  <a:schemeClr val="accent2">
                    <a:lumMod val="50000"/>
                  </a:schemeClr>
                </a:solidFill>
              </a:rPr>
              <a:t>مقدار بار قابل حمل توسط هواپیما</a:t>
            </a:r>
          </a:p>
        </p:txBody>
      </p:sp>
    </p:spTree>
    <p:extLst>
      <p:ext uri="{BB962C8B-B14F-4D97-AF65-F5344CB8AC3E}">
        <p14:creationId xmlns:p14="http://schemas.microsoft.com/office/powerpoint/2010/main" val="422202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E974E-58E3-4151-B4FB-FFC6153778BD}"/>
              </a:ext>
            </a:extLst>
          </p:cNvPr>
          <p:cNvSpPr txBox="1"/>
          <p:nvPr/>
        </p:nvSpPr>
        <p:spPr>
          <a:xfrm>
            <a:off x="112307" y="377465"/>
            <a:ext cx="11108072" cy="3416320"/>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پرواز ها :</a:t>
            </a:r>
          </a:p>
          <a:p>
            <a:pPr algn="r" rtl="1"/>
            <a:endParaRPr lang="fa-IR" sz="3200" dirty="0"/>
          </a:p>
          <a:p>
            <a:pPr algn="r" rtl="1"/>
            <a:r>
              <a:rPr lang="fa-IR" sz="2800" dirty="0"/>
              <a:t>یک پرواز شامل مبدا و </a:t>
            </a:r>
            <a:r>
              <a:rPr lang="fa-IR" sz="2800" dirty="0" err="1"/>
              <a:t>مقصدی</a:t>
            </a:r>
            <a:r>
              <a:rPr lang="fa-IR" sz="2800" dirty="0"/>
              <a:t> می باشد که با توجه به در خواست مسافر ( ساعت و شهر</a:t>
            </a:r>
          </a:p>
          <a:p>
            <a:pPr algn="r" rtl="1"/>
            <a:r>
              <a:rPr lang="fa-IR" sz="2800" dirty="0"/>
              <a:t>مقصد و ...) یک بلیت را برای پرواز مورد نظر صادر میکنیم که دارای اطلاعات زیر است :</a:t>
            </a:r>
            <a:r>
              <a:rPr lang="fa-IR" sz="3200" dirty="0"/>
              <a:t>																</a:t>
            </a:r>
          </a:p>
          <a:p>
            <a:pPr algn="r" rtl="1"/>
            <a:endParaRPr lang="fa-IR" sz="3200" dirty="0"/>
          </a:p>
        </p:txBody>
      </p:sp>
      <p:sp>
        <p:nvSpPr>
          <p:cNvPr id="4" name="TextBox 3">
            <a:extLst>
              <a:ext uri="{FF2B5EF4-FFF2-40B4-BE49-F238E27FC236}">
                <a16:creationId xmlns:a16="http://schemas.microsoft.com/office/drawing/2014/main" id="{23BED01D-003D-4F31-94CA-C07ACCB4F555}"/>
              </a:ext>
            </a:extLst>
          </p:cNvPr>
          <p:cNvSpPr txBox="1"/>
          <p:nvPr/>
        </p:nvSpPr>
        <p:spPr>
          <a:xfrm>
            <a:off x="7808868" y="2690869"/>
            <a:ext cx="3411511" cy="3108543"/>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err="1">
                <a:solidFill>
                  <a:schemeClr val="accent2">
                    <a:lumMod val="50000"/>
                  </a:schemeClr>
                </a:solidFill>
              </a:rPr>
              <a:t>آیدی</a:t>
            </a:r>
            <a:r>
              <a:rPr lang="fa-IR" sz="2800" dirty="0">
                <a:solidFill>
                  <a:schemeClr val="accent2">
                    <a:lumMod val="50000"/>
                  </a:schemeClr>
                </a:solidFill>
              </a:rPr>
              <a:t> پرواز</a:t>
            </a:r>
          </a:p>
          <a:p>
            <a:pPr marL="457200" indent="-457200" algn="r" rtl="1">
              <a:buFont typeface="Arial" panose="020B0604020202020204" pitchFamily="34" charset="0"/>
              <a:buChar char="•"/>
            </a:pPr>
            <a:r>
              <a:rPr lang="fa-IR" sz="2800" dirty="0">
                <a:solidFill>
                  <a:schemeClr val="accent2">
                    <a:lumMod val="50000"/>
                  </a:schemeClr>
                </a:solidFill>
              </a:rPr>
              <a:t>شهر مبدا</a:t>
            </a:r>
          </a:p>
          <a:p>
            <a:pPr marL="457200" indent="-457200" algn="r" rtl="1">
              <a:buFont typeface="Arial" panose="020B0604020202020204" pitchFamily="34" charset="0"/>
              <a:buChar char="•"/>
            </a:pPr>
            <a:r>
              <a:rPr lang="fa-IR" sz="2800" dirty="0">
                <a:solidFill>
                  <a:schemeClr val="accent2">
                    <a:lumMod val="50000"/>
                  </a:schemeClr>
                </a:solidFill>
              </a:rPr>
              <a:t>شهر مقصد</a:t>
            </a:r>
          </a:p>
          <a:p>
            <a:pPr marL="457200" indent="-457200" algn="r" rtl="1">
              <a:buFont typeface="Arial" panose="020B0604020202020204" pitchFamily="34" charset="0"/>
              <a:buChar char="•"/>
            </a:pPr>
            <a:r>
              <a:rPr lang="fa-IR" sz="2800" dirty="0">
                <a:solidFill>
                  <a:schemeClr val="accent2">
                    <a:lumMod val="50000"/>
                  </a:schemeClr>
                </a:solidFill>
              </a:rPr>
              <a:t>ساعت پرواز</a:t>
            </a:r>
          </a:p>
          <a:p>
            <a:pPr marL="457200" indent="-457200" algn="r" rtl="1">
              <a:buFont typeface="Arial" panose="020B0604020202020204" pitchFamily="34" charset="0"/>
              <a:buChar char="•"/>
            </a:pPr>
            <a:r>
              <a:rPr lang="fa-IR" sz="2800" dirty="0">
                <a:solidFill>
                  <a:schemeClr val="accent2">
                    <a:lumMod val="50000"/>
                  </a:schemeClr>
                </a:solidFill>
              </a:rPr>
              <a:t>تاریخ پرواز</a:t>
            </a:r>
          </a:p>
          <a:p>
            <a:pPr marL="457200" indent="-457200" algn="r" rtl="1">
              <a:buFont typeface="Arial" panose="020B0604020202020204" pitchFamily="34" charset="0"/>
              <a:buChar char="•"/>
            </a:pPr>
            <a:r>
              <a:rPr lang="fa-IR" sz="2800" dirty="0">
                <a:solidFill>
                  <a:schemeClr val="accent2">
                    <a:lumMod val="50000"/>
                  </a:schemeClr>
                </a:solidFill>
              </a:rPr>
              <a:t>ظرفیت کنونی</a:t>
            </a:r>
          </a:p>
          <a:p>
            <a:pPr marL="457200" indent="-457200" algn="r" rtl="1">
              <a:buFont typeface="Arial" panose="020B0604020202020204" pitchFamily="34" charset="0"/>
              <a:buChar char="•"/>
            </a:pPr>
            <a:r>
              <a:rPr lang="fa-IR" sz="2800" dirty="0" err="1">
                <a:solidFill>
                  <a:schemeClr val="accent2">
                    <a:lumMod val="50000"/>
                  </a:schemeClr>
                </a:solidFill>
              </a:rPr>
              <a:t>ایرلاین</a:t>
            </a:r>
            <a:r>
              <a:rPr lang="fa-IR" sz="2800" dirty="0">
                <a:solidFill>
                  <a:schemeClr val="accent2">
                    <a:lumMod val="50000"/>
                  </a:schemeClr>
                </a:solidFill>
              </a:rPr>
              <a:t> مربوط به پرواز</a:t>
            </a:r>
          </a:p>
        </p:txBody>
      </p:sp>
    </p:spTree>
    <p:extLst>
      <p:ext uri="{BB962C8B-B14F-4D97-AF65-F5344CB8AC3E}">
        <p14:creationId xmlns:p14="http://schemas.microsoft.com/office/powerpoint/2010/main" val="210189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6CBE7-D591-4628-806B-CEA95828C789}"/>
              </a:ext>
            </a:extLst>
          </p:cNvPr>
          <p:cNvSpPr txBox="1"/>
          <p:nvPr/>
        </p:nvSpPr>
        <p:spPr>
          <a:xfrm>
            <a:off x="198304" y="732732"/>
            <a:ext cx="11233518" cy="1508105"/>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بلیت :</a:t>
            </a:r>
          </a:p>
          <a:p>
            <a:pPr algn="r"/>
            <a:r>
              <a:rPr lang="fa-IR" sz="3200" dirty="0"/>
              <a:t>  </a:t>
            </a:r>
            <a:r>
              <a:rPr lang="fa-IR" sz="2800" dirty="0"/>
              <a:t>یک بلیت شامل ویژگی های نظیر مشخصات فردی مسافر و اطلاعات پرواز می باشد</a:t>
            </a:r>
          </a:p>
          <a:p>
            <a:pPr algn="r"/>
            <a:r>
              <a:rPr lang="fa-IR" sz="2800" dirty="0"/>
              <a:t>  که در </a:t>
            </a:r>
            <a:r>
              <a:rPr lang="fa-IR" sz="2800" dirty="0" err="1"/>
              <a:t>اتربیوت</a:t>
            </a:r>
            <a:r>
              <a:rPr lang="fa-IR" sz="2800" dirty="0"/>
              <a:t> های زیر به آن اشاره شده است :</a:t>
            </a:r>
          </a:p>
        </p:txBody>
      </p:sp>
      <p:sp>
        <p:nvSpPr>
          <p:cNvPr id="3" name="TextBox 2">
            <a:extLst>
              <a:ext uri="{FF2B5EF4-FFF2-40B4-BE49-F238E27FC236}">
                <a16:creationId xmlns:a16="http://schemas.microsoft.com/office/drawing/2014/main" id="{C6384910-5E36-483E-8CC4-08E8854A81E0}"/>
              </a:ext>
            </a:extLst>
          </p:cNvPr>
          <p:cNvSpPr txBox="1"/>
          <p:nvPr/>
        </p:nvSpPr>
        <p:spPr>
          <a:xfrm>
            <a:off x="3200271" y="2247283"/>
            <a:ext cx="8099332" cy="3970318"/>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شماره بلیت</a:t>
            </a:r>
          </a:p>
          <a:p>
            <a:pPr marL="457200" indent="-457200" algn="r" rtl="1">
              <a:buFont typeface="Arial" panose="020B0604020202020204" pitchFamily="34" charset="0"/>
              <a:buChar char="•"/>
            </a:pPr>
            <a:r>
              <a:rPr lang="fa-IR" sz="2800" dirty="0">
                <a:solidFill>
                  <a:schemeClr val="accent2">
                    <a:lumMod val="50000"/>
                  </a:schemeClr>
                </a:solidFill>
              </a:rPr>
              <a:t>شهر مبدا</a:t>
            </a:r>
          </a:p>
          <a:p>
            <a:pPr marL="457200" indent="-457200" algn="r" rtl="1">
              <a:buFont typeface="Arial" panose="020B0604020202020204" pitchFamily="34" charset="0"/>
              <a:buChar char="•"/>
            </a:pPr>
            <a:r>
              <a:rPr lang="fa-IR" sz="2800" dirty="0">
                <a:solidFill>
                  <a:schemeClr val="accent2">
                    <a:lumMod val="50000"/>
                  </a:schemeClr>
                </a:solidFill>
              </a:rPr>
              <a:t>شهر مقصد</a:t>
            </a: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قیمت بلیت</a:t>
            </a:r>
            <a:endParaRPr lang="fa-IR" sz="2800" dirty="0">
              <a:solidFill>
                <a:schemeClr val="accent2">
                  <a:lumMod val="50000"/>
                </a:schemeClr>
              </a:solidFill>
              <a:effectLst/>
              <a:latin typeface="Calibri" panose="020F0502020204030204" pitchFamily="34" charset="0"/>
              <a:ea typeface="Calibri" panose="020F0502020204030204" pitchFamily="34" charset="0"/>
            </a:endParaRP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کد ملی مسافر</a:t>
            </a:r>
          </a:p>
          <a:p>
            <a:pPr marL="457200" indent="-457200" algn="r" rtl="1">
              <a:buFont typeface="Arial" panose="020B0604020202020204" pitchFamily="34" charset="0"/>
              <a:buChar char="•"/>
            </a:pPr>
            <a:r>
              <a:rPr lang="fa-IR" sz="2800" dirty="0">
                <a:solidFill>
                  <a:schemeClr val="accent2">
                    <a:lumMod val="50000"/>
                  </a:schemeClr>
                </a:solidFill>
                <a:effectLst/>
                <a:latin typeface="Calibri" panose="020F0502020204030204" pitchFamily="34" charset="0"/>
                <a:ea typeface="Calibri" panose="020F0502020204030204" pitchFamily="34" charset="0"/>
              </a:rPr>
              <a:t>مقدار بار</a:t>
            </a:r>
            <a:r>
              <a:rPr lang="fa-IR" sz="2800" dirty="0">
                <a:solidFill>
                  <a:schemeClr val="accent2">
                    <a:lumMod val="50000"/>
                  </a:schemeClr>
                </a:solidFill>
                <a:latin typeface="Calibri" panose="020F0502020204030204" pitchFamily="34" charset="0"/>
                <a:ea typeface="Calibri" panose="020F0502020204030204" pitchFamily="34" charset="0"/>
              </a:rPr>
              <a:t> مسافر</a:t>
            </a:r>
          </a:p>
          <a:p>
            <a:pPr marL="457200" indent="-457200" algn="r" rtl="1">
              <a:buFont typeface="Arial" panose="020B0604020202020204" pitchFamily="34" charset="0"/>
              <a:buChar char="•"/>
            </a:pPr>
            <a:r>
              <a:rPr lang="fa-IR" sz="2800" dirty="0">
                <a:solidFill>
                  <a:schemeClr val="accent2">
                    <a:lumMod val="50000"/>
                  </a:schemeClr>
                </a:solidFill>
                <a:effectLst/>
                <a:latin typeface="Calibri" panose="020F0502020204030204" pitchFamily="34" charset="0"/>
                <a:ea typeface="Calibri" panose="020F0502020204030204" pitchFamily="34" charset="0"/>
              </a:rPr>
              <a:t>کد پرواز</a:t>
            </a:r>
          </a:p>
          <a:p>
            <a:pPr marL="457200" indent="-457200" algn="r" rtl="1">
              <a:buFont typeface="Arial" panose="020B0604020202020204" pitchFamily="34" charset="0"/>
              <a:buChar char="•"/>
            </a:pPr>
            <a:r>
              <a:rPr lang="fa-IR" sz="2800" dirty="0" err="1">
                <a:solidFill>
                  <a:schemeClr val="accent2">
                    <a:lumMod val="50000"/>
                  </a:schemeClr>
                </a:solidFill>
                <a:latin typeface="Calibri" panose="020F0502020204030204" pitchFamily="34" charset="0"/>
                <a:ea typeface="Calibri" panose="020F0502020204030204" pitchFamily="34" charset="0"/>
              </a:rPr>
              <a:t>آیدی</a:t>
            </a:r>
            <a:r>
              <a:rPr lang="fa-IR" sz="2800" dirty="0">
                <a:solidFill>
                  <a:schemeClr val="accent2">
                    <a:lumMod val="50000"/>
                  </a:schemeClr>
                </a:solidFill>
                <a:latin typeface="Calibri" panose="020F0502020204030204" pitchFamily="34" charset="0"/>
                <a:ea typeface="Calibri" panose="020F0502020204030204" pitchFamily="34" charset="0"/>
              </a:rPr>
              <a:t> </a:t>
            </a:r>
            <a:r>
              <a:rPr lang="fa-IR" sz="2800" dirty="0" err="1">
                <a:solidFill>
                  <a:schemeClr val="accent2">
                    <a:lumMod val="50000"/>
                  </a:schemeClr>
                </a:solidFill>
                <a:latin typeface="Calibri" panose="020F0502020204030204" pitchFamily="34" charset="0"/>
                <a:ea typeface="Calibri" panose="020F0502020204030204" pitchFamily="34" charset="0"/>
              </a:rPr>
              <a:t>گیت</a:t>
            </a:r>
            <a:endParaRPr lang="en-US" sz="2800" dirty="0">
              <a:solidFill>
                <a:schemeClr val="accent2">
                  <a:lumMod val="50000"/>
                </a:schemeClr>
              </a:solidFill>
              <a:effectLst/>
              <a:latin typeface="Calibri" panose="020F0502020204030204" pitchFamily="34" charset="0"/>
              <a:ea typeface="Calibri" panose="020F0502020204030204" pitchFamily="34" charset="0"/>
            </a:endParaRP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نوع پرواز</a:t>
            </a:r>
            <a:r>
              <a:rPr lang="en-US" sz="2800" dirty="0">
                <a:solidFill>
                  <a:schemeClr val="accent2">
                    <a:lumMod val="50000"/>
                  </a:schemeClr>
                </a:solidFill>
                <a:effectLst/>
                <a:latin typeface="Calibri" panose="020F0502020204030204" pitchFamily="34" charset="0"/>
                <a:ea typeface="Calibri" panose="020F0502020204030204" pitchFamily="34" charset="0"/>
              </a:rPr>
              <a:t>(</a:t>
            </a:r>
            <a:r>
              <a:rPr lang="en-US" sz="2800" dirty="0">
                <a:solidFill>
                  <a:schemeClr val="accent2">
                    <a:lumMod val="50000"/>
                  </a:schemeClr>
                </a:solidFill>
                <a:latin typeface="Calibri" panose="020F0502020204030204" pitchFamily="34" charset="0"/>
                <a:ea typeface="Calibri" panose="020F0502020204030204" pitchFamily="34" charset="0"/>
              </a:rPr>
              <a:t>F</a:t>
            </a:r>
            <a:r>
              <a:rPr lang="en-US" sz="2800" dirty="0">
                <a:solidFill>
                  <a:schemeClr val="accent2">
                    <a:lumMod val="50000"/>
                  </a:schemeClr>
                </a:solidFill>
                <a:effectLst/>
                <a:latin typeface="Calibri" panose="020F0502020204030204" pitchFamily="34" charset="0"/>
                <a:ea typeface="Calibri" panose="020F0502020204030204" pitchFamily="34" charset="0"/>
              </a:rPr>
              <a:t>rist class , Business class , Economy class</a:t>
            </a:r>
            <a:r>
              <a:rPr lang="en-US" sz="2800" dirty="0">
                <a:solidFill>
                  <a:schemeClr val="accent2">
                    <a:lumMod val="50000"/>
                  </a:schemeClr>
                </a:solidFill>
                <a:latin typeface="Calibri" panose="020F0502020204030204" pitchFamily="34" charset="0"/>
                <a:ea typeface="Calibri" panose="020F0502020204030204" pitchFamily="34" charset="0"/>
              </a:rPr>
              <a:t>)</a:t>
            </a:r>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D0AF6CC7-7F56-4C41-A853-D45206CA1C07}"/>
              </a:ext>
            </a:extLst>
          </p:cNvPr>
          <p:cNvSpPr txBox="1"/>
          <p:nvPr/>
        </p:nvSpPr>
        <p:spPr>
          <a:xfrm>
            <a:off x="7218036" y="209512"/>
            <a:ext cx="4081567" cy="523220"/>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نوع پرواز( داخلی یا خارجی)</a:t>
            </a:r>
          </a:p>
        </p:txBody>
      </p:sp>
    </p:spTree>
    <p:extLst>
      <p:ext uri="{BB962C8B-B14F-4D97-AF65-F5344CB8AC3E}">
        <p14:creationId xmlns:p14="http://schemas.microsoft.com/office/powerpoint/2010/main" val="37225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35931-9D49-4AEB-81C1-F19EFD6F1E86}"/>
              </a:ext>
            </a:extLst>
          </p:cNvPr>
          <p:cNvSpPr txBox="1"/>
          <p:nvPr/>
        </p:nvSpPr>
        <p:spPr>
          <a:xfrm>
            <a:off x="363558" y="641848"/>
            <a:ext cx="11111430" cy="1077218"/>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شخص : </a:t>
            </a:r>
            <a:r>
              <a:rPr lang="fa-IR" sz="2800" dirty="0"/>
              <a:t>این قسمت برای آن ایجاد شده است تا از اطلاعات تکراری جلوگیری شود و برای خلبان ها و خدمه ها و مسافر هواپیما از آن استفاده می شود که به صورت زیر است :</a:t>
            </a:r>
            <a:r>
              <a:rPr lang="fa-IR" sz="3200" dirty="0"/>
              <a:t> </a:t>
            </a:r>
          </a:p>
        </p:txBody>
      </p:sp>
      <p:sp>
        <p:nvSpPr>
          <p:cNvPr id="3" name="TextBox 2">
            <a:extLst>
              <a:ext uri="{FF2B5EF4-FFF2-40B4-BE49-F238E27FC236}">
                <a16:creationId xmlns:a16="http://schemas.microsoft.com/office/drawing/2014/main" id="{61C511D8-5CC5-4ACC-80E4-A4DBA9CEC7DD}"/>
              </a:ext>
            </a:extLst>
          </p:cNvPr>
          <p:cNvSpPr txBox="1"/>
          <p:nvPr/>
        </p:nvSpPr>
        <p:spPr>
          <a:xfrm>
            <a:off x="9373130" y="1874728"/>
            <a:ext cx="2101857" cy="3108543"/>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a:t>
            </a:r>
          </a:p>
          <a:p>
            <a:pPr marL="457200" indent="-457200" algn="r" rtl="1">
              <a:buFont typeface="Arial" panose="020B0604020202020204" pitchFamily="34" charset="0"/>
              <a:buChar char="•"/>
            </a:pPr>
            <a:r>
              <a:rPr lang="fa-IR" sz="2800" dirty="0">
                <a:solidFill>
                  <a:schemeClr val="accent2">
                    <a:lumMod val="50000"/>
                  </a:schemeClr>
                </a:solidFill>
              </a:rPr>
              <a:t>نام خانوادگی</a:t>
            </a:r>
          </a:p>
          <a:p>
            <a:pPr marL="457200" indent="-457200" algn="r" rtl="1">
              <a:buFont typeface="Arial" panose="020B0604020202020204" pitchFamily="34" charset="0"/>
              <a:buChar char="•"/>
            </a:pPr>
            <a:r>
              <a:rPr lang="fa-IR" sz="2800" dirty="0">
                <a:solidFill>
                  <a:schemeClr val="accent2">
                    <a:lumMod val="50000"/>
                  </a:schemeClr>
                </a:solidFill>
              </a:rPr>
              <a:t>کد ملی</a:t>
            </a:r>
          </a:p>
          <a:p>
            <a:pPr marL="457200" indent="-457200" algn="r" rtl="1">
              <a:buFont typeface="Arial" panose="020B0604020202020204" pitchFamily="34" charset="0"/>
              <a:buChar char="•"/>
            </a:pPr>
            <a:r>
              <a:rPr lang="fa-IR" sz="2800" dirty="0">
                <a:solidFill>
                  <a:schemeClr val="accent2">
                    <a:lumMod val="50000"/>
                  </a:schemeClr>
                </a:solidFill>
              </a:rPr>
              <a:t>تاریخ تولد</a:t>
            </a:r>
          </a:p>
          <a:p>
            <a:pPr marL="457200" indent="-457200" algn="r" rtl="1">
              <a:buFont typeface="Arial" panose="020B0604020202020204" pitchFamily="34" charset="0"/>
              <a:buChar char="•"/>
            </a:pPr>
            <a:r>
              <a:rPr lang="fa-IR" sz="2800" dirty="0">
                <a:solidFill>
                  <a:schemeClr val="accent2">
                    <a:lumMod val="50000"/>
                  </a:schemeClr>
                </a:solidFill>
              </a:rPr>
              <a:t>جنسیت</a:t>
            </a:r>
          </a:p>
          <a:p>
            <a:pPr marL="457200" indent="-457200" algn="r" rtl="1">
              <a:buFont typeface="Arial" panose="020B0604020202020204" pitchFamily="34" charset="0"/>
              <a:buChar char="•"/>
            </a:pPr>
            <a:r>
              <a:rPr lang="fa-IR" sz="2800" dirty="0">
                <a:solidFill>
                  <a:schemeClr val="accent2">
                    <a:lumMod val="50000"/>
                  </a:schemeClr>
                </a:solidFill>
              </a:rPr>
              <a:t>تلفن همراه</a:t>
            </a:r>
          </a:p>
          <a:p>
            <a:pPr marL="457200" indent="-457200" algn="r" rtl="1">
              <a:buFont typeface="Arial" panose="020B0604020202020204" pitchFamily="34" charset="0"/>
              <a:buChar char="•"/>
            </a:pPr>
            <a:r>
              <a:rPr lang="fa-IR" sz="2800" dirty="0">
                <a:solidFill>
                  <a:schemeClr val="accent2">
                    <a:lumMod val="50000"/>
                  </a:schemeClr>
                </a:solidFill>
              </a:rPr>
              <a:t>ایمیل</a:t>
            </a:r>
          </a:p>
        </p:txBody>
      </p:sp>
    </p:spTree>
    <p:extLst>
      <p:ext uri="{BB962C8B-B14F-4D97-AF65-F5344CB8AC3E}">
        <p14:creationId xmlns:p14="http://schemas.microsoft.com/office/powerpoint/2010/main" val="94142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FD6CA-F08A-409A-AFFA-7B1E879EA4BE}"/>
              </a:ext>
            </a:extLst>
          </p:cNvPr>
          <p:cNvSpPr txBox="1"/>
          <p:nvPr/>
        </p:nvSpPr>
        <p:spPr>
          <a:xfrm>
            <a:off x="506776" y="594911"/>
            <a:ext cx="10811846" cy="2369880"/>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مسافر:</a:t>
            </a:r>
          </a:p>
          <a:p>
            <a:pPr algn="r" rtl="1"/>
            <a:r>
              <a:rPr lang="fa-IR" sz="2800" dirty="0"/>
              <a:t>مسافر های هواپیما میتوانند دارای یک سری ویژگی های خاص باشند مانند مثلا فردی نقصی</a:t>
            </a:r>
          </a:p>
          <a:p>
            <a:pPr algn="r" rtl="1"/>
            <a:r>
              <a:rPr lang="fa-IR" sz="2800" dirty="0"/>
              <a:t>عضو داشته باشد یا .... که یک سری از ویژگی ها و اطلاعات های مربوط به یک مسافر آورده شده است :</a:t>
            </a:r>
          </a:p>
          <a:p>
            <a:pPr marL="457200" indent="-457200" algn="r" rtl="1">
              <a:buFont typeface="Wingdings" panose="05000000000000000000" pitchFamily="2" charset="2"/>
              <a:buChar char="v"/>
            </a:pPr>
            <a:endParaRPr lang="fa-IR" sz="3200" dirty="0"/>
          </a:p>
        </p:txBody>
      </p:sp>
      <p:sp>
        <p:nvSpPr>
          <p:cNvPr id="5" name="TextBox 4">
            <a:extLst>
              <a:ext uri="{FF2B5EF4-FFF2-40B4-BE49-F238E27FC236}">
                <a16:creationId xmlns:a16="http://schemas.microsoft.com/office/drawing/2014/main" id="{B67D8548-AE60-460F-AF96-622D921F36BA}"/>
              </a:ext>
            </a:extLst>
          </p:cNvPr>
          <p:cNvSpPr txBox="1"/>
          <p:nvPr/>
        </p:nvSpPr>
        <p:spPr>
          <a:xfrm>
            <a:off x="-105870" y="2302525"/>
            <a:ext cx="11424492" cy="3539430"/>
          </a:xfrm>
          <a:prstGeom prst="rect">
            <a:avLst/>
          </a:prstGeom>
          <a:noFill/>
        </p:spPr>
        <p:txBody>
          <a:bodyPr wrap="square" rtlCol="1">
            <a:spAutoFit/>
          </a:bodyPr>
          <a:lstStyle/>
          <a:p>
            <a:pPr algn="r" rtl="1"/>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سن قانونی : این قسمت یک </a:t>
            </a:r>
            <a:r>
              <a:rPr lang="fa-IR" sz="2800" dirty="0" err="1">
                <a:solidFill>
                  <a:schemeClr val="accent2">
                    <a:lumMod val="50000"/>
                  </a:schemeClr>
                </a:solidFill>
              </a:rPr>
              <a:t>بولین</a:t>
            </a:r>
            <a:r>
              <a:rPr lang="fa-IR" sz="2800" dirty="0">
                <a:solidFill>
                  <a:schemeClr val="accent2">
                    <a:lumMod val="50000"/>
                  </a:schemeClr>
                </a:solidFill>
              </a:rPr>
              <a:t> می باشد که تعیین میکند آیا مسافر 18 سال را دارد یا </a:t>
            </a:r>
          </a:p>
          <a:p>
            <a:pPr algn="r" rtl="1"/>
            <a:r>
              <a:rPr lang="fa-IR" sz="2800" dirty="0">
                <a:solidFill>
                  <a:schemeClr val="accent2">
                    <a:lumMod val="50000"/>
                  </a:schemeClr>
                </a:solidFill>
              </a:rPr>
              <a:t> اینکه هنوز دارای سن قانونی نیست که در صورت 18 ساله بودن یا بزرگ تر </a:t>
            </a:r>
            <a:r>
              <a:rPr lang="en-US" sz="2800" dirty="0">
                <a:solidFill>
                  <a:schemeClr val="accent2">
                    <a:lumMod val="50000"/>
                  </a:schemeClr>
                </a:solidFill>
              </a:rPr>
              <a:t>True</a:t>
            </a:r>
            <a:r>
              <a:rPr lang="fa-IR" sz="2800" dirty="0">
                <a:solidFill>
                  <a:schemeClr val="accent2">
                    <a:lumMod val="50000"/>
                  </a:schemeClr>
                </a:solidFill>
              </a:rPr>
              <a:t> می باشد</a:t>
            </a:r>
          </a:p>
          <a:p>
            <a:pPr algn="r" rtl="1"/>
            <a:r>
              <a:rPr lang="fa-IR" sz="2800" dirty="0">
                <a:solidFill>
                  <a:schemeClr val="accent2">
                    <a:lumMod val="50000"/>
                  </a:schemeClr>
                </a:solidFill>
              </a:rPr>
              <a:t>و در غیر این صورت </a:t>
            </a:r>
            <a:r>
              <a:rPr lang="en-US" sz="2800" dirty="0">
                <a:solidFill>
                  <a:schemeClr val="accent2">
                    <a:lumMod val="50000"/>
                  </a:schemeClr>
                </a:solidFill>
              </a:rPr>
              <a:t>False</a:t>
            </a:r>
            <a:r>
              <a:rPr lang="fa-IR" sz="2800" dirty="0">
                <a:solidFill>
                  <a:schemeClr val="accent2">
                    <a:lumMod val="50000"/>
                  </a:schemeClr>
                </a:solidFill>
              </a:rPr>
              <a:t> می شود.</a:t>
            </a:r>
          </a:p>
          <a:p>
            <a:pPr marL="457200" indent="-457200" algn="r" rtl="1">
              <a:buFont typeface="Arial" panose="020B0604020202020204" pitchFamily="34" charset="0"/>
              <a:buChar char="•"/>
            </a:pPr>
            <a:r>
              <a:rPr lang="fa-IR" sz="2800" dirty="0">
                <a:solidFill>
                  <a:schemeClr val="accent2">
                    <a:lumMod val="50000"/>
                  </a:schemeClr>
                </a:solidFill>
              </a:rPr>
              <a:t>شغل</a:t>
            </a:r>
          </a:p>
          <a:p>
            <a:pPr marL="457200" indent="-457200" algn="r" rtl="1">
              <a:buFont typeface="Arial" panose="020B0604020202020204" pitchFamily="34" charset="0"/>
              <a:buChar char="•"/>
            </a:pPr>
            <a:r>
              <a:rPr lang="fa-IR" sz="2800" dirty="0">
                <a:solidFill>
                  <a:schemeClr val="accent2">
                    <a:lumMod val="50000"/>
                  </a:schemeClr>
                </a:solidFill>
              </a:rPr>
              <a:t>وضعیت جسمانی : این قسمت نیز یک </a:t>
            </a:r>
            <a:r>
              <a:rPr lang="fa-IR" sz="2800" dirty="0" err="1">
                <a:solidFill>
                  <a:schemeClr val="accent2">
                    <a:lumMod val="50000"/>
                  </a:schemeClr>
                </a:solidFill>
              </a:rPr>
              <a:t>بولین</a:t>
            </a:r>
            <a:r>
              <a:rPr lang="fa-IR" sz="2800" dirty="0">
                <a:solidFill>
                  <a:schemeClr val="accent2">
                    <a:lumMod val="50000"/>
                  </a:schemeClr>
                </a:solidFill>
              </a:rPr>
              <a:t> می باشد که در صورت داشتن مشکل جسمانی</a:t>
            </a:r>
          </a:p>
          <a:p>
            <a:pPr algn="r" rtl="1"/>
            <a:r>
              <a:rPr lang="fa-IR" sz="2800" dirty="0">
                <a:solidFill>
                  <a:schemeClr val="accent2">
                    <a:lumMod val="50000"/>
                  </a:schemeClr>
                </a:solidFill>
              </a:rPr>
              <a:t>     به ما </a:t>
            </a:r>
            <a:r>
              <a:rPr lang="en-US" sz="2800" dirty="0">
                <a:solidFill>
                  <a:schemeClr val="accent2">
                    <a:lumMod val="50000"/>
                  </a:schemeClr>
                </a:solidFill>
              </a:rPr>
              <a:t>True</a:t>
            </a:r>
            <a:r>
              <a:rPr lang="fa-IR" sz="2800" dirty="0">
                <a:solidFill>
                  <a:schemeClr val="accent2">
                    <a:lumMod val="50000"/>
                  </a:schemeClr>
                </a:solidFill>
              </a:rPr>
              <a:t> می دهد و در صورت سالم بودن </a:t>
            </a:r>
            <a:r>
              <a:rPr lang="en-US" sz="2800" dirty="0">
                <a:solidFill>
                  <a:schemeClr val="accent2">
                    <a:lumMod val="50000"/>
                  </a:schemeClr>
                </a:solidFill>
              </a:rPr>
              <a:t>False </a:t>
            </a:r>
            <a:r>
              <a:rPr lang="fa-IR" sz="2800" dirty="0">
                <a:solidFill>
                  <a:schemeClr val="accent2">
                    <a:lumMod val="50000"/>
                  </a:schemeClr>
                </a:solidFill>
              </a:rPr>
              <a:t> را بر میگرداند.</a:t>
            </a:r>
          </a:p>
          <a:p>
            <a:endParaRPr lang="fa-IR" sz="2800" dirty="0"/>
          </a:p>
        </p:txBody>
      </p:sp>
    </p:spTree>
    <p:extLst>
      <p:ext uri="{BB962C8B-B14F-4D97-AF65-F5344CB8AC3E}">
        <p14:creationId xmlns:p14="http://schemas.microsoft.com/office/powerpoint/2010/main" val="415115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814DD-5A0C-4851-AD0F-A1B2C106E3DC}"/>
              </a:ext>
            </a:extLst>
          </p:cNvPr>
          <p:cNvSpPr txBox="1"/>
          <p:nvPr/>
        </p:nvSpPr>
        <p:spPr>
          <a:xfrm>
            <a:off x="110170" y="428625"/>
            <a:ext cx="11270382"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سرویس هواپیماهای </a:t>
            </a:r>
            <a:r>
              <a:rPr lang="fa-IR" sz="3200" dirty="0" err="1"/>
              <a:t>ایرلاین</a:t>
            </a:r>
            <a:r>
              <a:rPr lang="fa-IR" sz="3200" dirty="0"/>
              <a:t> :</a:t>
            </a:r>
            <a:r>
              <a:rPr lang="fa-IR" sz="2800" dirty="0"/>
              <a:t> در این بخش یک سری اطلاعات در مورد هواپیمای شرکت های مختلف بررسی می شود که </a:t>
            </a:r>
            <a:r>
              <a:rPr lang="fa-IR" sz="2800" dirty="0" err="1"/>
              <a:t>نظیرموارد</a:t>
            </a:r>
            <a:r>
              <a:rPr lang="fa-IR" sz="2800" dirty="0"/>
              <a:t> زیر است :</a:t>
            </a:r>
            <a:endParaRPr lang="fa-IR" sz="3200" dirty="0"/>
          </a:p>
        </p:txBody>
      </p:sp>
      <p:sp>
        <p:nvSpPr>
          <p:cNvPr id="3" name="TextBox 2">
            <a:extLst>
              <a:ext uri="{FF2B5EF4-FFF2-40B4-BE49-F238E27FC236}">
                <a16:creationId xmlns:a16="http://schemas.microsoft.com/office/drawing/2014/main" id="{C0C5F41E-2BA5-416F-A51A-F30EBFBE34FF}"/>
              </a:ext>
            </a:extLst>
          </p:cNvPr>
          <p:cNvSpPr txBox="1"/>
          <p:nvPr/>
        </p:nvSpPr>
        <p:spPr>
          <a:xfrm>
            <a:off x="8094946" y="1533297"/>
            <a:ext cx="3220753" cy="1815882"/>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هواپیما</a:t>
            </a:r>
          </a:p>
          <a:p>
            <a:pPr marL="457200" indent="-457200" algn="r" rtl="1">
              <a:buFont typeface="Arial" panose="020B0604020202020204" pitchFamily="34" charset="0"/>
              <a:buChar char="•"/>
            </a:pPr>
            <a:r>
              <a:rPr lang="fa-IR" sz="2800" dirty="0">
                <a:solidFill>
                  <a:schemeClr val="accent2">
                    <a:lumMod val="50000"/>
                  </a:schemeClr>
                </a:solidFill>
              </a:rPr>
              <a:t>تاریخ سرویس هواپیما</a:t>
            </a:r>
          </a:p>
          <a:p>
            <a:pPr marL="457200" indent="-457200" algn="r" rtl="1">
              <a:buFont typeface="Arial" panose="020B0604020202020204" pitchFamily="34" charset="0"/>
              <a:buChar char="•"/>
            </a:pPr>
            <a:r>
              <a:rPr lang="fa-IR" sz="2800" dirty="0">
                <a:solidFill>
                  <a:schemeClr val="accent2">
                    <a:lumMod val="50000"/>
                  </a:schemeClr>
                </a:solidFill>
              </a:rPr>
              <a:t>تاریخ تعمیرات هواپیما</a:t>
            </a:r>
          </a:p>
          <a:p>
            <a:pPr marL="457200" indent="-457200" algn="r" rtl="1">
              <a:buFont typeface="Arial" panose="020B0604020202020204" pitchFamily="34" charset="0"/>
              <a:buChar char="•"/>
            </a:pPr>
            <a:r>
              <a:rPr lang="fa-IR" sz="2800" dirty="0" err="1">
                <a:solidFill>
                  <a:schemeClr val="accent2">
                    <a:lumMod val="50000"/>
                  </a:schemeClr>
                </a:solidFill>
              </a:rPr>
              <a:t>آیدی</a:t>
            </a:r>
            <a:r>
              <a:rPr lang="fa-IR" sz="2800" dirty="0">
                <a:solidFill>
                  <a:schemeClr val="accent2">
                    <a:lumMod val="50000"/>
                  </a:schemeClr>
                </a:solidFill>
              </a:rPr>
              <a:t> شخص تعمیرکار</a:t>
            </a:r>
          </a:p>
        </p:txBody>
      </p:sp>
      <p:sp>
        <p:nvSpPr>
          <p:cNvPr id="4" name="TextBox 3">
            <a:extLst>
              <a:ext uri="{FF2B5EF4-FFF2-40B4-BE49-F238E27FC236}">
                <a16:creationId xmlns:a16="http://schemas.microsoft.com/office/drawing/2014/main" id="{10B0B346-F828-4456-8DD3-E9E29BCB502C}"/>
              </a:ext>
            </a:extLst>
          </p:cNvPr>
          <p:cNvSpPr txBox="1"/>
          <p:nvPr/>
        </p:nvSpPr>
        <p:spPr>
          <a:xfrm>
            <a:off x="187288" y="3457069"/>
            <a:ext cx="11270382"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خدمه پرواز : </a:t>
            </a:r>
            <a:r>
              <a:rPr lang="fa-IR" sz="2800" dirty="0"/>
              <a:t>در این قسمت به اطلاعات </a:t>
            </a:r>
            <a:r>
              <a:rPr lang="fa-IR" sz="2800" dirty="0" err="1"/>
              <a:t>مهمانداران</a:t>
            </a:r>
            <a:r>
              <a:rPr lang="fa-IR" sz="2800" dirty="0"/>
              <a:t> یا خلبان ها میپردازیم که دارای یک سری مشخصات هستند که در زیر آورده شده است :</a:t>
            </a:r>
            <a:endParaRPr lang="fa-IR" sz="3200" dirty="0"/>
          </a:p>
        </p:txBody>
      </p:sp>
      <p:sp>
        <p:nvSpPr>
          <p:cNvPr id="5" name="TextBox 4">
            <a:extLst>
              <a:ext uri="{FF2B5EF4-FFF2-40B4-BE49-F238E27FC236}">
                <a16:creationId xmlns:a16="http://schemas.microsoft.com/office/drawing/2014/main" id="{8F3C3570-BA03-438D-B9FA-8185E6EA1750}"/>
              </a:ext>
            </a:extLst>
          </p:cNvPr>
          <p:cNvSpPr txBox="1"/>
          <p:nvPr/>
        </p:nvSpPr>
        <p:spPr>
          <a:xfrm>
            <a:off x="6096001" y="4580622"/>
            <a:ext cx="5219698" cy="2246769"/>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تحصیلات خدمه ها</a:t>
            </a:r>
          </a:p>
          <a:p>
            <a:pPr marL="457200" indent="-457200" algn="r" rtl="1">
              <a:buFont typeface="Arial" panose="020B0604020202020204" pitchFamily="34" charset="0"/>
              <a:buChar char="•"/>
            </a:pPr>
            <a:r>
              <a:rPr lang="fa-IR" sz="2800" dirty="0">
                <a:solidFill>
                  <a:schemeClr val="accent2">
                    <a:lumMod val="50000"/>
                  </a:schemeClr>
                </a:solidFill>
              </a:rPr>
              <a:t>کشوری که در آن تحصیل کردند</a:t>
            </a:r>
          </a:p>
          <a:p>
            <a:pPr marL="457200" indent="-457200" algn="r" rtl="1">
              <a:buFont typeface="Arial" panose="020B0604020202020204" pitchFamily="34" charset="0"/>
              <a:buChar char="•"/>
            </a:pPr>
            <a:r>
              <a:rPr lang="fa-IR" sz="2800" dirty="0">
                <a:solidFill>
                  <a:schemeClr val="accent2">
                    <a:lumMod val="50000"/>
                  </a:schemeClr>
                </a:solidFill>
              </a:rPr>
              <a:t>تعداد پرواز های انجام شده در طی روز</a:t>
            </a:r>
          </a:p>
          <a:p>
            <a:pPr marL="457200" indent="-457200" algn="r" rtl="1">
              <a:buFont typeface="Arial" panose="020B0604020202020204" pitchFamily="34" charset="0"/>
              <a:buChar char="•"/>
            </a:pPr>
            <a:r>
              <a:rPr lang="fa-IR" sz="2800" dirty="0">
                <a:solidFill>
                  <a:schemeClr val="accent2">
                    <a:lumMod val="50000"/>
                  </a:schemeClr>
                </a:solidFill>
              </a:rPr>
              <a:t>نقش ( خلبان یا مهماندار و ...)</a:t>
            </a:r>
          </a:p>
          <a:p>
            <a:pPr marL="457200" indent="-457200" algn="r" rtl="1">
              <a:buFont typeface="Arial" panose="020B0604020202020204" pitchFamily="34" charset="0"/>
              <a:buChar char="•"/>
            </a:pPr>
            <a:r>
              <a:rPr lang="fa-IR" sz="2800" dirty="0">
                <a:solidFill>
                  <a:schemeClr val="accent2">
                    <a:lumMod val="50000"/>
                  </a:schemeClr>
                </a:solidFill>
              </a:rPr>
              <a:t>اطلاعات شخصی ( شخص)</a:t>
            </a:r>
          </a:p>
        </p:txBody>
      </p:sp>
    </p:spTree>
    <p:extLst>
      <p:ext uri="{BB962C8B-B14F-4D97-AF65-F5344CB8AC3E}">
        <p14:creationId xmlns:p14="http://schemas.microsoft.com/office/powerpoint/2010/main" val="3610726578"/>
      </p:ext>
    </p:extLst>
  </p:cSld>
  <p:clrMapOvr>
    <a:masterClrMapping/>
  </p:clrMapOvr>
</p:sld>
</file>

<file path=ppt/theme/theme1.xml><?xml version="1.0" encoding="utf-8"?>
<a:theme xmlns:a="http://schemas.openxmlformats.org/drawingml/2006/main" name="Cover and End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1172</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pooria rahimi</cp:lastModifiedBy>
  <cp:revision>114</cp:revision>
  <dcterms:created xsi:type="dcterms:W3CDTF">2020-01-20T05:08:25Z</dcterms:created>
  <dcterms:modified xsi:type="dcterms:W3CDTF">2022-02-26T04:22:00Z</dcterms:modified>
</cp:coreProperties>
</file>