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63" r:id="rId5"/>
    <p:sldId id="257" r:id="rId6"/>
    <p:sldId id="258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BE2952-B2E4-4C24-A5B4-59F95D064B14}" type="datetimeFigureOut">
              <a:rPr lang="fa-IR" smtClean="0"/>
              <a:t>25/09/1443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77415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25/09/1443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8492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25/09/1443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18228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25/09/1443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1363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25/09/1443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85879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25/09/1443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06238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25/09/1443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42787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25/09/1443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69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25/09/1443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47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25/09/1443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9846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25/09/1443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3476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25/09/1443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5302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25/09/1443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3464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25/09/1443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0481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25/09/1443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4831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25/09/1443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9756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2952-B2E4-4C24-A5B4-59F95D064B14}" type="datetimeFigureOut">
              <a:rPr lang="fa-IR" smtClean="0"/>
              <a:t>25/09/1443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3568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BE2952-B2E4-4C24-A5B4-59F95D064B14}" type="datetimeFigureOut">
              <a:rPr lang="fa-IR" smtClean="0"/>
              <a:t>25/09/1443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0A3AEF-724B-48CD-870A-3E6254CE98D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10493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png" descr="دانشگاه علم و صنعت ایران - ویکی‌پدیا، دانشنامهٔ آزاد">
            <a:extLst>
              <a:ext uri="{FF2B5EF4-FFF2-40B4-BE49-F238E27FC236}">
                <a16:creationId xmlns:a16="http://schemas.microsoft.com/office/drawing/2014/main" id="{E53FD3C9-03C8-4A07-A6E7-672306A414C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9690" y="141555"/>
            <a:ext cx="1912620" cy="2124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E70C2A-BE4E-4ACC-9150-CFDE3088F237}"/>
              </a:ext>
            </a:extLst>
          </p:cNvPr>
          <p:cNvSpPr txBox="1"/>
          <p:nvPr/>
        </p:nvSpPr>
        <p:spPr>
          <a:xfrm>
            <a:off x="4219460" y="2332731"/>
            <a:ext cx="398538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3600" dirty="0"/>
              <a:t>فاز سوم پروژه پایگاه داده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0957D-4DCB-48AB-91FF-339FD244B743}"/>
              </a:ext>
            </a:extLst>
          </p:cNvPr>
          <p:cNvSpPr txBox="1"/>
          <p:nvPr/>
        </p:nvSpPr>
        <p:spPr>
          <a:xfrm>
            <a:off x="5139690" y="3046163"/>
            <a:ext cx="183095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3600" dirty="0" err="1"/>
              <a:t>ترم</a:t>
            </a:r>
            <a:r>
              <a:rPr lang="fa-IR" sz="3600" dirty="0"/>
              <a:t> 4002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6D181D-093E-456D-9632-7FF2B5F4C96A}"/>
              </a:ext>
            </a:extLst>
          </p:cNvPr>
          <p:cNvSpPr txBox="1"/>
          <p:nvPr/>
        </p:nvSpPr>
        <p:spPr>
          <a:xfrm>
            <a:off x="3440465" y="3903816"/>
            <a:ext cx="5311069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3600" dirty="0"/>
              <a:t>گروه 13               </a:t>
            </a:r>
          </a:p>
          <a:p>
            <a:pPr algn="ctr"/>
            <a:r>
              <a:rPr lang="fa-IR" sz="3600" dirty="0"/>
              <a:t>سیستم یکپارچه ی مدیریت فرودگاه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7630FA-4DAE-4D12-BEAD-DE23F4D98B07}"/>
              </a:ext>
            </a:extLst>
          </p:cNvPr>
          <p:cNvSpPr txBox="1"/>
          <p:nvPr/>
        </p:nvSpPr>
        <p:spPr>
          <a:xfrm>
            <a:off x="3679356" y="5172075"/>
            <a:ext cx="4751622" cy="13849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sz="2800" dirty="0"/>
              <a:t>فرناز خوش دوست آزاد(99521253)</a:t>
            </a:r>
          </a:p>
          <a:p>
            <a:pPr algn="ctr"/>
            <a:r>
              <a:rPr lang="fa-IR" sz="2800" dirty="0" err="1"/>
              <a:t>پوریا</a:t>
            </a:r>
            <a:r>
              <a:rPr lang="fa-IR" sz="2800" dirty="0"/>
              <a:t> رحیمی(99521289)</a:t>
            </a:r>
          </a:p>
          <a:p>
            <a:pPr algn="ctr"/>
            <a:r>
              <a:rPr lang="fa-IR" sz="2800" dirty="0" err="1"/>
              <a:t>هانا</a:t>
            </a:r>
            <a:r>
              <a:rPr lang="fa-IR" sz="2800" dirty="0"/>
              <a:t> هاشمی(99522356)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124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B94910-B251-4D57-B38D-3566F7404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249204"/>
              </p:ext>
            </p:extLst>
          </p:nvPr>
        </p:nvGraphicFramePr>
        <p:xfrm>
          <a:off x="257503" y="586983"/>
          <a:ext cx="11676992" cy="3104776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1364940">
                  <a:extLst>
                    <a:ext uri="{9D8B030D-6E8A-4147-A177-3AD203B41FA5}">
                      <a16:colId xmlns:a16="http://schemas.microsoft.com/office/drawing/2014/main" val="66850335"/>
                    </a:ext>
                  </a:extLst>
                </a:gridCol>
                <a:gridCol w="1349167">
                  <a:extLst>
                    <a:ext uri="{9D8B030D-6E8A-4147-A177-3AD203B41FA5}">
                      <a16:colId xmlns:a16="http://schemas.microsoft.com/office/drawing/2014/main" val="356794958"/>
                    </a:ext>
                  </a:extLst>
                </a:gridCol>
                <a:gridCol w="2260443">
                  <a:extLst>
                    <a:ext uri="{9D8B030D-6E8A-4147-A177-3AD203B41FA5}">
                      <a16:colId xmlns:a16="http://schemas.microsoft.com/office/drawing/2014/main" val="2532298739"/>
                    </a:ext>
                  </a:extLst>
                </a:gridCol>
                <a:gridCol w="2556089">
                  <a:extLst>
                    <a:ext uri="{9D8B030D-6E8A-4147-A177-3AD203B41FA5}">
                      <a16:colId xmlns:a16="http://schemas.microsoft.com/office/drawing/2014/main" val="1956363648"/>
                    </a:ext>
                  </a:extLst>
                </a:gridCol>
                <a:gridCol w="1333950">
                  <a:extLst>
                    <a:ext uri="{9D8B030D-6E8A-4147-A177-3AD203B41FA5}">
                      <a16:colId xmlns:a16="http://schemas.microsoft.com/office/drawing/2014/main" val="385987036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33466986"/>
                    </a:ext>
                  </a:extLst>
                </a:gridCol>
                <a:gridCol w="1532243">
                  <a:extLst>
                    <a:ext uri="{9D8B030D-6E8A-4147-A177-3AD203B41FA5}">
                      <a16:colId xmlns:a16="http://schemas.microsoft.com/office/drawing/2014/main" val="2346853489"/>
                    </a:ext>
                  </a:extLst>
                </a:gridCol>
              </a:tblGrid>
              <a:tr h="54445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Primary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Unique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type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Reference of 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Nullable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Person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13054"/>
                  </a:ext>
                </a:extLst>
              </a:tr>
              <a:tr h="31111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CHAR(10)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ssn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367415"/>
                  </a:ext>
                </a:extLst>
              </a:tr>
              <a:tr h="31111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CHAR(15)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Phone num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134718"/>
                  </a:ext>
                </a:extLst>
              </a:tr>
              <a:tr h="31111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VARCHAR(30)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name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310923"/>
                  </a:ext>
                </a:extLst>
              </a:tr>
              <a:tr h="31111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VARCHAR(50)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family name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69764"/>
                  </a:ext>
                </a:extLst>
              </a:tr>
              <a:tr h="31111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VARCHAR(50)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E-mail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31817"/>
                  </a:ext>
                </a:extLst>
              </a:tr>
              <a:tr h="31111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birthday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37806"/>
                  </a:ext>
                </a:extLst>
              </a:tr>
              <a:tr h="31111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VARCHAR(10)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gender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729954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159BAFC-9FE4-4B16-BACD-CBA051C77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333393"/>
              </p:ext>
            </p:extLst>
          </p:nvPr>
        </p:nvGraphicFramePr>
        <p:xfrm>
          <a:off x="257503" y="4364759"/>
          <a:ext cx="11676991" cy="1752600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1582509">
                  <a:extLst>
                    <a:ext uri="{9D8B030D-6E8A-4147-A177-3AD203B41FA5}">
                      <a16:colId xmlns:a16="http://schemas.microsoft.com/office/drawing/2014/main" val="1229437925"/>
                    </a:ext>
                  </a:extLst>
                </a:gridCol>
                <a:gridCol w="1200043">
                  <a:extLst>
                    <a:ext uri="{9D8B030D-6E8A-4147-A177-3AD203B41FA5}">
                      <a16:colId xmlns:a16="http://schemas.microsoft.com/office/drawing/2014/main" val="3862408542"/>
                    </a:ext>
                  </a:extLst>
                </a:gridCol>
                <a:gridCol w="1452684">
                  <a:extLst>
                    <a:ext uri="{9D8B030D-6E8A-4147-A177-3AD203B41FA5}">
                      <a16:colId xmlns:a16="http://schemas.microsoft.com/office/drawing/2014/main" val="1229646818"/>
                    </a:ext>
                  </a:extLst>
                </a:gridCol>
                <a:gridCol w="2632406">
                  <a:extLst>
                    <a:ext uri="{9D8B030D-6E8A-4147-A177-3AD203B41FA5}">
                      <a16:colId xmlns:a16="http://schemas.microsoft.com/office/drawing/2014/main" val="2284003615"/>
                    </a:ext>
                  </a:extLst>
                </a:gridCol>
                <a:gridCol w="1366221">
                  <a:extLst>
                    <a:ext uri="{9D8B030D-6E8A-4147-A177-3AD203B41FA5}">
                      <a16:colId xmlns:a16="http://schemas.microsoft.com/office/drawing/2014/main" val="1215307252"/>
                    </a:ext>
                  </a:extLst>
                </a:gridCol>
                <a:gridCol w="1409252">
                  <a:extLst>
                    <a:ext uri="{9D8B030D-6E8A-4147-A177-3AD203B41FA5}">
                      <a16:colId xmlns:a16="http://schemas.microsoft.com/office/drawing/2014/main" val="3997568132"/>
                    </a:ext>
                  </a:extLst>
                </a:gridCol>
                <a:gridCol w="2033876">
                  <a:extLst>
                    <a:ext uri="{9D8B030D-6E8A-4147-A177-3AD203B41FA5}">
                      <a16:colId xmlns:a16="http://schemas.microsoft.com/office/drawing/2014/main" val="2413207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Primary key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 of 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passenger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6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BOOLEAN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Legal age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86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BOOLEAN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physical defect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78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CHAR(10)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ssn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58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73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156ACBF-6265-4D27-98A9-BAECE03BF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0154"/>
              </p:ext>
            </p:extLst>
          </p:nvPr>
        </p:nvGraphicFramePr>
        <p:xfrm>
          <a:off x="257502" y="3821459"/>
          <a:ext cx="11676991" cy="2494280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1581803">
                  <a:extLst>
                    <a:ext uri="{9D8B030D-6E8A-4147-A177-3AD203B41FA5}">
                      <a16:colId xmlns:a16="http://schemas.microsoft.com/office/drawing/2014/main" val="176462365"/>
                    </a:ext>
                  </a:extLst>
                </a:gridCol>
                <a:gridCol w="1156138">
                  <a:extLst>
                    <a:ext uri="{9D8B030D-6E8A-4147-A177-3AD203B41FA5}">
                      <a16:colId xmlns:a16="http://schemas.microsoft.com/office/drawing/2014/main" val="2281867688"/>
                    </a:ext>
                  </a:extLst>
                </a:gridCol>
                <a:gridCol w="1513490">
                  <a:extLst>
                    <a:ext uri="{9D8B030D-6E8A-4147-A177-3AD203B41FA5}">
                      <a16:colId xmlns:a16="http://schemas.microsoft.com/office/drawing/2014/main" val="711143283"/>
                    </a:ext>
                  </a:extLst>
                </a:gridCol>
                <a:gridCol w="2585545">
                  <a:extLst>
                    <a:ext uri="{9D8B030D-6E8A-4147-A177-3AD203B41FA5}">
                      <a16:colId xmlns:a16="http://schemas.microsoft.com/office/drawing/2014/main" val="2270077998"/>
                    </a:ext>
                  </a:extLst>
                </a:gridCol>
                <a:gridCol w="1408386">
                  <a:extLst>
                    <a:ext uri="{9D8B030D-6E8A-4147-A177-3AD203B41FA5}">
                      <a16:colId xmlns:a16="http://schemas.microsoft.com/office/drawing/2014/main" val="2472683507"/>
                    </a:ext>
                  </a:extLst>
                </a:gridCol>
                <a:gridCol w="1408386">
                  <a:extLst>
                    <a:ext uri="{9D8B030D-6E8A-4147-A177-3AD203B41FA5}">
                      <a16:colId xmlns:a16="http://schemas.microsoft.com/office/drawing/2014/main" val="3409440166"/>
                    </a:ext>
                  </a:extLst>
                </a:gridCol>
                <a:gridCol w="2023243">
                  <a:extLst>
                    <a:ext uri="{9D8B030D-6E8A-4147-A177-3AD203B41FA5}">
                      <a16:colId xmlns:a16="http://schemas.microsoft.com/office/drawing/2014/main" val="3017069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Primary key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 of 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Nullable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ticket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6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Amount of load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706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cost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0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CHAR(20)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num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81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CHAR(10)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flight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flight_ID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99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CHAR(10)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person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Passenger_ID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7110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A3E9D37-3ED6-4358-BAA6-33092020F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11125"/>
              </p:ext>
            </p:extLst>
          </p:nvPr>
        </p:nvGraphicFramePr>
        <p:xfrm>
          <a:off x="257500" y="542261"/>
          <a:ext cx="11676993" cy="2834640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1631268">
                  <a:extLst>
                    <a:ext uri="{9D8B030D-6E8A-4147-A177-3AD203B41FA5}">
                      <a16:colId xmlns:a16="http://schemas.microsoft.com/office/drawing/2014/main" val="843441847"/>
                    </a:ext>
                  </a:extLst>
                </a:gridCol>
                <a:gridCol w="1141886">
                  <a:extLst>
                    <a:ext uri="{9D8B030D-6E8A-4147-A177-3AD203B41FA5}">
                      <a16:colId xmlns:a16="http://schemas.microsoft.com/office/drawing/2014/main" val="222060196"/>
                    </a:ext>
                  </a:extLst>
                </a:gridCol>
                <a:gridCol w="1605499">
                  <a:extLst>
                    <a:ext uri="{9D8B030D-6E8A-4147-A177-3AD203B41FA5}">
                      <a16:colId xmlns:a16="http://schemas.microsoft.com/office/drawing/2014/main" val="2974522901"/>
                    </a:ext>
                  </a:extLst>
                </a:gridCol>
                <a:gridCol w="2538803">
                  <a:extLst>
                    <a:ext uri="{9D8B030D-6E8A-4147-A177-3AD203B41FA5}">
                      <a16:colId xmlns:a16="http://schemas.microsoft.com/office/drawing/2014/main" val="1301041690"/>
                    </a:ext>
                  </a:extLst>
                </a:gridCol>
                <a:gridCol w="1710466">
                  <a:extLst>
                    <a:ext uri="{9D8B030D-6E8A-4147-A177-3AD203B41FA5}">
                      <a16:colId xmlns:a16="http://schemas.microsoft.com/office/drawing/2014/main" val="1419218085"/>
                    </a:ext>
                  </a:extLst>
                </a:gridCol>
                <a:gridCol w="1032734">
                  <a:extLst>
                    <a:ext uri="{9D8B030D-6E8A-4147-A177-3AD203B41FA5}">
                      <a16:colId xmlns:a16="http://schemas.microsoft.com/office/drawing/2014/main" val="1368499327"/>
                    </a:ext>
                  </a:extLst>
                </a:gridCol>
                <a:gridCol w="2016337">
                  <a:extLst>
                    <a:ext uri="{9D8B030D-6E8A-4147-A177-3AD203B41FA5}">
                      <a16:colId xmlns:a16="http://schemas.microsoft.com/office/drawing/2014/main" val="1382680325"/>
                    </a:ext>
                  </a:extLst>
                </a:gridCol>
              </a:tblGrid>
              <a:tr h="62209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Primary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 of 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Flight crew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72034"/>
                  </a:ext>
                </a:extLst>
              </a:tr>
              <a:tr h="355482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flight num per day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77710"/>
                  </a:ext>
                </a:extLst>
              </a:tr>
              <a:tr h="355482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VARCHAR(30)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education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62206"/>
                  </a:ext>
                </a:extLst>
              </a:tr>
              <a:tr h="355482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CHAR(10)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ssn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084456"/>
                  </a:ext>
                </a:extLst>
              </a:tr>
              <a:tr h="352313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VARCHAR(30)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stewardess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416597"/>
                  </a:ext>
                </a:extLst>
              </a:tr>
              <a:tr h="365226"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VARCHAR(30)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pilot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606851"/>
                  </a:ext>
                </a:extLst>
              </a:tr>
              <a:tr h="355482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Airport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Airport_ID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3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63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14D7E30-D650-45D8-A441-EE4A320C3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62233"/>
              </p:ext>
            </p:extLst>
          </p:nvPr>
        </p:nvGraphicFramePr>
        <p:xfrm>
          <a:off x="257500" y="517527"/>
          <a:ext cx="11676991" cy="3200400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1792012">
                  <a:extLst>
                    <a:ext uri="{9D8B030D-6E8A-4147-A177-3AD203B41FA5}">
                      <a16:colId xmlns:a16="http://schemas.microsoft.com/office/drawing/2014/main" val="2690573651"/>
                    </a:ext>
                  </a:extLst>
                </a:gridCol>
                <a:gridCol w="1156138">
                  <a:extLst>
                    <a:ext uri="{9D8B030D-6E8A-4147-A177-3AD203B41FA5}">
                      <a16:colId xmlns:a16="http://schemas.microsoft.com/office/drawing/2014/main" val="2705512799"/>
                    </a:ext>
                  </a:extLst>
                </a:gridCol>
                <a:gridCol w="1660635">
                  <a:extLst>
                    <a:ext uri="{9D8B030D-6E8A-4147-A177-3AD203B41FA5}">
                      <a16:colId xmlns:a16="http://schemas.microsoft.com/office/drawing/2014/main" val="424114562"/>
                    </a:ext>
                  </a:extLst>
                </a:gridCol>
                <a:gridCol w="2606565">
                  <a:extLst>
                    <a:ext uri="{9D8B030D-6E8A-4147-A177-3AD203B41FA5}">
                      <a16:colId xmlns:a16="http://schemas.microsoft.com/office/drawing/2014/main" val="1148342030"/>
                    </a:ext>
                  </a:extLst>
                </a:gridCol>
                <a:gridCol w="1408386">
                  <a:extLst>
                    <a:ext uri="{9D8B030D-6E8A-4147-A177-3AD203B41FA5}">
                      <a16:colId xmlns:a16="http://schemas.microsoft.com/office/drawing/2014/main" val="1911485828"/>
                    </a:ext>
                  </a:extLst>
                </a:gridCol>
                <a:gridCol w="1145628">
                  <a:extLst>
                    <a:ext uri="{9D8B030D-6E8A-4147-A177-3AD203B41FA5}">
                      <a16:colId xmlns:a16="http://schemas.microsoft.com/office/drawing/2014/main" val="2262912531"/>
                    </a:ext>
                  </a:extLst>
                </a:gridCol>
                <a:gridCol w="1907627">
                  <a:extLst>
                    <a:ext uri="{9D8B030D-6E8A-4147-A177-3AD203B41FA5}">
                      <a16:colId xmlns:a16="http://schemas.microsoft.com/office/drawing/2014/main" val="3420314436"/>
                    </a:ext>
                  </a:extLst>
                </a:gridCol>
              </a:tblGrid>
              <a:tr h="55673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Primary key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 of 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Airport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43794"/>
                  </a:ext>
                </a:extLst>
              </a:tr>
              <a:tr h="31813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VARCHAR(20)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country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76414"/>
                  </a:ext>
                </a:extLst>
              </a:tr>
              <a:tr h="31813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VARCHAR(20)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name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475543"/>
                  </a:ext>
                </a:extLst>
              </a:tr>
              <a:tr h="31813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VARCHAR(20)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state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1764"/>
                  </a:ext>
                </a:extLst>
              </a:tr>
              <a:tr h="31813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VARCHAR(20)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city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169988"/>
                  </a:ext>
                </a:extLst>
              </a:tr>
              <a:tr h="31813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72242"/>
                  </a:ext>
                </a:extLst>
              </a:tr>
              <a:tr h="31813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flight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Flight_ID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27102"/>
                  </a:ext>
                </a:extLst>
              </a:tr>
              <a:tr h="31813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CHAR(10)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flight crew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Flightcrew_snn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479817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FD6A6BEA-516E-4026-9BBB-4608EDF81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7520"/>
              </p:ext>
            </p:extLst>
          </p:nvPr>
        </p:nvGraphicFramePr>
        <p:xfrm>
          <a:off x="257500" y="4406569"/>
          <a:ext cx="11676992" cy="1737360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1707928">
                  <a:extLst>
                    <a:ext uri="{9D8B030D-6E8A-4147-A177-3AD203B41FA5}">
                      <a16:colId xmlns:a16="http://schemas.microsoft.com/office/drawing/2014/main" val="283234651"/>
                    </a:ext>
                  </a:extLst>
                </a:gridCol>
                <a:gridCol w="1187669">
                  <a:extLst>
                    <a:ext uri="{9D8B030D-6E8A-4147-A177-3AD203B41FA5}">
                      <a16:colId xmlns:a16="http://schemas.microsoft.com/office/drawing/2014/main" val="3434273582"/>
                    </a:ext>
                  </a:extLst>
                </a:gridCol>
                <a:gridCol w="1713187">
                  <a:extLst>
                    <a:ext uri="{9D8B030D-6E8A-4147-A177-3AD203B41FA5}">
                      <a16:colId xmlns:a16="http://schemas.microsoft.com/office/drawing/2014/main" val="4042681847"/>
                    </a:ext>
                  </a:extLst>
                </a:gridCol>
                <a:gridCol w="2627586">
                  <a:extLst>
                    <a:ext uri="{9D8B030D-6E8A-4147-A177-3AD203B41FA5}">
                      <a16:colId xmlns:a16="http://schemas.microsoft.com/office/drawing/2014/main" val="1947927236"/>
                    </a:ext>
                  </a:extLst>
                </a:gridCol>
                <a:gridCol w="1429407">
                  <a:extLst>
                    <a:ext uri="{9D8B030D-6E8A-4147-A177-3AD203B41FA5}">
                      <a16:colId xmlns:a16="http://schemas.microsoft.com/office/drawing/2014/main" val="3476228564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2738577268"/>
                    </a:ext>
                  </a:extLst>
                </a:gridCol>
                <a:gridCol w="1907629">
                  <a:extLst>
                    <a:ext uri="{9D8B030D-6E8A-4147-A177-3AD203B41FA5}">
                      <a16:colId xmlns:a16="http://schemas.microsoft.com/office/drawing/2014/main" val="3004793838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Primary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type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 of 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airline company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259995"/>
                  </a:ext>
                </a:extLst>
              </a:tr>
              <a:tr h="30979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code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425463"/>
                  </a:ext>
                </a:extLst>
              </a:tr>
              <a:tr h="30979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VARCHAR(20)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country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716767"/>
                  </a:ext>
                </a:extLst>
              </a:tr>
              <a:tr h="30979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VARCHAR(20)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name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39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49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ACD285A-AA54-438C-A961-A4AC1B1E8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45552"/>
              </p:ext>
            </p:extLst>
          </p:nvPr>
        </p:nvGraphicFramePr>
        <p:xfrm>
          <a:off x="279666" y="276071"/>
          <a:ext cx="11676992" cy="2834640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1314809">
                  <a:extLst>
                    <a:ext uri="{9D8B030D-6E8A-4147-A177-3AD203B41FA5}">
                      <a16:colId xmlns:a16="http://schemas.microsoft.com/office/drawing/2014/main" val="3803823205"/>
                    </a:ext>
                  </a:extLst>
                </a:gridCol>
                <a:gridCol w="1137052">
                  <a:extLst>
                    <a:ext uri="{9D8B030D-6E8A-4147-A177-3AD203B41FA5}">
                      <a16:colId xmlns:a16="http://schemas.microsoft.com/office/drawing/2014/main" val="917707540"/>
                    </a:ext>
                  </a:extLst>
                </a:gridCol>
                <a:gridCol w="1597929">
                  <a:extLst>
                    <a:ext uri="{9D8B030D-6E8A-4147-A177-3AD203B41FA5}">
                      <a16:colId xmlns:a16="http://schemas.microsoft.com/office/drawing/2014/main" val="341575940"/>
                    </a:ext>
                  </a:extLst>
                </a:gridCol>
                <a:gridCol w="2700170">
                  <a:extLst>
                    <a:ext uri="{9D8B030D-6E8A-4147-A177-3AD203B41FA5}">
                      <a16:colId xmlns:a16="http://schemas.microsoft.com/office/drawing/2014/main" val="905928184"/>
                    </a:ext>
                  </a:extLst>
                </a:gridCol>
                <a:gridCol w="1323190">
                  <a:extLst>
                    <a:ext uri="{9D8B030D-6E8A-4147-A177-3AD203B41FA5}">
                      <a16:colId xmlns:a16="http://schemas.microsoft.com/office/drawing/2014/main" val="459605548"/>
                    </a:ext>
                  </a:extLst>
                </a:gridCol>
                <a:gridCol w="1204857">
                  <a:extLst>
                    <a:ext uri="{9D8B030D-6E8A-4147-A177-3AD203B41FA5}">
                      <a16:colId xmlns:a16="http://schemas.microsoft.com/office/drawing/2014/main" val="3094502138"/>
                    </a:ext>
                  </a:extLst>
                </a:gridCol>
                <a:gridCol w="2398985">
                  <a:extLst>
                    <a:ext uri="{9D8B030D-6E8A-4147-A177-3AD203B41FA5}">
                      <a16:colId xmlns:a16="http://schemas.microsoft.com/office/drawing/2014/main" val="3390562627"/>
                    </a:ext>
                  </a:extLst>
                </a:gridCol>
              </a:tblGrid>
              <a:tr h="5857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Primary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type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 of 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airplane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039645"/>
                  </a:ext>
                </a:extLst>
              </a:tr>
              <a:tr h="33934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capacity for passenger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38669"/>
                  </a:ext>
                </a:extLst>
              </a:tr>
              <a:tr h="33934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capacity for bar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19252"/>
                  </a:ext>
                </a:extLst>
              </a:tr>
              <a:tr h="33934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code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85534"/>
                  </a:ext>
                </a:extLst>
              </a:tr>
              <a:tr h="33934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VARCHAR(20)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name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1202"/>
                  </a:ext>
                </a:extLst>
              </a:tr>
              <a:tr h="33934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Airline</a:t>
                      </a:r>
                      <a:r>
                        <a:rPr lang="en-US" baseline="0" dirty="0"/>
                        <a:t> company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Airline</a:t>
                      </a:r>
                      <a:r>
                        <a:rPr lang="en-US" baseline="0" dirty="0"/>
                        <a:t> company_code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967072"/>
                  </a:ext>
                </a:extLst>
              </a:tr>
              <a:tr h="334635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Report 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Report_ID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19889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E534F587-F632-4DA5-81E0-08C1CA0FB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41252"/>
              </p:ext>
            </p:extLst>
          </p:nvPr>
        </p:nvGraphicFramePr>
        <p:xfrm>
          <a:off x="279666" y="5118889"/>
          <a:ext cx="11676992" cy="1371600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1480436">
                  <a:extLst>
                    <a:ext uri="{9D8B030D-6E8A-4147-A177-3AD203B41FA5}">
                      <a16:colId xmlns:a16="http://schemas.microsoft.com/office/drawing/2014/main" val="1301828377"/>
                    </a:ext>
                  </a:extLst>
                </a:gridCol>
                <a:gridCol w="1498536">
                  <a:extLst>
                    <a:ext uri="{9D8B030D-6E8A-4147-A177-3AD203B41FA5}">
                      <a16:colId xmlns:a16="http://schemas.microsoft.com/office/drawing/2014/main" val="3856537444"/>
                    </a:ext>
                  </a:extLst>
                </a:gridCol>
                <a:gridCol w="1151048">
                  <a:extLst>
                    <a:ext uri="{9D8B030D-6E8A-4147-A177-3AD203B41FA5}">
                      <a16:colId xmlns:a16="http://schemas.microsoft.com/office/drawing/2014/main" val="2890659942"/>
                    </a:ext>
                  </a:extLst>
                </a:gridCol>
                <a:gridCol w="2024165">
                  <a:extLst>
                    <a:ext uri="{9D8B030D-6E8A-4147-A177-3AD203B41FA5}">
                      <a16:colId xmlns:a16="http://schemas.microsoft.com/office/drawing/2014/main" val="588467961"/>
                    </a:ext>
                  </a:extLst>
                </a:gridCol>
                <a:gridCol w="2102239">
                  <a:extLst>
                    <a:ext uri="{9D8B030D-6E8A-4147-A177-3AD203B41FA5}">
                      <a16:colId xmlns:a16="http://schemas.microsoft.com/office/drawing/2014/main" val="2205507750"/>
                    </a:ext>
                  </a:extLst>
                </a:gridCol>
                <a:gridCol w="1400803">
                  <a:extLst>
                    <a:ext uri="{9D8B030D-6E8A-4147-A177-3AD203B41FA5}">
                      <a16:colId xmlns:a16="http://schemas.microsoft.com/office/drawing/2014/main" val="1124479327"/>
                    </a:ext>
                  </a:extLst>
                </a:gridCol>
                <a:gridCol w="2019765">
                  <a:extLst>
                    <a:ext uri="{9D8B030D-6E8A-4147-A177-3AD203B41FA5}">
                      <a16:colId xmlns:a16="http://schemas.microsoft.com/office/drawing/2014/main" val="1526882643"/>
                    </a:ext>
                  </a:extLst>
                </a:gridCol>
              </a:tblGrid>
              <a:tr h="57922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Primary key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type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 of 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reports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42547"/>
                  </a:ext>
                </a:extLst>
              </a:tr>
              <a:tr h="3355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last repair date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287004"/>
                  </a:ext>
                </a:extLst>
              </a:tr>
              <a:tr h="3355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104111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21E83DF-C8ED-46DB-A7C9-88BFC28C9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039176"/>
              </p:ext>
            </p:extLst>
          </p:nvPr>
        </p:nvGraphicFramePr>
        <p:xfrm>
          <a:off x="279666" y="3431628"/>
          <a:ext cx="11676992" cy="1371600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1792011">
                  <a:extLst>
                    <a:ext uri="{9D8B030D-6E8A-4147-A177-3AD203B41FA5}">
                      <a16:colId xmlns:a16="http://schemas.microsoft.com/office/drawing/2014/main" val="1748583430"/>
                    </a:ext>
                  </a:extLst>
                </a:gridCol>
                <a:gridCol w="1135117">
                  <a:extLst>
                    <a:ext uri="{9D8B030D-6E8A-4147-A177-3AD203B41FA5}">
                      <a16:colId xmlns:a16="http://schemas.microsoft.com/office/drawing/2014/main" val="4275095803"/>
                    </a:ext>
                  </a:extLst>
                </a:gridCol>
                <a:gridCol w="1671145">
                  <a:extLst>
                    <a:ext uri="{9D8B030D-6E8A-4147-A177-3AD203B41FA5}">
                      <a16:colId xmlns:a16="http://schemas.microsoft.com/office/drawing/2014/main" val="2756457788"/>
                    </a:ext>
                  </a:extLst>
                </a:gridCol>
                <a:gridCol w="2627587">
                  <a:extLst>
                    <a:ext uri="{9D8B030D-6E8A-4147-A177-3AD203B41FA5}">
                      <a16:colId xmlns:a16="http://schemas.microsoft.com/office/drawing/2014/main" val="1462693694"/>
                    </a:ext>
                  </a:extLst>
                </a:gridCol>
                <a:gridCol w="1429406">
                  <a:extLst>
                    <a:ext uri="{9D8B030D-6E8A-4147-A177-3AD203B41FA5}">
                      <a16:colId xmlns:a16="http://schemas.microsoft.com/office/drawing/2014/main" val="1305099357"/>
                    </a:ext>
                  </a:extLst>
                </a:gridCol>
                <a:gridCol w="1114097">
                  <a:extLst>
                    <a:ext uri="{9D8B030D-6E8A-4147-A177-3AD203B41FA5}">
                      <a16:colId xmlns:a16="http://schemas.microsoft.com/office/drawing/2014/main" val="1812031063"/>
                    </a:ext>
                  </a:extLst>
                </a:gridCol>
                <a:gridCol w="1907629">
                  <a:extLst>
                    <a:ext uri="{9D8B030D-6E8A-4147-A177-3AD203B41FA5}">
                      <a16:colId xmlns:a16="http://schemas.microsoft.com/office/drawing/2014/main" val="2986608102"/>
                    </a:ext>
                  </a:extLst>
                </a:gridCol>
              </a:tblGrid>
              <a:tr h="53830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Primary key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 of 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gate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1430"/>
                  </a:ext>
                </a:extLst>
              </a:tr>
              <a:tr h="307603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22322"/>
                  </a:ext>
                </a:extLst>
              </a:tr>
              <a:tr h="307603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Airport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Airport_ID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52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50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2915623-F1EA-43D7-8787-A284D2AB7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049054"/>
              </p:ext>
            </p:extLst>
          </p:nvPr>
        </p:nvGraphicFramePr>
        <p:xfrm>
          <a:off x="257505" y="883920"/>
          <a:ext cx="11676990" cy="5090160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1361088">
                  <a:extLst>
                    <a:ext uri="{9D8B030D-6E8A-4147-A177-3AD203B41FA5}">
                      <a16:colId xmlns:a16="http://schemas.microsoft.com/office/drawing/2014/main" val="3188863967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1788244024"/>
                    </a:ext>
                  </a:extLst>
                </a:gridCol>
                <a:gridCol w="1677415">
                  <a:extLst>
                    <a:ext uri="{9D8B030D-6E8A-4147-A177-3AD203B41FA5}">
                      <a16:colId xmlns:a16="http://schemas.microsoft.com/office/drawing/2014/main" val="2064507190"/>
                    </a:ext>
                  </a:extLst>
                </a:gridCol>
                <a:gridCol w="2537234">
                  <a:extLst>
                    <a:ext uri="{9D8B030D-6E8A-4147-A177-3AD203B41FA5}">
                      <a16:colId xmlns:a16="http://schemas.microsoft.com/office/drawing/2014/main" val="224074557"/>
                    </a:ext>
                  </a:extLst>
                </a:gridCol>
                <a:gridCol w="1587062">
                  <a:extLst>
                    <a:ext uri="{9D8B030D-6E8A-4147-A177-3AD203B41FA5}">
                      <a16:colId xmlns:a16="http://schemas.microsoft.com/office/drawing/2014/main" val="1873311634"/>
                    </a:ext>
                  </a:extLst>
                </a:gridCol>
                <a:gridCol w="1222392">
                  <a:extLst>
                    <a:ext uri="{9D8B030D-6E8A-4147-A177-3AD203B41FA5}">
                      <a16:colId xmlns:a16="http://schemas.microsoft.com/office/drawing/2014/main" val="131704219"/>
                    </a:ext>
                  </a:extLst>
                </a:gridCol>
                <a:gridCol w="1914944">
                  <a:extLst>
                    <a:ext uri="{9D8B030D-6E8A-4147-A177-3AD203B41FA5}">
                      <a16:colId xmlns:a16="http://schemas.microsoft.com/office/drawing/2014/main" val="694160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Primary key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</a:t>
                      </a:r>
                      <a:endParaRPr lang="fa-IR" dirty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type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 of 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flight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0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05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7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VARCHAR(25)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arrival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9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capacity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9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VARCHAR(20)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firstclass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6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VARCHAR(20)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Buisinessclass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99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VARCHAR(20)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economyclass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16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time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4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VARCHAR(25)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-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destination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9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CHAR(10)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Person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Passenger_ID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5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Airplane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Aiiplane_ID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42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Ariport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yes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Airport_ID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63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979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9CF1BAD4152049A0C17799C5A3F63B" ma:contentTypeVersion="7" ma:contentTypeDescription="Create a new document." ma:contentTypeScope="" ma:versionID="4f1f4f6e91a6aea5524389097a0fd340">
  <xsd:schema xmlns:xsd="http://www.w3.org/2001/XMLSchema" xmlns:xs="http://www.w3.org/2001/XMLSchema" xmlns:p="http://schemas.microsoft.com/office/2006/metadata/properties" xmlns:ns3="523a0471-d197-4cfd-8f31-04d5675f219c" xmlns:ns4="a455337a-32af-4c1c-a45d-5f1da9ac191f" targetNamespace="http://schemas.microsoft.com/office/2006/metadata/properties" ma:root="true" ma:fieldsID="874d339ebb483899c940b97eb42ca5a3" ns3:_="" ns4:_="">
    <xsd:import namespace="523a0471-d197-4cfd-8f31-04d5675f219c"/>
    <xsd:import namespace="a455337a-32af-4c1c-a45d-5f1da9ac191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3a0471-d197-4cfd-8f31-04d5675f21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55337a-32af-4c1c-a45d-5f1da9ac19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C8702C-9010-449F-B361-0BB527987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162376-6904-48B2-B48D-2776268DCD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3a0471-d197-4cfd-8f31-04d5675f219c"/>
    <ds:schemaRef ds:uri="a455337a-32af-4c1c-a45d-5f1da9ac19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232156-9449-4912-AA26-DD8754EF133A}">
  <ds:schemaRefs>
    <ds:schemaRef ds:uri="http://purl.org/dc/terms/"/>
    <ds:schemaRef ds:uri="523a0471-d197-4cfd-8f31-04d5675f219c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a455337a-32af-4c1c-a45d-5f1da9ac191f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268</TotalTime>
  <Words>648</Words>
  <Application>Microsoft Office PowerPoint</Application>
  <PresentationFormat>Widescreen</PresentationFormat>
  <Paragraphs>448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pooria rahimi</dc:creator>
  <cp:lastModifiedBy>pooria rahimi</cp:lastModifiedBy>
  <cp:revision>20</cp:revision>
  <dcterms:created xsi:type="dcterms:W3CDTF">2022-04-25T05:06:05Z</dcterms:created>
  <dcterms:modified xsi:type="dcterms:W3CDTF">2022-04-26T18:10:33Z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0x010100C49CF1BAD4152049A0C17799C5A3F63B</vt:lpwstr>
  </property>
</Properties>
</file>