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1" r:id="rId3"/>
    <p:sldId id="280" r:id="rId4"/>
    <p:sldId id="273" r:id="rId5"/>
    <p:sldId id="274" r:id="rId6"/>
    <p:sldId id="27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AFE"/>
    <a:srgbClr val="FBC5EC"/>
    <a:srgbClr val="FAD0D7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5" autoAdjust="0"/>
    <p:restoredTop sz="94660"/>
  </p:normalViewPr>
  <p:slideViewPr>
    <p:cSldViewPr snapToGrid="0">
      <p:cViewPr>
        <p:scale>
          <a:sx n="100" d="100"/>
          <a:sy n="100" d="100"/>
        </p:scale>
        <p:origin x="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58BE5013-642E-F738-5ABB-AF461F217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23521"/>
              </p:ext>
            </p:extLst>
          </p:nvPr>
        </p:nvGraphicFramePr>
        <p:xfrm>
          <a:off x="3493769" y="2285648"/>
          <a:ext cx="2738228" cy="11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13">
                  <a:extLst>
                    <a:ext uri="{9D8B030D-6E8A-4147-A177-3AD203B41FA5}">
                      <a16:colId xmlns:a16="http://schemas.microsoft.com/office/drawing/2014/main" val="2306527378"/>
                    </a:ext>
                  </a:extLst>
                </a:gridCol>
                <a:gridCol w="490959">
                  <a:extLst>
                    <a:ext uri="{9D8B030D-6E8A-4147-A177-3AD203B41FA5}">
                      <a16:colId xmlns:a16="http://schemas.microsoft.com/office/drawing/2014/main" val="814484189"/>
                    </a:ext>
                  </a:extLst>
                </a:gridCol>
                <a:gridCol w="678799">
                  <a:extLst>
                    <a:ext uri="{9D8B030D-6E8A-4147-A177-3AD203B41FA5}">
                      <a16:colId xmlns:a16="http://schemas.microsoft.com/office/drawing/2014/main" val="1589038824"/>
                    </a:ext>
                  </a:extLst>
                </a:gridCol>
                <a:gridCol w="333195">
                  <a:extLst>
                    <a:ext uri="{9D8B030D-6E8A-4147-A177-3AD203B41FA5}">
                      <a16:colId xmlns:a16="http://schemas.microsoft.com/office/drawing/2014/main" val="1138937137"/>
                    </a:ext>
                  </a:extLst>
                </a:gridCol>
                <a:gridCol w="930462">
                  <a:extLst>
                    <a:ext uri="{9D8B030D-6E8A-4147-A177-3AD203B41FA5}">
                      <a16:colId xmlns:a16="http://schemas.microsoft.com/office/drawing/2014/main" val="2984441502"/>
                    </a:ext>
                  </a:extLst>
                </a:gridCol>
              </a:tblGrid>
              <a:tr h="939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版本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头部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len</a:t>
                      </a:r>
                      <a:endParaRPr lang="zh-CN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服务类型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总长度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15338"/>
                  </a:ext>
                </a:extLst>
              </a:tr>
              <a:tr h="7447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分片标识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标志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分片偏移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303062"/>
                  </a:ext>
                </a:extLst>
              </a:tr>
              <a:tr h="7447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生存时间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TTL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协议 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6/17</a:t>
                      </a:r>
                      <a:endParaRPr lang="zh-CN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首部校验和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3830"/>
                  </a:ext>
                </a:extLst>
              </a:tr>
              <a:tr h="7447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源</a:t>
                      </a: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zh-CN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496751"/>
                  </a:ext>
                </a:extLst>
              </a:tr>
              <a:tr h="137582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目的</a:t>
                      </a: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zh-CN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0698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options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3376"/>
                  </a:ext>
                </a:extLst>
              </a:tr>
            </a:tbl>
          </a:graphicData>
        </a:graphic>
      </p:graphicFrame>
      <p:cxnSp>
        <p:nvCxnSpPr>
          <p:cNvPr id="38" name="直线箭头连接符 38">
            <a:extLst>
              <a:ext uri="{FF2B5EF4-FFF2-40B4-BE49-F238E27FC236}">
                <a16:creationId xmlns:a16="http://schemas.microsoft.com/office/drawing/2014/main" id="{EEB4540B-A415-BF5B-23B5-D2898B9A55EC}"/>
              </a:ext>
            </a:extLst>
          </p:cNvPr>
          <p:cNvCxnSpPr>
            <a:cxnSpLocks/>
          </p:cNvCxnSpPr>
          <p:nvPr/>
        </p:nvCxnSpPr>
        <p:spPr>
          <a:xfrm flipH="1">
            <a:off x="1122409" y="1821583"/>
            <a:ext cx="1606298" cy="4640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8">
            <a:extLst>
              <a:ext uri="{FF2B5EF4-FFF2-40B4-BE49-F238E27FC236}">
                <a16:creationId xmlns:a16="http://schemas.microsoft.com/office/drawing/2014/main" id="{E63F2197-6682-2766-4558-B1AA7DEC699E}"/>
              </a:ext>
            </a:extLst>
          </p:cNvPr>
          <p:cNvCxnSpPr>
            <a:cxnSpLocks/>
          </p:cNvCxnSpPr>
          <p:nvPr/>
        </p:nvCxnSpPr>
        <p:spPr>
          <a:xfrm flipH="1">
            <a:off x="3269345" y="1821583"/>
            <a:ext cx="407305" cy="4479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C5672920-D8DE-2581-2840-DE7F69061326}"/>
              </a:ext>
            </a:extLst>
          </p:cNvPr>
          <p:cNvSpPr/>
          <p:nvPr/>
        </p:nvSpPr>
        <p:spPr>
          <a:xfrm rot="16200000">
            <a:off x="4792492" y="2116598"/>
            <a:ext cx="115272" cy="2763743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D24D4FA1-2667-4DCA-A709-039FB689F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6496"/>
              </p:ext>
            </p:extLst>
          </p:nvPr>
        </p:nvGraphicFramePr>
        <p:xfrm>
          <a:off x="2747952" y="1633183"/>
          <a:ext cx="4658293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036">
                  <a:extLst>
                    <a:ext uri="{9D8B030D-6E8A-4147-A177-3AD203B41FA5}">
                      <a16:colId xmlns:a16="http://schemas.microsoft.com/office/drawing/2014/main" val="3432613497"/>
                    </a:ext>
                  </a:extLst>
                </a:gridCol>
                <a:gridCol w="745738">
                  <a:extLst>
                    <a:ext uri="{9D8B030D-6E8A-4147-A177-3AD203B41FA5}">
                      <a16:colId xmlns:a16="http://schemas.microsoft.com/office/drawing/2014/main" val="1835729196"/>
                    </a:ext>
                  </a:extLst>
                </a:gridCol>
                <a:gridCol w="732881">
                  <a:extLst>
                    <a:ext uri="{9D8B030D-6E8A-4147-A177-3AD203B41FA5}">
                      <a16:colId xmlns:a16="http://schemas.microsoft.com/office/drawing/2014/main" val="1479302267"/>
                    </a:ext>
                  </a:extLst>
                </a:gridCol>
                <a:gridCol w="1028605">
                  <a:extLst>
                    <a:ext uri="{9D8B030D-6E8A-4147-A177-3AD203B41FA5}">
                      <a16:colId xmlns:a16="http://schemas.microsoft.com/office/drawing/2014/main" val="2424585387"/>
                    </a:ext>
                  </a:extLst>
                </a:gridCol>
                <a:gridCol w="1213033">
                  <a:extLst>
                    <a:ext uri="{9D8B030D-6E8A-4147-A177-3AD203B41FA5}">
                      <a16:colId xmlns:a16="http://schemas.microsoft.com/office/drawing/2014/main" val="3510798179"/>
                    </a:ext>
                  </a:extLst>
                </a:gridCol>
              </a:tblGrid>
              <a:tr h="641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以太网头部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头部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头部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以太网帧校验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203531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10F0D5D5-8462-24F8-EFCC-C53375793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24190"/>
              </p:ext>
            </p:extLst>
          </p:nvPr>
        </p:nvGraphicFramePr>
        <p:xfrm>
          <a:off x="6380776" y="2278518"/>
          <a:ext cx="2738228" cy="11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430">
                  <a:extLst>
                    <a:ext uri="{9D8B030D-6E8A-4147-A177-3AD203B41FA5}">
                      <a16:colId xmlns:a16="http://schemas.microsoft.com/office/drawing/2014/main" val="230652737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822880606"/>
                    </a:ext>
                  </a:extLst>
                </a:gridCol>
                <a:gridCol w="547991">
                  <a:extLst>
                    <a:ext uri="{9D8B030D-6E8A-4147-A177-3AD203B41FA5}">
                      <a16:colId xmlns:a16="http://schemas.microsoft.com/office/drawing/2014/main" val="1589038824"/>
                    </a:ext>
                  </a:extLst>
                </a:gridCol>
                <a:gridCol w="1263657">
                  <a:extLst>
                    <a:ext uri="{9D8B030D-6E8A-4147-A177-3AD203B41FA5}">
                      <a16:colId xmlns:a16="http://schemas.microsoft.com/office/drawing/2014/main" val="1138937137"/>
                    </a:ext>
                  </a:extLst>
                </a:gridCol>
              </a:tblGrid>
              <a:tr h="177222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源端口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目的端口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15338"/>
                  </a:ext>
                </a:extLst>
              </a:tr>
              <a:tr h="7447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序列号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303062"/>
                  </a:ext>
                </a:extLst>
              </a:tr>
              <a:tr h="7447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确认号</a:t>
                      </a:r>
                      <a:endParaRPr lang="zh-CN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285456"/>
                  </a:ext>
                </a:extLst>
              </a:tr>
              <a:tr h="744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头部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len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保留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标记位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窗口大小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3830"/>
                  </a:ext>
                </a:extLst>
              </a:tr>
              <a:tr h="7447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校验和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紧急指针</a:t>
                      </a: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9675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options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33376"/>
                  </a:ext>
                </a:extLst>
              </a:tr>
            </a:tbl>
          </a:graphicData>
        </a:graphic>
      </p:graphicFrame>
      <p:cxnSp>
        <p:nvCxnSpPr>
          <p:cNvPr id="67" name="直线箭头连接符 38">
            <a:extLst>
              <a:ext uri="{FF2B5EF4-FFF2-40B4-BE49-F238E27FC236}">
                <a16:creationId xmlns:a16="http://schemas.microsoft.com/office/drawing/2014/main" id="{187A77F9-3969-4798-D0B8-9C07F9CCF6BD}"/>
              </a:ext>
            </a:extLst>
          </p:cNvPr>
          <p:cNvCxnSpPr>
            <a:cxnSpLocks/>
          </p:cNvCxnSpPr>
          <p:nvPr/>
        </p:nvCxnSpPr>
        <p:spPr>
          <a:xfrm>
            <a:off x="4422467" y="1825283"/>
            <a:ext cx="1958309" cy="444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左大括号 72">
            <a:extLst>
              <a:ext uri="{FF2B5EF4-FFF2-40B4-BE49-F238E27FC236}">
                <a16:creationId xmlns:a16="http://schemas.microsoft.com/office/drawing/2014/main" id="{8B1EC399-96BA-ACF1-6743-ACDB4898C01D}"/>
              </a:ext>
            </a:extLst>
          </p:cNvPr>
          <p:cNvSpPr/>
          <p:nvPr/>
        </p:nvSpPr>
        <p:spPr>
          <a:xfrm rot="16200000">
            <a:off x="7681201" y="2109468"/>
            <a:ext cx="115272" cy="2763742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C0DD42-1BA3-1D15-27D6-8D4B5E117000}"/>
              </a:ext>
            </a:extLst>
          </p:cNvPr>
          <p:cNvSpPr txBox="1"/>
          <p:nvPr/>
        </p:nvSpPr>
        <p:spPr>
          <a:xfrm>
            <a:off x="7406245" y="3535032"/>
            <a:ext cx="6651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4byte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06820C6B-FA5A-542E-94DF-EC61431F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61419"/>
              </p:ext>
            </p:extLst>
          </p:nvPr>
        </p:nvGraphicFramePr>
        <p:xfrm>
          <a:off x="7277921" y="4079865"/>
          <a:ext cx="895510" cy="49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2">
                  <a:extLst>
                    <a:ext uri="{9D8B030D-6E8A-4147-A177-3AD203B41FA5}">
                      <a16:colId xmlns:a16="http://schemas.microsoft.com/office/drawing/2014/main" val="3432613497"/>
                    </a:ext>
                  </a:extLst>
                </a:gridCol>
                <a:gridCol w="149251">
                  <a:extLst>
                    <a:ext uri="{9D8B030D-6E8A-4147-A177-3AD203B41FA5}">
                      <a16:colId xmlns:a16="http://schemas.microsoft.com/office/drawing/2014/main" val="2253324288"/>
                    </a:ext>
                  </a:extLst>
                </a:gridCol>
                <a:gridCol w="149252">
                  <a:extLst>
                    <a:ext uri="{9D8B030D-6E8A-4147-A177-3AD203B41FA5}">
                      <a16:colId xmlns:a16="http://schemas.microsoft.com/office/drawing/2014/main" val="3246836156"/>
                    </a:ext>
                  </a:extLst>
                </a:gridCol>
                <a:gridCol w="149252">
                  <a:extLst>
                    <a:ext uri="{9D8B030D-6E8A-4147-A177-3AD203B41FA5}">
                      <a16:colId xmlns:a16="http://schemas.microsoft.com/office/drawing/2014/main" val="2808806840"/>
                    </a:ext>
                  </a:extLst>
                </a:gridCol>
                <a:gridCol w="149251">
                  <a:extLst>
                    <a:ext uri="{9D8B030D-6E8A-4147-A177-3AD203B41FA5}">
                      <a16:colId xmlns:a16="http://schemas.microsoft.com/office/drawing/2014/main" val="3064379201"/>
                    </a:ext>
                  </a:extLst>
                </a:gridCol>
                <a:gridCol w="149252">
                  <a:extLst>
                    <a:ext uri="{9D8B030D-6E8A-4147-A177-3AD203B41FA5}">
                      <a16:colId xmlns:a16="http://schemas.microsoft.com/office/drawing/2014/main" val="1266694260"/>
                    </a:ext>
                  </a:extLst>
                </a:gridCol>
              </a:tblGrid>
              <a:tr h="64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URG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PSH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RST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SYN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203531"/>
                  </a:ext>
                </a:extLst>
              </a:tr>
            </a:tbl>
          </a:graphicData>
        </a:graphic>
      </p:graphicFrame>
      <p:sp>
        <p:nvSpPr>
          <p:cNvPr id="86" name="文本框 85">
            <a:extLst>
              <a:ext uri="{FF2B5EF4-FFF2-40B4-BE49-F238E27FC236}">
                <a16:creationId xmlns:a16="http://schemas.microsoft.com/office/drawing/2014/main" id="{D45E4C2E-CDB4-12EF-4201-B2708EFCC978}"/>
              </a:ext>
            </a:extLst>
          </p:cNvPr>
          <p:cNvSpPr txBox="1"/>
          <p:nvPr/>
        </p:nvSpPr>
        <p:spPr>
          <a:xfrm>
            <a:off x="7393085" y="3833644"/>
            <a:ext cx="6651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标记位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802FA833-76F8-B06D-E9C6-41247AF50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08315"/>
              </p:ext>
            </p:extLst>
          </p:nvPr>
        </p:nvGraphicFramePr>
        <p:xfrm>
          <a:off x="1122409" y="2285648"/>
          <a:ext cx="214693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646">
                  <a:extLst>
                    <a:ext uri="{9D8B030D-6E8A-4147-A177-3AD203B41FA5}">
                      <a16:colId xmlns:a16="http://schemas.microsoft.com/office/drawing/2014/main" val="3465474306"/>
                    </a:ext>
                  </a:extLst>
                </a:gridCol>
                <a:gridCol w="1018290">
                  <a:extLst>
                    <a:ext uri="{9D8B030D-6E8A-4147-A177-3AD203B41FA5}">
                      <a16:colId xmlns:a16="http://schemas.microsoft.com/office/drawing/2014/main" val="387602293"/>
                    </a:ext>
                  </a:extLst>
                </a:gridCol>
              </a:tblGrid>
              <a:tr h="7447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以太网目的地址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9348"/>
                  </a:ext>
                </a:extLst>
              </a:tr>
              <a:tr h="84196">
                <a:tc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以太网源地址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47229"/>
                  </a:ext>
                </a:extLst>
              </a:tr>
              <a:tr h="74476">
                <a:tc gridSpan="2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5529594"/>
                  </a:ext>
                </a:extLst>
              </a:tr>
              <a:tr h="744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协议类型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98176"/>
                  </a:ext>
                </a:extLst>
              </a:tr>
            </a:tbl>
          </a:graphicData>
        </a:graphic>
      </p:graphicFrame>
      <p:cxnSp>
        <p:nvCxnSpPr>
          <p:cNvPr id="6" name="直线箭头连接符 38">
            <a:extLst>
              <a:ext uri="{FF2B5EF4-FFF2-40B4-BE49-F238E27FC236}">
                <a16:creationId xmlns:a16="http://schemas.microsoft.com/office/drawing/2014/main" id="{21C9D7F0-C45E-5236-AC90-71C0FA35349A}"/>
              </a:ext>
            </a:extLst>
          </p:cNvPr>
          <p:cNvCxnSpPr>
            <a:cxnSpLocks/>
          </p:cNvCxnSpPr>
          <p:nvPr/>
        </p:nvCxnSpPr>
        <p:spPr>
          <a:xfrm flipH="1">
            <a:off x="3493769" y="1825283"/>
            <a:ext cx="189988" cy="4690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38">
            <a:extLst>
              <a:ext uri="{FF2B5EF4-FFF2-40B4-BE49-F238E27FC236}">
                <a16:creationId xmlns:a16="http://schemas.microsoft.com/office/drawing/2014/main" id="{C2FA895D-A80A-4464-C8C5-F2F539AFB9FD}"/>
              </a:ext>
            </a:extLst>
          </p:cNvPr>
          <p:cNvCxnSpPr>
            <a:cxnSpLocks/>
          </p:cNvCxnSpPr>
          <p:nvPr/>
        </p:nvCxnSpPr>
        <p:spPr>
          <a:xfrm>
            <a:off x="4422467" y="1829629"/>
            <a:ext cx="1809530" cy="4488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38">
            <a:extLst>
              <a:ext uri="{FF2B5EF4-FFF2-40B4-BE49-F238E27FC236}">
                <a16:creationId xmlns:a16="http://schemas.microsoft.com/office/drawing/2014/main" id="{BAEE778A-48B6-D700-AA31-30D65217951D}"/>
              </a:ext>
            </a:extLst>
          </p:cNvPr>
          <p:cNvCxnSpPr>
            <a:cxnSpLocks/>
          </p:cNvCxnSpPr>
          <p:nvPr/>
        </p:nvCxnSpPr>
        <p:spPr>
          <a:xfrm>
            <a:off x="5161177" y="1825283"/>
            <a:ext cx="3957827" cy="444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E86ADA2-1B5E-38A4-DA1A-411B4B3C9BC1}"/>
              </a:ext>
            </a:extLst>
          </p:cNvPr>
          <p:cNvSpPr txBox="1"/>
          <p:nvPr/>
        </p:nvSpPr>
        <p:spPr>
          <a:xfrm>
            <a:off x="4530291" y="3535031"/>
            <a:ext cx="6651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4byte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8F2C7FBF-8650-6163-4E08-D7A6BB9E8249}"/>
              </a:ext>
            </a:extLst>
          </p:cNvPr>
          <p:cNvSpPr/>
          <p:nvPr/>
        </p:nvSpPr>
        <p:spPr>
          <a:xfrm rot="16200000">
            <a:off x="2124606" y="2053145"/>
            <a:ext cx="142546" cy="2146938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F9F4D9-B926-CCD6-E001-C461E05BD39E}"/>
              </a:ext>
            </a:extLst>
          </p:cNvPr>
          <p:cNvSpPr txBox="1"/>
          <p:nvPr/>
        </p:nvSpPr>
        <p:spPr>
          <a:xfrm>
            <a:off x="1859995" y="3169827"/>
            <a:ext cx="6651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4byte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74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EE0F31C-2DAF-C6E7-E86C-1898089AD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81752"/>
              </p:ext>
            </p:extLst>
          </p:nvPr>
        </p:nvGraphicFramePr>
        <p:xfrm>
          <a:off x="2261549" y="777611"/>
          <a:ext cx="2832735" cy="11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749">
                  <a:extLst>
                    <a:ext uri="{9D8B030D-6E8A-4147-A177-3AD203B41FA5}">
                      <a16:colId xmlns:a16="http://schemas.microsoft.com/office/drawing/2014/main" val="3910989315"/>
                    </a:ext>
                  </a:extLst>
                </a:gridCol>
                <a:gridCol w="721421">
                  <a:extLst>
                    <a:ext uri="{9D8B030D-6E8A-4147-A177-3AD203B41FA5}">
                      <a16:colId xmlns:a16="http://schemas.microsoft.com/office/drawing/2014/main" val="3245768185"/>
                    </a:ext>
                  </a:extLst>
                </a:gridCol>
                <a:gridCol w="1343565">
                  <a:extLst>
                    <a:ext uri="{9D8B030D-6E8A-4147-A177-3AD203B41FA5}">
                      <a16:colId xmlns:a16="http://schemas.microsoft.com/office/drawing/2014/main" val="1044991286"/>
                    </a:ext>
                  </a:extLst>
                </a:gridCol>
              </a:tblGrid>
              <a:tr h="7447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硬件类型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协议类型 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IP=0800</a:t>
                      </a:r>
                      <a:endParaRPr lang="zh-CN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632836"/>
                  </a:ext>
                </a:extLst>
              </a:tr>
              <a:tr h="744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硬件地址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len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协议地址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len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操作码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07836"/>
                  </a:ext>
                </a:extLst>
              </a:tr>
              <a:tr h="7447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源</a:t>
                      </a: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mac</a:t>
                      </a:r>
                      <a:endParaRPr lang="zh-CN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882179"/>
                  </a:ext>
                </a:extLst>
              </a:tr>
              <a:tr h="7447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源</a:t>
                      </a: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zh-CN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977107"/>
                  </a:ext>
                </a:extLst>
              </a:tr>
              <a:tr h="7447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目的</a:t>
                      </a: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mac</a:t>
                      </a:r>
                      <a:endParaRPr lang="zh-CN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85507"/>
                  </a:ext>
                </a:extLst>
              </a:tr>
              <a:tr h="7447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目的</a:t>
                      </a: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zh-CN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199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ECB32F-B2D5-C71C-F1BA-39AA318E0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09025"/>
              </p:ext>
            </p:extLst>
          </p:nvPr>
        </p:nvGraphicFramePr>
        <p:xfrm>
          <a:off x="1390012" y="356015"/>
          <a:ext cx="2514601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10">
                  <a:extLst>
                    <a:ext uri="{9D8B030D-6E8A-4147-A177-3AD203B41FA5}">
                      <a16:colId xmlns:a16="http://schemas.microsoft.com/office/drawing/2014/main" val="3432613497"/>
                    </a:ext>
                  </a:extLst>
                </a:gridCol>
                <a:gridCol w="751432">
                  <a:extLst>
                    <a:ext uri="{9D8B030D-6E8A-4147-A177-3AD203B41FA5}">
                      <a16:colId xmlns:a16="http://schemas.microsoft.com/office/drawing/2014/main" val="1835729196"/>
                    </a:ext>
                  </a:extLst>
                </a:gridCol>
                <a:gridCol w="899159">
                  <a:extLst>
                    <a:ext uri="{9D8B030D-6E8A-4147-A177-3AD203B41FA5}">
                      <a16:colId xmlns:a16="http://schemas.microsoft.com/office/drawing/2014/main" val="3510798179"/>
                    </a:ext>
                  </a:extLst>
                </a:gridCol>
              </a:tblGrid>
              <a:tr h="641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以太网头部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</a:rPr>
                        <a:t>ARP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报文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以太网帧校验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203531"/>
                  </a:ext>
                </a:extLst>
              </a:tr>
            </a:tbl>
          </a:graphicData>
        </a:graphic>
      </p:graphicFrame>
      <p:cxnSp>
        <p:nvCxnSpPr>
          <p:cNvPr id="13" name="直线箭头连接符 38">
            <a:extLst>
              <a:ext uri="{FF2B5EF4-FFF2-40B4-BE49-F238E27FC236}">
                <a16:creationId xmlns:a16="http://schemas.microsoft.com/office/drawing/2014/main" id="{964F069A-0337-1CB7-DBBB-26EF7F5DEEC0}"/>
              </a:ext>
            </a:extLst>
          </p:cNvPr>
          <p:cNvCxnSpPr>
            <a:cxnSpLocks/>
          </p:cNvCxnSpPr>
          <p:nvPr/>
        </p:nvCxnSpPr>
        <p:spPr>
          <a:xfrm>
            <a:off x="2261549" y="548886"/>
            <a:ext cx="0" cy="2287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38">
            <a:extLst>
              <a:ext uri="{FF2B5EF4-FFF2-40B4-BE49-F238E27FC236}">
                <a16:creationId xmlns:a16="http://schemas.microsoft.com/office/drawing/2014/main" id="{B4C7E19A-3CBD-B37A-70D7-CB25DEBD19AD}"/>
              </a:ext>
            </a:extLst>
          </p:cNvPr>
          <p:cNvCxnSpPr>
            <a:cxnSpLocks/>
          </p:cNvCxnSpPr>
          <p:nvPr/>
        </p:nvCxnSpPr>
        <p:spPr>
          <a:xfrm>
            <a:off x="2984500" y="544415"/>
            <a:ext cx="2109784" cy="2287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AF3AF1F-676E-C2D7-3CB0-4F2E8D8A8691}"/>
              </a:ext>
            </a:extLst>
          </p:cNvPr>
          <p:cNvSpPr txBox="1"/>
          <p:nvPr/>
        </p:nvSpPr>
        <p:spPr>
          <a:xfrm>
            <a:off x="716586" y="338120"/>
            <a:ext cx="7105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ARP</a:t>
            </a: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报文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5C60CEE-E0F5-E4C5-C321-BBA0D3EA65C8}"/>
              </a:ext>
            </a:extLst>
          </p:cNvPr>
          <p:cNvSpPr txBox="1"/>
          <p:nvPr/>
        </p:nvSpPr>
        <p:spPr>
          <a:xfrm>
            <a:off x="1390012" y="544415"/>
            <a:ext cx="8715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协议类型 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arp=0x0806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6D7A38B-0B60-9CF8-E907-5AA8C8C4F978}"/>
              </a:ext>
            </a:extLst>
          </p:cNvPr>
          <p:cNvSpPr txBox="1"/>
          <p:nvPr/>
        </p:nvSpPr>
        <p:spPr>
          <a:xfrm>
            <a:off x="3424233" y="2013625"/>
            <a:ext cx="6651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4byte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4C87062D-3676-FF7A-4AC5-6D329371F60F}"/>
              </a:ext>
            </a:extLst>
          </p:cNvPr>
          <p:cNvSpPr/>
          <p:nvPr/>
        </p:nvSpPr>
        <p:spPr>
          <a:xfrm rot="16200000">
            <a:off x="3598898" y="557936"/>
            <a:ext cx="158036" cy="2832737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86F182F6-EC0F-0B4B-31B2-23A9B422E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98453"/>
              </p:ext>
            </p:extLst>
          </p:nvPr>
        </p:nvGraphicFramePr>
        <p:xfrm>
          <a:off x="1533536" y="2565926"/>
          <a:ext cx="3629688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036">
                  <a:extLst>
                    <a:ext uri="{9D8B030D-6E8A-4147-A177-3AD203B41FA5}">
                      <a16:colId xmlns:a16="http://schemas.microsoft.com/office/drawing/2014/main" val="3432613497"/>
                    </a:ext>
                  </a:extLst>
                </a:gridCol>
                <a:gridCol w="745738">
                  <a:extLst>
                    <a:ext uri="{9D8B030D-6E8A-4147-A177-3AD203B41FA5}">
                      <a16:colId xmlns:a16="http://schemas.microsoft.com/office/drawing/2014/main" val="1835729196"/>
                    </a:ext>
                  </a:extLst>
                </a:gridCol>
                <a:gridCol w="732881">
                  <a:extLst>
                    <a:ext uri="{9D8B030D-6E8A-4147-A177-3AD203B41FA5}">
                      <a16:colId xmlns:a16="http://schemas.microsoft.com/office/drawing/2014/main" val="1479302267"/>
                    </a:ext>
                  </a:extLst>
                </a:gridCol>
                <a:gridCol w="1213033">
                  <a:extLst>
                    <a:ext uri="{9D8B030D-6E8A-4147-A177-3AD203B41FA5}">
                      <a16:colId xmlns:a16="http://schemas.microsoft.com/office/drawing/2014/main" val="3510798179"/>
                    </a:ext>
                  </a:extLst>
                </a:gridCol>
              </a:tblGrid>
              <a:tr h="641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以太网头部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头部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报文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以太网帧校验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203531"/>
                  </a:ext>
                </a:extLst>
              </a:tr>
            </a:tbl>
          </a:graphicData>
        </a:graphic>
      </p:graphicFrame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68D172D1-18CD-3C29-AE77-09EC0F03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09476"/>
              </p:ext>
            </p:extLst>
          </p:nvPr>
        </p:nvGraphicFramePr>
        <p:xfrm>
          <a:off x="3220753" y="2972546"/>
          <a:ext cx="1725139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907">
                  <a:extLst>
                    <a:ext uri="{9D8B030D-6E8A-4147-A177-3AD203B41FA5}">
                      <a16:colId xmlns:a16="http://schemas.microsoft.com/office/drawing/2014/main" val="3910989315"/>
                    </a:ext>
                  </a:extLst>
                </a:gridCol>
                <a:gridCol w="818232">
                  <a:extLst>
                    <a:ext uri="{9D8B030D-6E8A-4147-A177-3AD203B41FA5}">
                      <a16:colId xmlns:a16="http://schemas.microsoft.com/office/drawing/2014/main" val="1044991286"/>
                    </a:ext>
                  </a:extLst>
                </a:gridCol>
              </a:tblGrid>
              <a:tr h="744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类型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代码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632836"/>
                  </a:ext>
                </a:extLst>
              </a:tr>
              <a:tr h="7447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校验和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07836"/>
                  </a:ext>
                </a:extLst>
              </a:tr>
              <a:tr h="7447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(option)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882179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DADD5383-902C-7BE3-A22F-D50B9ADAE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96933"/>
              </p:ext>
            </p:extLst>
          </p:nvPr>
        </p:nvGraphicFramePr>
        <p:xfrm>
          <a:off x="2926393" y="3637275"/>
          <a:ext cx="2304859" cy="305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939">
                  <a:extLst>
                    <a:ext uri="{9D8B030D-6E8A-4147-A177-3AD203B41FA5}">
                      <a16:colId xmlns:a16="http://schemas.microsoft.com/office/drawing/2014/main" val="4080590110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757656954"/>
                    </a:ext>
                  </a:extLst>
                </a:gridCol>
              </a:tblGrid>
              <a:tr h="1191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类型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代码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83947"/>
                  </a:ext>
                </a:extLst>
              </a:tr>
              <a:tr h="11914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0   Echo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查询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376389"/>
                  </a:ext>
                </a:extLst>
              </a:tr>
              <a:tr h="408295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3  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目标不可达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 目标网络不可达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目标主机不可达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目标端口不可达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4 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要求分段与设置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DF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87514"/>
                  </a:ext>
                </a:extLst>
              </a:tr>
              <a:tr h="11914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5  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重定向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98792"/>
                  </a:ext>
                </a:extLst>
              </a:tr>
              <a:tr h="11914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8   Echo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请求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301325"/>
                  </a:ext>
                </a:extLst>
              </a:tr>
              <a:tr h="11914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9  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路由通告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847147"/>
                  </a:ext>
                </a:extLst>
              </a:tr>
              <a:tr h="11914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路由请求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13656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超时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0  TTL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超时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分片重组超时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523636"/>
                  </a:ext>
                </a:extLst>
              </a:tr>
              <a:tr h="11914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12 ICMP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参数异常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475295"/>
                  </a:ext>
                </a:extLst>
              </a:tr>
              <a:tr h="11914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13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时间戳请求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362859"/>
                  </a:ext>
                </a:extLst>
              </a:tr>
              <a:tr h="11914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14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时间戳应答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473401"/>
                  </a:ext>
                </a:extLst>
              </a:tr>
              <a:tr h="11914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信息请求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131138"/>
                  </a:ext>
                </a:extLst>
              </a:tr>
              <a:tr h="11914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信息应答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30967"/>
                  </a:ext>
                </a:extLst>
              </a:tr>
            </a:tbl>
          </a:graphicData>
        </a:graphic>
      </p:graphicFrame>
      <p:cxnSp>
        <p:nvCxnSpPr>
          <p:cNvPr id="94" name="直线箭头连接符 38">
            <a:extLst>
              <a:ext uri="{FF2B5EF4-FFF2-40B4-BE49-F238E27FC236}">
                <a16:creationId xmlns:a16="http://schemas.microsoft.com/office/drawing/2014/main" id="{85F0BD2B-A660-7CCC-FF8C-4147E35DA49C}"/>
              </a:ext>
            </a:extLst>
          </p:cNvPr>
          <p:cNvCxnSpPr>
            <a:cxnSpLocks/>
          </p:cNvCxnSpPr>
          <p:nvPr/>
        </p:nvCxnSpPr>
        <p:spPr>
          <a:xfrm flipH="1">
            <a:off x="1580747" y="2763585"/>
            <a:ext cx="894649" cy="8714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38">
            <a:extLst>
              <a:ext uri="{FF2B5EF4-FFF2-40B4-BE49-F238E27FC236}">
                <a16:creationId xmlns:a16="http://schemas.microsoft.com/office/drawing/2014/main" id="{C38EBA79-C25D-5866-FF55-070A2EB4705A}"/>
              </a:ext>
            </a:extLst>
          </p:cNvPr>
          <p:cNvCxnSpPr>
            <a:cxnSpLocks/>
          </p:cNvCxnSpPr>
          <p:nvPr/>
        </p:nvCxnSpPr>
        <p:spPr>
          <a:xfrm flipH="1">
            <a:off x="2632033" y="2751700"/>
            <a:ext cx="588720" cy="8832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4C00C11-C973-48FF-5F65-774ED0A62427}"/>
              </a:ext>
            </a:extLst>
          </p:cNvPr>
          <p:cNvSpPr txBox="1"/>
          <p:nvPr/>
        </p:nvSpPr>
        <p:spPr>
          <a:xfrm>
            <a:off x="748657" y="2533824"/>
            <a:ext cx="798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ICMP</a:t>
            </a: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报文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E0E691DB-C5DF-5E8D-0B30-DE491E9A6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63747"/>
              </p:ext>
            </p:extLst>
          </p:nvPr>
        </p:nvGraphicFramePr>
        <p:xfrm>
          <a:off x="1580747" y="3634986"/>
          <a:ext cx="1056220" cy="207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020">
                  <a:extLst>
                    <a:ext uri="{9D8B030D-6E8A-4147-A177-3AD203B41FA5}">
                      <a16:colId xmlns:a16="http://schemas.microsoft.com/office/drawing/2014/main" val="263559900"/>
                    </a:ext>
                  </a:extLst>
                </a:gridCol>
                <a:gridCol w="664200">
                  <a:extLst>
                    <a:ext uri="{9D8B030D-6E8A-4147-A177-3AD203B41FA5}">
                      <a16:colId xmlns:a16="http://schemas.microsoft.com/office/drawing/2014/main" val="929296214"/>
                    </a:ext>
                  </a:extLst>
                </a:gridCol>
              </a:tblGrid>
              <a:tr h="939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头部 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</a:rPr>
                        <a:t>协议类型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392210"/>
                  </a:ext>
                </a:extLst>
              </a:tr>
              <a:tr h="74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ICMP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198414"/>
                  </a:ext>
                </a:extLst>
              </a:tr>
              <a:tr h="74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IGMP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679908"/>
                  </a:ext>
                </a:extLst>
              </a:tr>
              <a:tr h="74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841595"/>
                  </a:ext>
                </a:extLst>
              </a:tr>
              <a:tr h="74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052561"/>
                  </a:ext>
                </a:extLst>
              </a:tr>
              <a:tr h="74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EGP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677857"/>
                  </a:ext>
                </a:extLst>
              </a:tr>
              <a:tr h="74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IGP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833431"/>
                  </a:ext>
                </a:extLst>
              </a:tr>
              <a:tr h="74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741383"/>
                  </a:ext>
                </a:extLst>
              </a:tr>
              <a:tr h="74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50431"/>
                  </a:ext>
                </a:extLst>
              </a:tr>
              <a:tr h="74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ESP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979932"/>
                  </a:ext>
                </a:extLst>
              </a:tr>
              <a:tr h="74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OSPF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04214"/>
                  </a:ext>
                </a:extLst>
              </a:tr>
            </a:tbl>
          </a:graphicData>
        </a:graphic>
      </p:graphicFrame>
      <p:cxnSp>
        <p:nvCxnSpPr>
          <p:cNvPr id="106" name="直线箭头连接符 38">
            <a:extLst>
              <a:ext uri="{FF2B5EF4-FFF2-40B4-BE49-F238E27FC236}">
                <a16:creationId xmlns:a16="http://schemas.microsoft.com/office/drawing/2014/main" id="{E3D97DB5-D6F7-3B42-C986-9644B2B8C63F}"/>
              </a:ext>
            </a:extLst>
          </p:cNvPr>
          <p:cNvCxnSpPr>
            <a:cxnSpLocks/>
          </p:cNvCxnSpPr>
          <p:nvPr/>
        </p:nvCxnSpPr>
        <p:spPr>
          <a:xfrm>
            <a:off x="3220753" y="2751700"/>
            <a:ext cx="0" cy="2117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38">
            <a:extLst>
              <a:ext uri="{FF2B5EF4-FFF2-40B4-BE49-F238E27FC236}">
                <a16:creationId xmlns:a16="http://schemas.microsoft.com/office/drawing/2014/main" id="{BA205F48-386D-7AC4-7D6D-8EA42739E899}"/>
              </a:ext>
            </a:extLst>
          </p:cNvPr>
          <p:cNvCxnSpPr>
            <a:cxnSpLocks/>
          </p:cNvCxnSpPr>
          <p:nvPr/>
        </p:nvCxnSpPr>
        <p:spPr>
          <a:xfrm>
            <a:off x="3940232" y="2751700"/>
            <a:ext cx="1005660" cy="2208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9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右 14">
            <a:extLst>
              <a:ext uri="{FF2B5EF4-FFF2-40B4-BE49-F238E27FC236}">
                <a16:creationId xmlns:a16="http://schemas.microsoft.com/office/drawing/2014/main" id="{09DD808B-BDDA-8A37-E9A2-86DC17686089}"/>
              </a:ext>
            </a:extLst>
          </p:cNvPr>
          <p:cNvSpPr/>
          <p:nvPr/>
        </p:nvSpPr>
        <p:spPr>
          <a:xfrm>
            <a:off x="2004291" y="2123533"/>
            <a:ext cx="6003636" cy="428625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5E023D-8E07-FDB6-EB81-3C4B19E7F5DF}"/>
              </a:ext>
            </a:extLst>
          </p:cNvPr>
          <p:cNvSpPr/>
          <p:nvPr/>
        </p:nvSpPr>
        <p:spPr>
          <a:xfrm>
            <a:off x="6257074" y="2172511"/>
            <a:ext cx="941729" cy="3306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post routing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6BAC79-9B69-0542-DED4-A1EA5E7BFDE8}"/>
              </a:ext>
            </a:extLst>
          </p:cNvPr>
          <p:cNvSpPr/>
          <p:nvPr/>
        </p:nvSpPr>
        <p:spPr>
          <a:xfrm>
            <a:off x="3225084" y="635807"/>
            <a:ext cx="2975953" cy="298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Linux </a:t>
            </a:r>
            <a:r>
              <a:rPr lang="zh-CN" altLang="en-US" sz="1100">
                <a:solidFill>
                  <a:schemeClr val="tx1"/>
                </a:solidFill>
              </a:rPr>
              <a:t>协议栈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BC4536-052D-CE35-1C25-23BE34F09C73}"/>
              </a:ext>
            </a:extLst>
          </p:cNvPr>
          <p:cNvSpPr/>
          <p:nvPr/>
        </p:nvSpPr>
        <p:spPr>
          <a:xfrm>
            <a:off x="2461165" y="2172511"/>
            <a:ext cx="857298" cy="3306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pre routing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537154-3065-EE60-97A9-32380601961D}"/>
              </a:ext>
            </a:extLst>
          </p:cNvPr>
          <p:cNvSpPr/>
          <p:nvPr/>
        </p:nvSpPr>
        <p:spPr>
          <a:xfrm>
            <a:off x="4359119" y="2172511"/>
            <a:ext cx="857298" cy="3306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forward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42CB2607-9D18-A3BA-76DD-D2A91A7E50D1}"/>
              </a:ext>
            </a:extLst>
          </p:cNvPr>
          <p:cNvSpPr/>
          <p:nvPr/>
        </p:nvSpPr>
        <p:spPr>
          <a:xfrm rot="5400000">
            <a:off x="5070476" y="1421620"/>
            <a:ext cx="1403825" cy="428625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09449F-0505-4673-8C53-B6C37E6EC39E}"/>
              </a:ext>
            </a:extLst>
          </p:cNvPr>
          <p:cNvSpPr/>
          <p:nvPr/>
        </p:nvSpPr>
        <p:spPr>
          <a:xfrm>
            <a:off x="5343739" y="1401425"/>
            <a:ext cx="857298" cy="3306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local out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5BBC97-7E8E-71E1-68EF-9017CAD865C8}"/>
              </a:ext>
            </a:extLst>
          </p:cNvPr>
          <p:cNvSpPr/>
          <p:nvPr/>
        </p:nvSpPr>
        <p:spPr>
          <a:xfrm rot="16200000">
            <a:off x="3273414" y="1322221"/>
            <a:ext cx="1403825" cy="428625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9BB375-511E-ED2A-B805-42EA9B96BB69}"/>
              </a:ext>
            </a:extLst>
          </p:cNvPr>
          <p:cNvSpPr/>
          <p:nvPr/>
        </p:nvSpPr>
        <p:spPr>
          <a:xfrm>
            <a:off x="3536850" y="1401425"/>
            <a:ext cx="857298" cy="3306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local in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28">
            <a:extLst>
              <a:ext uri="{FF2B5EF4-FFF2-40B4-BE49-F238E27FC236}">
                <a16:creationId xmlns:a16="http://schemas.microsoft.com/office/drawing/2014/main" id="{82046E84-E85E-4FA3-EA12-21C3A2B02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20784"/>
              </p:ext>
            </p:extLst>
          </p:nvPr>
        </p:nvGraphicFramePr>
        <p:xfrm>
          <a:off x="3318461" y="3194471"/>
          <a:ext cx="2668240" cy="120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843">
                  <a:extLst>
                    <a:ext uri="{9D8B030D-6E8A-4147-A177-3AD203B41FA5}">
                      <a16:colId xmlns:a16="http://schemas.microsoft.com/office/drawing/2014/main" val="1962045826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123255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iptables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-t [</a:t>
                      </a:r>
                      <a:r>
                        <a:rPr lang="zh-CN" altLang="en-US" sz="1200" b="1">
                          <a:solidFill>
                            <a:schemeClr val="tx1"/>
                          </a:solidFill>
                        </a:rPr>
                        <a:t>操作</a:t>
                      </a:r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 rowSpan="2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-t filter</a:t>
                      </a:r>
                    </a:p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-t nat</a:t>
                      </a:r>
                    </a:p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-t mangle</a:t>
                      </a:r>
                    </a:p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-t raw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47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826EA0-51E8-584C-AD53-7F604B8EEEE1}"/>
              </a:ext>
            </a:extLst>
          </p:cNvPr>
          <p:cNvSpPr/>
          <p:nvPr/>
        </p:nvSpPr>
        <p:spPr>
          <a:xfrm>
            <a:off x="628088" y="1188124"/>
            <a:ext cx="2762812" cy="1212221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CPU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D5947D-24FC-F846-926A-F1FE7BD21CC9}"/>
              </a:ext>
            </a:extLst>
          </p:cNvPr>
          <p:cNvSpPr/>
          <p:nvPr/>
        </p:nvSpPr>
        <p:spPr>
          <a:xfrm>
            <a:off x="738492" y="1525742"/>
            <a:ext cx="740762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运算器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7BCB8E-A301-B945-AF2F-A4DBA2C7BC67}"/>
              </a:ext>
            </a:extLst>
          </p:cNvPr>
          <p:cNvSpPr/>
          <p:nvPr/>
        </p:nvSpPr>
        <p:spPr>
          <a:xfrm>
            <a:off x="738491" y="1965245"/>
            <a:ext cx="74076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15ECE0-6EDE-EB4A-8DB8-7E50FD955F85}"/>
              </a:ext>
            </a:extLst>
          </p:cNvPr>
          <p:cNvSpPr/>
          <p:nvPr/>
        </p:nvSpPr>
        <p:spPr>
          <a:xfrm>
            <a:off x="2485847" y="1965245"/>
            <a:ext cx="7620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L1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Cache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6231B2-CAB6-E644-AA9B-A2C1ABEC346B}"/>
              </a:ext>
            </a:extLst>
          </p:cNvPr>
          <p:cNvSpPr/>
          <p:nvPr/>
        </p:nvSpPr>
        <p:spPr>
          <a:xfrm>
            <a:off x="1708929" y="1965245"/>
            <a:ext cx="581708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MMU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80E44E-03C3-C049-A3E5-4A842535CD08}"/>
              </a:ext>
            </a:extLst>
          </p:cNvPr>
          <p:cNvSpPr/>
          <p:nvPr/>
        </p:nvSpPr>
        <p:spPr>
          <a:xfrm>
            <a:off x="3901438" y="541867"/>
            <a:ext cx="1145061" cy="1858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内存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A91EF9-B136-434B-9B4D-1310414ECCAE}"/>
              </a:ext>
            </a:extLst>
          </p:cNvPr>
          <p:cNvSpPr/>
          <p:nvPr/>
        </p:nvSpPr>
        <p:spPr>
          <a:xfrm>
            <a:off x="5932272" y="3199687"/>
            <a:ext cx="1145062" cy="1610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磁盘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44255E-E9BD-6846-8244-3618D11DC18A}"/>
              </a:ext>
            </a:extLst>
          </p:cNvPr>
          <p:cNvSpPr txBox="1"/>
          <p:nvPr/>
        </p:nvSpPr>
        <p:spPr>
          <a:xfrm>
            <a:off x="503538" y="628483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/>
              <a:t>MMU</a:t>
            </a:r>
            <a:r>
              <a:rPr lang="zh-CN" altLang="en-US" sz="1100"/>
              <a:t>：https://www.zhihu.com/question/63375062/answer/1403291487</a:t>
            </a:r>
            <a:endParaRPr lang="en-US" altLang="zh-CN" sz="1100"/>
          </a:p>
          <a:p>
            <a:r>
              <a:rPr lang="en-US" altLang="zh-CN" sz="1100"/>
              <a:t>IO</a:t>
            </a:r>
            <a:r>
              <a:rPr lang="zh-CN" altLang="en-US" sz="1100"/>
              <a:t>：https://www.w3ccoo.com/operating_system/os_io_hardware.asp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F8C9B9-E75E-5549-851F-1AF96B66F0EF}"/>
              </a:ext>
            </a:extLst>
          </p:cNvPr>
          <p:cNvSpPr/>
          <p:nvPr/>
        </p:nvSpPr>
        <p:spPr>
          <a:xfrm>
            <a:off x="3901438" y="3199687"/>
            <a:ext cx="1145061" cy="16103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DMA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88404DD3-DC46-8540-9110-1E5A24539EE4}"/>
              </a:ext>
            </a:extLst>
          </p:cNvPr>
          <p:cNvSpPr/>
          <p:nvPr/>
        </p:nvSpPr>
        <p:spPr>
          <a:xfrm rot="16200000">
            <a:off x="4150862" y="-948548"/>
            <a:ext cx="246221" cy="754087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ln>
                <a:solidFill>
                  <a:schemeClr val="bg1">
                    <a:lumMod val="6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上下箭头 17">
            <a:extLst>
              <a:ext uri="{FF2B5EF4-FFF2-40B4-BE49-F238E27FC236}">
                <a16:creationId xmlns:a16="http://schemas.microsoft.com/office/drawing/2014/main" id="{3A5058E7-ADD9-D947-9A7C-EAD812DF0CB5}"/>
              </a:ext>
            </a:extLst>
          </p:cNvPr>
          <p:cNvSpPr/>
          <p:nvPr/>
        </p:nvSpPr>
        <p:spPr>
          <a:xfrm>
            <a:off x="1799922" y="2452554"/>
            <a:ext cx="152249" cy="246222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9" name="上下箭头 18">
            <a:extLst>
              <a:ext uri="{FF2B5EF4-FFF2-40B4-BE49-F238E27FC236}">
                <a16:creationId xmlns:a16="http://schemas.microsoft.com/office/drawing/2014/main" id="{154B17C6-A6DE-F34B-8175-83C257339D35}"/>
              </a:ext>
            </a:extLst>
          </p:cNvPr>
          <p:cNvSpPr/>
          <p:nvPr/>
        </p:nvSpPr>
        <p:spPr>
          <a:xfrm>
            <a:off x="4397843" y="2452965"/>
            <a:ext cx="152249" cy="246222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0" name="上下箭头 19">
            <a:extLst>
              <a:ext uri="{FF2B5EF4-FFF2-40B4-BE49-F238E27FC236}">
                <a16:creationId xmlns:a16="http://schemas.microsoft.com/office/drawing/2014/main" id="{83F6F4DE-A464-454A-807B-A850DB4FB9D2}"/>
              </a:ext>
            </a:extLst>
          </p:cNvPr>
          <p:cNvSpPr/>
          <p:nvPr/>
        </p:nvSpPr>
        <p:spPr>
          <a:xfrm>
            <a:off x="4397842" y="2962072"/>
            <a:ext cx="152249" cy="246222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1" name="上下箭头 20">
            <a:extLst>
              <a:ext uri="{FF2B5EF4-FFF2-40B4-BE49-F238E27FC236}">
                <a16:creationId xmlns:a16="http://schemas.microsoft.com/office/drawing/2014/main" id="{DF68F6AF-588E-904E-A1BD-7CCF5EE5A9EC}"/>
              </a:ext>
            </a:extLst>
          </p:cNvPr>
          <p:cNvSpPr/>
          <p:nvPr/>
        </p:nvSpPr>
        <p:spPr>
          <a:xfrm>
            <a:off x="6449347" y="2953465"/>
            <a:ext cx="152249" cy="246222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F3834C-9461-A03D-9BCF-D40BF2007BDD}"/>
              </a:ext>
            </a:extLst>
          </p:cNvPr>
          <p:cNvSpPr txBox="1"/>
          <p:nvPr/>
        </p:nvSpPr>
        <p:spPr>
          <a:xfrm>
            <a:off x="115912" y="1422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操作系统硬件架构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6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42EE4BAA-63D2-8346-8043-D10907B5A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5009"/>
              </p:ext>
            </p:extLst>
          </p:nvPr>
        </p:nvGraphicFramePr>
        <p:xfrm>
          <a:off x="8531013" y="213921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线性页号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物理页号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E312825-142E-1448-9C3B-A85C120C5FC4}"/>
              </a:ext>
            </a:extLst>
          </p:cNvPr>
          <p:cNvSpPr txBox="1"/>
          <p:nvPr/>
        </p:nvSpPr>
        <p:spPr>
          <a:xfrm>
            <a:off x="8359181" y="1862218"/>
            <a:ext cx="641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页表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2172931-E273-FB44-845E-980B5364A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9745"/>
              </p:ext>
            </p:extLst>
          </p:nvPr>
        </p:nvGraphicFramePr>
        <p:xfrm>
          <a:off x="6780541" y="1234976"/>
          <a:ext cx="1007570" cy="218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570">
                  <a:extLst>
                    <a:ext uri="{9D8B030D-6E8A-4147-A177-3AD203B41FA5}">
                      <a16:colId xmlns:a16="http://schemas.microsoft.com/office/drawing/2014/main" val="3897073865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进程控制块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0283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49875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5231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64134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55403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2388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进程数据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8983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02211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3798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895086"/>
                  </a:ext>
                </a:extLst>
              </a:tr>
            </a:tbl>
          </a:graphicData>
        </a:graphic>
      </p:graphicFrame>
      <p:graphicFrame>
        <p:nvGraphicFramePr>
          <p:cNvPr id="13" name="表格 28">
            <a:extLst>
              <a:ext uri="{FF2B5EF4-FFF2-40B4-BE49-F238E27FC236}">
                <a16:creationId xmlns:a16="http://schemas.microsoft.com/office/drawing/2014/main" id="{96289CE9-2B2C-224B-8C99-53D296A55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58813"/>
              </p:ext>
            </p:extLst>
          </p:nvPr>
        </p:nvGraphicFramePr>
        <p:xfrm>
          <a:off x="8531013" y="642824"/>
          <a:ext cx="1778179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45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112372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页数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空闲链表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39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7946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07242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B242E8BE-2313-3340-9937-91CFBB251E6F}"/>
              </a:ext>
            </a:extLst>
          </p:cNvPr>
          <p:cNvSpPr txBox="1"/>
          <p:nvPr/>
        </p:nvSpPr>
        <p:spPr>
          <a:xfrm>
            <a:off x="8472787" y="357452"/>
            <a:ext cx="1968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空闲物理页表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伙伴算法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6B38704D-6F55-2A46-AFF3-85E11634C061}"/>
              </a:ext>
            </a:extLst>
          </p:cNvPr>
          <p:cNvCxnSpPr>
            <a:cxnSpLocks/>
            <a:stCxn id="30" idx="2"/>
            <a:endCxn id="48" idx="3"/>
          </p:cNvCxnSpPr>
          <p:nvPr/>
        </p:nvCxnSpPr>
        <p:spPr>
          <a:xfrm rot="10800000" flipV="1">
            <a:off x="5971341" y="1343662"/>
            <a:ext cx="772686" cy="116031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D7B89E3-7358-2845-A929-847178256B26}"/>
              </a:ext>
            </a:extLst>
          </p:cNvPr>
          <p:cNvSpPr/>
          <p:nvPr/>
        </p:nvSpPr>
        <p:spPr>
          <a:xfrm>
            <a:off x="6744027" y="1306503"/>
            <a:ext cx="73027" cy="743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7CCA059-A7F6-3F44-83EB-3F12086B6C54}"/>
              </a:ext>
            </a:extLst>
          </p:cNvPr>
          <p:cNvSpPr/>
          <p:nvPr/>
        </p:nvSpPr>
        <p:spPr>
          <a:xfrm>
            <a:off x="7746061" y="1306503"/>
            <a:ext cx="73027" cy="743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A6AEEE0-A948-ED41-9A09-F7F393CBD2D1}"/>
              </a:ext>
            </a:extLst>
          </p:cNvPr>
          <p:cNvSpPr txBox="1"/>
          <p:nvPr/>
        </p:nvSpPr>
        <p:spPr>
          <a:xfrm>
            <a:off x="10262354" y="1051524"/>
            <a:ext cx="1007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内存申请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C7A6F23-7BE9-E64A-9917-64E702C3097F}"/>
              </a:ext>
            </a:extLst>
          </p:cNvPr>
          <p:cNvCxnSpPr>
            <a:cxnSpLocks/>
          </p:cNvCxnSpPr>
          <p:nvPr/>
        </p:nvCxnSpPr>
        <p:spPr>
          <a:xfrm flipV="1">
            <a:off x="7803600" y="649863"/>
            <a:ext cx="696436" cy="5851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8F230B9-80B8-664E-827F-AC6F0E0124C7}"/>
              </a:ext>
            </a:extLst>
          </p:cNvPr>
          <p:cNvCxnSpPr>
            <a:cxnSpLocks/>
          </p:cNvCxnSpPr>
          <p:nvPr/>
        </p:nvCxnSpPr>
        <p:spPr>
          <a:xfrm>
            <a:off x="7795855" y="1439544"/>
            <a:ext cx="704181" cy="13563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6EEA9716-D89D-DA42-9F41-C77A8DCCA503}"/>
              </a:ext>
            </a:extLst>
          </p:cNvPr>
          <p:cNvSpPr/>
          <p:nvPr/>
        </p:nvSpPr>
        <p:spPr>
          <a:xfrm>
            <a:off x="3333188" y="1819880"/>
            <a:ext cx="2762812" cy="1212221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CPU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21EF38-A44B-9240-8415-0DD9174E743F}"/>
              </a:ext>
            </a:extLst>
          </p:cNvPr>
          <p:cNvSpPr/>
          <p:nvPr/>
        </p:nvSpPr>
        <p:spPr>
          <a:xfrm>
            <a:off x="3443592" y="2157498"/>
            <a:ext cx="740762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运算器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413942-78E3-BD43-A7DE-98BA08EE09FB}"/>
              </a:ext>
            </a:extLst>
          </p:cNvPr>
          <p:cNvSpPr/>
          <p:nvPr/>
        </p:nvSpPr>
        <p:spPr>
          <a:xfrm>
            <a:off x="3443591" y="2597001"/>
            <a:ext cx="74076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8EBC451-2668-6A4F-B557-6F9DBDE9DF17}"/>
              </a:ext>
            </a:extLst>
          </p:cNvPr>
          <p:cNvSpPr/>
          <p:nvPr/>
        </p:nvSpPr>
        <p:spPr>
          <a:xfrm>
            <a:off x="5209258" y="2157498"/>
            <a:ext cx="762083" cy="692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L1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Cache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8B674B2-938D-B543-B636-CE25F75F2543}"/>
              </a:ext>
            </a:extLst>
          </p:cNvPr>
          <p:cNvSpPr/>
          <p:nvPr/>
        </p:nvSpPr>
        <p:spPr>
          <a:xfrm>
            <a:off x="4343836" y="2157498"/>
            <a:ext cx="740763" cy="692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MMU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EDA82E-7AEF-E944-AA32-F9CA89662EE2}"/>
              </a:ext>
            </a:extLst>
          </p:cNvPr>
          <p:cNvSpPr/>
          <p:nvPr/>
        </p:nvSpPr>
        <p:spPr>
          <a:xfrm>
            <a:off x="5283285" y="2485398"/>
            <a:ext cx="581708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3120E0-99E9-B14E-AC57-A930FE90A7CF}"/>
              </a:ext>
            </a:extLst>
          </p:cNvPr>
          <p:cNvSpPr/>
          <p:nvPr/>
        </p:nvSpPr>
        <p:spPr>
          <a:xfrm>
            <a:off x="4423363" y="2485398"/>
            <a:ext cx="581708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TLB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BFBE83-4F9D-4942-B318-C09BE5B5E889}"/>
              </a:ext>
            </a:extLst>
          </p:cNvPr>
          <p:cNvSpPr txBox="1"/>
          <p:nvPr/>
        </p:nvSpPr>
        <p:spPr>
          <a:xfrm>
            <a:off x="115912" y="1422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二、内存管理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B390FA-6147-B384-16DF-36C5197E9A6A}"/>
              </a:ext>
            </a:extLst>
          </p:cNvPr>
          <p:cNvSpPr/>
          <p:nvPr/>
        </p:nvSpPr>
        <p:spPr>
          <a:xfrm>
            <a:off x="5378400" y="3735058"/>
            <a:ext cx="1007569" cy="226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GLOBAL DIR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530467-3CE4-EB13-B3C6-22962BFE7498}"/>
              </a:ext>
            </a:extLst>
          </p:cNvPr>
          <p:cNvSpPr/>
          <p:nvPr/>
        </p:nvSpPr>
        <p:spPr>
          <a:xfrm>
            <a:off x="6352831" y="3735057"/>
            <a:ext cx="966269" cy="226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UPPER DIR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AAC99-A95E-827A-EAEA-917802304960}"/>
              </a:ext>
            </a:extLst>
          </p:cNvPr>
          <p:cNvSpPr/>
          <p:nvPr/>
        </p:nvSpPr>
        <p:spPr>
          <a:xfrm>
            <a:off x="7308543" y="3732974"/>
            <a:ext cx="966269" cy="226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MIDDLE DIR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ADC2DB-E451-78CA-75CE-B9385149ADB8}"/>
              </a:ext>
            </a:extLst>
          </p:cNvPr>
          <p:cNvSpPr/>
          <p:nvPr/>
        </p:nvSpPr>
        <p:spPr>
          <a:xfrm>
            <a:off x="8274812" y="3732973"/>
            <a:ext cx="966269" cy="226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TABLE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853F7-54A5-984B-C352-493489B6794B}"/>
              </a:ext>
            </a:extLst>
          </p:cNvPr>
          <p:cNvSpPr/>
          <p:nvPr/>
        </p:nvSpPr>
        <p:spPr>
          <a:xfrm>
            <a:off x="9241081" y="3731742"/>
            <a:ext cx="966269" cy="2261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OFFSET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42C260-6472-A60F-AFFC-637F8FA8B250}"/>
              </a:ext>
            </a:extLst>
          </p:cNvPr>
          <p:cNvSpPr/>
          <p:nvPr/>
        </p:nvSpPr>
        <p:spPr>
          <a:xfrm>
            <a:off x="3428593" y="3731742"/>
            <a:ext cx="740762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寄存器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DCA26F-BAD4-AD55-B58E-0D082EA8182F}"/>
              </a:ext>
            </a:extLst>
          </p:cNvPr>
          <p:cNvSpPr/>
          <p:nvPr/>
        </p:nvSpPr>
        <p:spPr>
          <a:xfrm>
            <a:off x="4378397" y="4496741"/>
            <a:ext cx="903168" cy="226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全局页目录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81F97C1-C9C9-2852-6717-B7B777B4C526}"/>
              </a:ext>
            </a:extLst>
          </p:cNvPr>
          <p:cNvSpPr/>
          <p:nvPr/>
        </p:nvSpPr>
        <p:spPr>
          <a:xfrm>
            <a:off x="4357327" y="4882688"/>
            <a:ext cx="903168" cy="226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上级页目录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35EE36-8096-801E-3103-C36E21663A37}"/>
              </a:ext>
            </a:extLst>
          </p:cNvPr>
          <p:cNvSpPr/>
          <p:nvPr/>
        </p:nvSpPr>
        <p:spPr>
          <a:xfrm>
            <a:off x="4357327" y="5277288"/>
            <a:ext cx="903168" cy="226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中级页目录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644867-55A3-3D71-22C6-675C252783F9}"/>
              </a:ext>
            </a:extLst>
          </p:cNvPr>
          <p:cNvSpPr/>
          <p:nvPr/>
        </p:nvSpPr>
        <p:spPr>
          <a:xfrm>
            <a:off x="4357327" y="5668496"/>
            <a:ext cx="903168" cy="226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页表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736ABE-BD66-51ED-2E7D-4E8442339E0D}"/>
              </a:ext>
            </a:extLst>
          </p:cNvPr>
          <p:cNvSpPr/>
          <p:nvPr/>
        </p:nvSpPr>
        <p:spPr>
          <a:xfrm>
            <a:off x="4328837" y="6053569"/>
            <a:ext cx="903168" cy="226150"/>
          </a:xfrm>
          <a:prstGeom prst="rect">
            <a:avLst/>
          </a:prstGeom>
          <a:solidFill>
            <a:srgbClr val="FF9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物理地址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61ECF4A-6F6A-1B6C-9D91-DC97FD7FC7B9}"/>
              </a:ext>
            </a:extLst>
          </p:cNvPr>
          <p:cNvSpPr/>
          <p:nvPr/>
        </p:nvSpPr>
        <p:spPr>
          <a:xfrm>
            <a:off x="5607140" y="4238991"/>
            <a:ext cx="159482" cy="14105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+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96BED4-7690-6450-F7DB-B4CB5CCCAE8B}"/>
              </a:ext>
            </a:extLst>
          </p:cNvPr>
          <p:cNvSpPr/>
          <p:nvPr/>
        </p:nvSpPr>
        <p:spPr>
          <a:xfrm>
            <a:off x="7308543" y="5075551"/>
            <a:ext cx="159482" cy="14105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+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CFF22A3-F1BB-18F2-BC84-905EE1CBFF7C}"/>
              </a:ext>
            </a:extLst>
          </p:cNvPr>
          <p:cNvSpPr/>
          <p:nvPr/>
        </p:nvSpPr>
        <p:spPr>
          <a:xfrm>
            <a:off x="8977519" y="5824118"/>
            <a:ext cx="159482" cy="14105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+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9196328-5AFD-1183-53A8-9D83EC1575C3}"/>
              </a:ext>
            </a:extLst>
          </p:cNvPr>
          <p:cNvSpPr/>
          <p:nvPr/>
        </p:nvSpPr>
        <p:spPr>
          <a:xfrm>
            <a:off x="6352831" y="4653967"/>
            <a:ext cx="159482" cy="14105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+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66" name="直线箭头连接符 38">
            <a:extLst>
              <a:ext uri="{FF2B5EF4-FFF2-40B4-BE49-F238E27FC236}">
                <a16:creationId xmlns:a16="http://schemas.microsoft.com/office/drawing/2014/main" id="{667F2B23-3254-FDBC-73B8-2C458FB79AF8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169355" y="3858466"/>
            <a:ext cx="1461141" cy="4011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38">
            <a:extLst>
              <a:ext uri="{FF2B5EF4-FFF2-40B4-BE49-F238E27FC236}">
                <a16:creationId xmlns:a16="http://schemas.microsoft.com/office/drawing/2014/main" id="{A3890CD5-0904-9DDE-7D20-118078D9D6CC}"/>
              </a:ext>
            </a:extLst>
          </p:cNvPr>
          <p:cNvCxnSpPr>
            <a:cxnSpLocks/>
            <a:stCxn id="7" idx="2"/>
            <a:endCxn id="20" idx="7"/>
          </p:cNvCxnSpPr>
          <p:nvPr/>
        </p:nvCxnSpPr>
        <p:spPr>
          <a:xfrm flipH="1">
            <a:off x="5743266" y="3961207"/>
            <a:ext cx="138919" cy="2984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38">
            <a:extLst>
              <a:ext uri="{FF2B5EF4-FFF2-40B4-BE49-F238E27FC236}">
                <a16:creationId xmlns:a16="http://schemas.microsoft.com/office/drawing/2014/main" id="{E0B4638B-0A94-DDC9-420B-9B1344D87C22}"/>
              </a:ext>
            </a:extLst>
          </p:cNvPr>
          <p:cNvCxnSpPr>
            <a:cxnSpLocks/>
            <a:stCxn id="20" idx="4"/>
            <a:endCxn id="15" idx="3"/>
          </p:cNvCxnSpPr>
          <p:nvPr/>
        </p:nvCxnSpPr>
        <p:spPr>
          <a:xfrm flipH="1">
            <a:off x="5281565" y="4380046"/>
            <a:ext cx="405316" cy="2297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38">
            <a:extLst>
              <a:ext uri="{FF2B5EF4-FFF2-40B4-BE49-F238E27FC236}">
                <a16:creationId xmlns:a16="http://schemas.microsoft.com/office/drawing/2014/main" id="{22A52470-8753-94CC-01F1-5E03B828B922}"/>
              </a:ext>
            </a:extLst>
          </p:cNvPr>
          <p:cNvCxnSpPr>
            <a:cxnSpLocks/>
            <a:stCxn id="15" idx="3"/>
            <a:endCxn id="37" idx="1"/>
          </p:cNvCxnSpPr>
          <p:nvPr/>
        </p:nvCxnSpPr>
        <p:spPr>
          <a:xfrm>
            <a:off x="5281565" y="4609816"/>
            <a:ext cx="1094622" cy="648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38">
            <a:extLst>
              <a:ext uri="{FF2B5EF4-FFF2-40B4-BE49-F238E27FC236}">
                <a16:creationId xmlns:a16="http://schemas.microsoft.com/office/drawing/2014/main" id="{C65CC6D3-683C-782A-93E2-E5E82FDD0C15}"/>
              </a:ext>
            </a:extLst>
          </p:cNvPr>
          <p:cNvCxnSpPr>
            <a:cxnSpLocks/>
            <a:stCxn id="8" idx="2"/>
            <a:endCxn id="37" idx="6"/>
          </p:cNvCxnSpPr>
          <p:nvPr/>
        </p:nvCxnSpPr>
        <p:spPr>
          <a:xfrm flipH="1">
            <a:off x="6512313" y="3961206"/>
            <a:ext cx="323653" cy="7632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38">
            <a:extLst>
              <a:ext uri="{FF2B5EF4-FFF2-40B4-BE49-F238E27FC236}">
                <a16:creationId xmlns:a16="http://schemas.microsoft.com/office/drawing/2014/main" id="{4577613B-38FD-23BF-BC3F-FB5629265591}"/>
              </a:ext>
            </a:extLst>
          </p:cNvPr>
          <p:cNvCxnSpPr>
            <a:cxnSpLocks/>
            <a:stCxn id="37" idx="4"/>
            <a:endCxn id="16" idx="3"/>
          </p:cNvCxnSpPr>
          <p:nvPr/>
        </p:nvCxnSpPr>
        <p:spPr>
          <a:xfrm flipH="1">
            <a:off x="5260495" y="4795022"/>
            <a:ext cx="1172077" cy="2007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38">
            <a:extLst>
              <a:ext uri="{FF2B5EF4-FFF2-40B4-BE49-F238E27FC236}">
                <a16:creationId xmlns:a16="http://schemas.microsoft.com/office/drawing/2014/main" id="{78065A78-A206-BC57-B2C8-B31DECE3161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271052" y="4995762"/>
            <a:ext cx="2060847" cy="1004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38">
            <a:extLst>
              <a:ext uri="{FF2B5EF4-FFF2-40B4-BE49-F238E27FC236}">
                <a16:creationId xmlns:a16="http://schemas.microsoft.com/office/drawing/2014/main" id="{C8053C1D-E49D-E628-7937-AA04068575AC}"/>
              </a:ext>
            </a:extLst>
          </p:cNvPr>
          <p:cNvCxnSpPr>
            <a:cxnSpLocks/>
            <a:stCxn id="9" idx="2"/>
            <a:endCxn id="21" idx="7"/>
          </p:cNvCxnSpPr>
          <p:nvPr/>
        </p:nvCxnSpPr>
        <p:spPr>
          <a:xfrm flipH="1">
            <a:off x="7444669" y="3959123"/>
            <a:ext cx="347009" cy="11370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38">
            <a:extLst>
              <a:ext uri="{FF2B5EF4-FFF2-40B4-BE49-F238E27FC236}">
                <a16:creationId xmlns:a16="http://schemas.microsoft.com/office/drawing/2014/main" id="{726DEEE9-4F88-659E-4A1B-7473331F9C7C}"/>
              </a:ext>
            </a:extLst>
          </p:cNvPr>
          <p:cNvCxnSpPr>
            <a:cxnSpLocks/>
            <a:stCxn id="21" idx="4"/>
            <a:endCxn id="17" idx="3"/>
          </p:cNvCxnSpPr>
          <p:nvPr/>
        </p:nvCxnSpPr>
        <p:spPr>
          <a:xfrm flipH="1">
            <a:off x="5260495" y="5216606"/>
            <a:ext cx="2127789" cy="1737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A03F31A1-6C37-2294-71D5-ACCF4CF1EB0E}"/>
              </a:ext>
            </a:extLst>
          </p:cNvPr>
          <p:cNvSpPr/>
          <p:nvPr/>
        </p:nvSpPr>
        <p:spPr>
          <a:xfrm>
            <a:off x="8068166" y="5527441"/>
            <a:ext cx="159482" cy="14105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+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105" name="直线箭头连接符 38">
            <a:extLst>
              <a:ext uri="{FF2B5EF4-FFF2-40B4-BE49-F238E27FC236}">
                <a16:creationId xmlns:a16="http://schemas.microsoft.com/office/drawing/2014/main" id="{DFD94821-988F-0D5E-4A46-B9C3D14C2A6D}"/>
              </a:ext>
            </a:extLst>
          </p:cNvPr>
          <p:cNvCxnSpPr>
            <a:cxnSpLocks/>
            <a:stCxn id="104" idx="4"/>
            <a:endCxn id="18" idx="3"/>
          </p:cNvCxnSpPr>
          <p:nvPr/>
        </p:nvCxnSpPr>
        <p:spPr>
          <a:xfrm flipH="1">
            <a:off x="5260495" y="5668496"/>
            <a:ext cx="2887412" cy="1130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38">
            <a:extLst>
              <a:ext uri="{FF2B5EF4-FFF2-40B4-BE49-F238E27FC236}">
                <a16:creationId xmlns:a16="http://schemas.microsoft.com/office/drawing/2014/main" id="{F705D636-6876-B6E1-7E1E-8FE645DC90A8}"/>
              </a:ext>
            </a:extLst>
          </p:cNvPr>
          <p:cNvCxnSpPr>
            <a:cxnSpLocks/>
            <a:stCxn id="17" idx="3"/>
            <a:endCxn id="104" idx="1"/>
          </p:cNvCxnSpPr>
          <p:nvPr/>
        </p:nvCxnSpPr>
        <p:spPr>
          <a:xfrm>
            <a:off x="5260495" y="5390363"/>
            <a:ext cx="2831027" cy="1577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38">
            <a:extLst>
              <a:ext uri="{FF2B5EF4-FFF2-40B4-BE49-F238E27FC236}">
                <a16:creationId xmlns:a16="http://schemas.microsoft.com/office/drawing/2014/main" id="{E2266FAB-02A4-F2BF-543D-F7CB997A3448}"/>
              </a:ext>
            </a:extLst>
          </p:cNvPr>
          <p:cNvCxnSpPr>
            <a:cxnSpLocks/>
            <a:stCxn id="10" idx="2"/>
            <a:endCxn id="104" idx="7"/>
          </p:cNvCxnSpPr>
          <p:nvPr/>
        </p:nvCxnSpPr>
        <p:spPr>
          <a:xfrm flipH="1">
            <a:off x="8204292" y="3959122"/>
            <a:ext cx="553655" cy="15889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38">
            <a:extLst>
              <a:ext uri="{FF2B5EF4-FFF2-40B4-BE49-F238E27FC236}">
                <a16:creationId xmlns:a16="http://schemas.microsoft.com/office/drawing/2014/main" id="{BB45300C-D4AB-08A6-9290-A624B13ED7BA}"/>
              </a:ext>
            </a:extLst>
          </p:cNvPr>
          <p:cNvCxnSpPr>
            <a:cxnSpLocks/>
            <a:stCxn id="22" idx="4"/>
            <a:endCxn id="19" idx="3"/>
          </p:cNvCxnSpPr>
          <p:nvPr/>
        </p:nvCxnSpPr>
        <p:spPr>
          <a:xfrm flipH="1">
            <a:off x="5232005" y="5965173"/>
            <a:ext cx="3825255" cy="2014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38">
            <a:extLst>
              <a:ext uri="{FF2B5EF4-FFF2-40B4-BE49-F238E27FC236}">
                <a16:creationId xmlns:a16="http://schemas.microsoft.com/office/drawing/2014/main" id="{C4002BBE-2644-78B3-8480-388091584AF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5260495" y="5781571"/>
            <a:ext cx="3740380" cy="632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38">
            <a:extLst>
              <a:ext uri="{FF2B5EF4-FFF2-40B4-BE49-F238E27FC236}">
                <a16:creationId xmlns:a16="http://schemas.microsoft.com/office/drawing/2014/main" id="{3515C95B-FF5E-CAAC-F9A8-96B3C59D77D1}"/>
              </a:ext>
            </a:extLst>
          </p:cNvPr>
          <p:cNvCxnSpPr>
            <a:cxnSpLocks/>
            <a:stCxn id="12" idx="2"/>
            <a:endCxn id="22" idx="7"/>
          </p:cNvCxnSpPr>
          <p:nvPr/>
        </p:nvCxnSpPr>
        <p:spPr>
          <a:xfrm flipH="1">
            <a:off x="9113645" y="3957891"/>
            <a:ext cx="610571" cy="18868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D6EF5951-ED75-3835-6118-5B2A9E87660C}"/>
              </a:ext>
            </a:extLst>
          </p:cNvPr>
          <p:cNvSpPr txBox="1"/>
          <p:nvPr/>
        </p:nvSpPr>
        <p:spPr>
          <a:xfrm>
            <a:off x="10262354" y="4882688"/>
            <a:ext cx="1007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内存寻址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64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3A64C7-A13B-F1BE-9538-E48DC4D3526C}"/>
              </a:ext>
            </a:extLst>
          </p:cNvPr>
          <p:cNvSpPr txBox="1"/>
          <p:nvPr/>
        </p:nvSpPr>
        <p:spPr>
          <a:xfrm>
            <a:off x="115912" y="1422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四、文件管理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E4F6C59-D2F6-53C2-3477-4429B8047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14479"/>
              </p:ext>
            </p:extLst>
          </p:nvPr>
        </p:nvGraphicFramePr>
        <p:xfrm>
          <a:off x="1436897" y="2816225"/>
          <a:ext cx="936205" cy="219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205">
                  <a:extLst>
                    <a:ext uri="{9D8B030D-6E8A-4147-A177-3AD203B41FA5}">
                      <a16:colId xmlns:a16="http://schemas.microsoft.com/office/drawing/2014/main" val="23857731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引导区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2433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 Group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1346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 Group</a:t>
                      </a:r>
                    </a:p>
                    <a:p>
                      <a:pPr algn="ctr"/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7240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 Group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52785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27357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536098B-1B8E-96B1-DCCA-FE1E754E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77922"/>
              </p:ext>
            </p:extLst>
          </p:nvPr>
        </p:nvGraphicFramePr>
        <p:xfrm>
          <a:off x="2800350" y="2378465"/>
          <a:ext cx="1057275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691350612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supper_block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530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block_desc [n]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492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block_bitmap[n]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7148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inodes[n]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8193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 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6345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 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7767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 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35009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2197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F42550F-70F8-62A4-5BF6-8506B04D1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15548"/>
              </p:ext>
            </p:extLst>
          </p:nvPr>
        </p:nvGraphicFramePr>
        <p:xfrm>
          <a:off x="4284873" y="3024457"/>
          <a:ext cx="999597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9597">
                  <a:extLst>
                    <a:ext uri="{9D8B030D-6E8A-4147-A177-3AD203B41FA5}">
                      <a16:colId xmlns:a16="http://schemas.microsoft.com/office/drawing/2014/main" val="2716534662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301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文件大小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48519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链接数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6805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文件权限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51874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52641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级指针 </a:t>
                      </a:r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[12]</a:t>
                      </a:r>
                      <a:endParaRPr lang="zh-CN" altLang="en-US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75504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zh-CN" altLang="en-US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级指针 </a:t>
                      </a:r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[1]</a:t>
                      </a:r>
                      <a:endParaRPr lang="zh-CN" altLang="en-US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08853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zh-CN" altLang="en-US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级指针 </a:t>
                      </a:r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[1]</a:t>
                      </a:r>
                      <a:endParaRPr lang="zh-CN" altLang="en-US" sz="12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54114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zh-CN" altLang="en-US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级指针 </a:t>
                      </a:r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[1]</a:t>
                      </a:r>
                      <a:endParaRPr lang="zh-CN" altLang="en-US" sz="12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27815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1E05712-2901-6418-71CD-4A92EEDE8FF9}"/>
              </a:ext>
            </a:extLst>
          </p:cNvPr>
          <p:cNvSpPr txBox="1"/>
          <p:nvPr/>
        </p:nvSpPr>
        <p:spPr>
          <a:xfrm>
            <a:off x="5260304" y="3241190"/>
            <a:ext cx="1503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创建、修改、访问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E237A6-98A7-65D9-C28A-6D91405A3F9A}"/>
              </a:ext>
            </a:extLst>
          </p:cNvPr>
          <p:cNvSpPr txBox="1"/>
          <p:nvPr/>
        </p:nvSpPr>
        <p:spPr>
          <a:xfrm>
            <a:off x="4236719" y="5086139"/>
            <a:ext cx="1697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block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4k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时：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71450" indent="-171450">
              <a:buFontTx/>
              <a:buChar char="-"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最大单一文件为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2T</a:t>
            </a:r>
            <a:endParaRPr lang="en-US" altLang="zh-CN" sz="12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171450" indent="-171450">
              <a:buFontTx/>
              <a:buChar char="-"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文件系统容量为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16T</a:t>
            </a:r>
            <a:endParaRPr lang="zh-CN" altLang="en-US"/>
          </a:p>
        </p:txBody>
      </p:sp>
      <p:cxnSp>
        <p:nvCxnSpPr>
          <p:cNvPr id="18" name="直线箭头连接符 39">
            <a:extLst>
              <a:ext uri="{FF2B5EF4-FFF2-40B4-BE49-F238E27FC236}">
                <a16:creationId xmlns:a16="http://schemas.microsoft.com/office/drawing/2014/main" id="{EEAC53F9-A134-DA7D-86C1-5974D9087D33}"/>
              </a:ext>
            </a:extLst>
          </p:cNvPr>
          <p:cNvCxnSpPr>
            <a:cxnSpLocks/>
          </p:cNvCxnSpPr>
          <p:nvPr/>
        </p:nvCxnSpPr>
        <p:spPr>
          <a:xfrm flipV="1">
            <a:off x="2373102" y="2394730"/>
            <a:ext cx="427248" cy="6297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39">
            <a:extLst>
              <a:ext uri="{FF2B5EF4-FFF2-40B4-BE49-F238E27FC236}">
                <a16:creationId xmlns:a16="http://schemas.microsoft.com/office/drawing/2014/main" id="{B1B9A777-DE95-8A6F-F651-49739E47DE93}"/>
              </a:ext>
            </a:extLst>
          </p:cNvPr>
          <p:cNvCxnSpPr>
            <a:cxnSpLocks/>
          </p:cNvCxnSpPr>
          <p:nvPr/>
        </p:nvCxnSpPr>
        <p:spPr>
          <a:xfrm>
            <a:off x="2373102" y="3657600"/>
            <a:ext cx="427248" cy="4719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39">
            <a:extLst>
              <a:ext uri="{FF2B5EF4-FFF2-40B4-BE49-F238E27FC236}">
                <a16:creationId xmlns:a16="http://schemas.microsoft.com/office/drawing/2014/main" id="{E3AFE2E6-F322-6674-4C84-574915FEFF01}"/>
              </a:ext>
            </a:extLst>
          </p:cNvPr>
          <p:cNvCxnSpPr>
            <a:cxnSpLocks/>
          </p:cNvCxnSpPr>
          <p:nvPr/>
        </p:nvCxnSpPr>
        <p:spPr>
          <a:xfrm>
            <a:off x="3857625" y="3024457"/>
            <a:ext cx="42724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39">
            <a:extLst>
              <a:ext uri="{FF2B5EF4-FFF2-40B4-BE49-F238E27FC236}">
                <a16:creationId xmlns:a16="http://schemas.microsoft.com/office/drawing/2014/main" id="{5E1E88CE-5F67-03BB-9B33-E00D3D507FA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857625" y="3253985"/>
            <a:ext cx="427248" cy="17403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BEEC5B5-C85E-E3BB-B33F-24FF93749158}"/>
              </a:ext>
            </a:extLst>
          </p:cNvPr>
          <p:cNvSpPr txBox="1"/>
          <p:nvPr/>
        </p:nvSpPr>
        <p:spPr>
          <a:xfrm>
            <a:off x="4483945" y="2747458"/>
            <a:ext cx="601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inode</a:t>
            </a:r>
            <a:endParaRPr lang="zh-CN" altLang="en-US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AC3814D-F25E-2284-EECF-5035EA34D16D}"/>
              </a:ext>
            </a:extLst>
          </p:cNvPr>
          <p:cNvSpPr txBox="1"/>
          <p:nvPr/>
        </p:nvSpPr>
        <p:spPr>
          <a:xfrm>
            <a:off x="1260878" y="2502204"/>
            <a:ext cx="12044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/>
              <a:t>Ext2</a:t>
            </a:r>
            <a:r>
              <a:rPr lang="zh-CN" altLang="en-US" sz="1200" b="1"/>
              <a:t>文件系统</a:t>
            </a:r>
          </a:p>
        </p:txBody>
      </p:sp>
      <p:cxnSp>
        <p:nvCxnSpPr>
          <p:cNvPr id="39" name="直线箭头连接符 39">
            <a:extLst>
              <a:ext uri="{FF2B5EF4-FFF2-40B4-BE49-F238E27FC236}">
                <a16:creationId xmlns:a16="http://schemas.microsoft.com/office/drawing/2014/main" id="{F38E1A5F-18F2-A89E-5512-3DC1BBB2CCBF}"/>
              </a:ext>
            </a:extLst>
          </p:cNvPr>
          <p:cNvCxnSpPr>
            <a:cxnSpLocks/>
          </p:cNvCxnSpPr>
          <p:nvPr/>
        </p:nvCxnSpPr>
        <p:spPr>
          <a:xfrm flipV="1">
            <a:off x="3857625" y="1443848"/>
            <a:ext cx="427248" cy="9346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8CF3DEEC-BF43-C605-C18D-8DFF2D5D0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67190"/>
              </p:ext>
            </p:extLst>
          </p:nvPr>
        </p:nvGraphicFramePr>
        <p:xfrm>
          <a:off x="4284873" y="1443848"/>
          <a:ext cx="999597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9597">
                  <a:extLst>
                    <a:ext uri="{9D8B030D-6E8A-4147-A177-3AD203B41FA5}">
                      <a16:colId xmlns:a16="http://schemas.microsoft.com/office/drawing/2014/main" val="3161421694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大小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94989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大小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59219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总数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2737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使用量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3196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格式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034"/>
                  </a:ext>
                </a:extLst>
              </a:tr>
            </a:tbl>
          </a:graphicData>
        </a:graphic>
      </p:graphicFrame>
      <p:cxnSp>
        <p:nvCxnSpPr>
          <p:cNvPr id="44" name="直线箭头连接符 39">
            <a:extLst>
              <a:ext uri="{FF2B5EF4-FFF2-40B4-BE49-F238E27FC236}">
                <a16:creationId xmlns:a16="http://schemas.microsoft.com/office/drawing/2014/main" id="{9EC94BA9-F788-721F-3B7A-684B7C3BA420}"/>
              </a:ext>
            </a:extLst>
          </p:cNvPr>
          <p:cNvCxnSpPr>
            <a:cxnSpLocks/>
          </p:cNvCxnSpPr>
          <p:nvPr/>
        </p:nvCxnSpPr>
        <p:spPr>
          <a:xfrm flipV="1">
            <a:off x="3857625" y="2538248"/>
            <a:ext cx="427247" cy="67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94F8810-4F72-B98B-D0C2-203F1AF78D4F}"/>
              </a:ext>
            </a:extLst>
          </p:cNvPr>
          <p:cNvSpPr txBox="1"/>
          <p:nvPr/>
        </p:nvSpPr>
        <p:spPr>
          <a:xfrm>
            <a:off x="4384409" y="1166849"/>
            <a:ext cx="800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/>
              <a:t>超级块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B78C3C6-8174-BC5B-9BEA-D34F764F47B2}"/>
              </a:ext>
            </a:extLst>
          </p:cNvPr>
          <p:cNvSpPr txBox="1"/>
          <p:nvPr/>
        </p:nvSpPr>
        <p:spPr>
          <a:xfrm>
            <a:off x="5284470" y="4082631"/>
            <a:ext cx="1503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直接指向数据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Block</a:t>
            </a:r>
            <a:endParaRPr lang="zh-CN" altLang="en-US" sz="12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EE427A6-846B-D049-226C-57AE9E972A6D}"/>
              </a:ext>
            </a:extLst>
          </p:cNvPr>
          <p:cNvSpPr txBox="1"/>
          <p:nvPr/>
        </p:nvSpPr>
        <p:spPr>
          <a:xfrm>
            <a:off x="5284470" y="4312892"/>
            <a:ext cx="27546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指向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Block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Block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中有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256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个指针</a:t>
            </a:r>
          </a:p>
        </p:txBody>
      </p:sp>
    </p:spTree>
    <p:extLst>
      <p:ext uri="{BB962C8B-B14F-4D97-AF65-F5344CB8AC3E}">
        <p14:creationId xmlns:p14="http://schemas.microsoft.com/office/powerpoint/2010/main" val="385560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4927</TotalTime>
  <Words>520</Words>
  <Application>Microsoft Office PowerPoint</Application>
  <PresentationFormat>宽屏</PresentationFormat>
  <Paragraphs>229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41</cp:revision>
  <dcterms:created xsi:type="dcterms:W3CDTF">2024-05-03T08:49:27Z</dcterms:created>
  <dcterms:modified xsi:type="dcterms:W3CDTF">2024-07-07T15:11:02Z</dcterms:modified>
</cp:coreProperties>
</file>