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7" r:id="rId3"/>
    <p:sldId id="274" r:id="rId4"/>
    <p:sldId id="275" r:id="rId5"/>
    <p:sldId id="278" r:id="rId6"/>
    <p:sldId id="27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0D7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5" autoAdjust="0"/>
    <p:restoredTop sz="94660"/>
  </p:normalViewPr>
  <p:slideViewPr>
    <p:cSldViewPr snapToGrid="0">
      <p:cViewPr>
        <p:scale>
          <a:sx n="100" d="100"/>
          <a:sy n="10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826EA0-51E8-584C-AD53-7F604B8EEEE1}"/>
              </a:ext>
            </a:extLst>
          </p:cNvPr>
          <p:cNvSpPr/>
          <p:nvPr/>
        </p:nvSpPr>
        <p:spPr>
          <a:xfrm>
            <a:off x="628088" y="1188124"/>
            <a:ext cx="2762812" cy="1212221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CPU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D5947D-24FC-F846-926A-F1FE7BD21CC9}"/>
              </a:ext>
            </a:extLst>
          </p:cNvPr>
          <p:cNvSpPr/>
          <p:nvPr/>
        </p:nvSpPr>
        <p:spPr>
          <a:xfrm>
            <a:off x="738492" y="1525742"/>
            <a:ext cx="740762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运算器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7BCB8E-A301-B945-AF2F-A4DBA2C7BC67}"/>
              </a:ext>
            </a:extLst>
          </p:cNvPr>
          <p:cNvSpPr/>
          <p:nvPr/>
        </p:nvSpPr>
        <p:spPr>
          <a:xfrm>
            <a:off x="738491" y="1965245"/>
            <a:ext cx="74076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15ECE0-6EDE-EB4A-8DB8-7E50FD955F85}"/>
              </a:ext>
            </a:extLst>
          </p:cNvPr>
          <p:cNvSpPr/>
          <p:nvPr/>
        </p:nvSpPr>
        <p:spPr>
          <a:xfrm>
            <a:off x="2485847" y="1965245"/>
            <a:ext cx="7620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L1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6231B2-CAB6-E644-AA9B-A2C1ABEC346B}"/>
              </a:ext>
            </a:extLst>
          </p:cNvPr>
          <p:cNvSpPr/>
          <p:nvPr/>
        </p:nvSpPr>
        <p:spPr>
          <a:xfrm>
            <a:off x="1708929" y="1965245"/>
            <a:ext cx="581708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MMU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80E44E-03C3-C049-A3E5-4A842535CD08}"/>
              </a:ext>
            </a:extLst>
          </p:cNvPr>
          <p:cNvSpPr/>
          <p:nvPr/>
        </p:nvSpPr>
        <p:spPr>
          <a:xfrm>
            <a:off x="3901438" y="541867"/>
            <a:ext cx="1145061" cy="1858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内存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A91EF9-B136-434B-9B4D-1310414ECCAE}"/>
              </a:ext>
            </a:extLst>
          </p:cNvPr>
          <p:cNvSpPr/>
          <p:nvPr/>
        </p:nvSpPr>
        <p:spPr>
          <a:xfrm>
            <a:off x="5932272" y="3199687"/>
            <a:ext cx="1145062" cy="1610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磁盘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44255E-E9BD-6846-8244-3618D11DC18A}"/>
              </a:ext>
            </a:extLst>
          </p:cNvPr>
          <p:cNvSpPr txBox="1"/>
          <p:nvPr/>
        </p:nvSpPr>
        <p:spPr>
          <a:xfrm>
            <a:off x="503538" y="628483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/>
              <a:t>MMU</a:t>
            </a:r>
            <a:r>
              <a:rPr lang="zh-CN" altLang="en-US" sz="1100"/>
              <a:t>：https://www.zhihu.com/question/63375062/answer/1403291487</a:t>
            </a:r>
            <a:endParaRPr lang="en-US" altLang="zh-CN" sz="1100"/>
          </a:p>
          <a:p>
            <a:r>
              <a:rPr lang="en-US" altLang="zh-CN" sz="1100"/>
              <a:t>IO</a:t>
            </a:r>
            <a:r>
              <a:rPr lang="zh-CN" altLang="en-US" sz="1100"/>
              <a:t>：https://www.w3ccoo.com/operating_system/os_io_hardware.asp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F8C9B9-E75E-5549-851F-1AF96B66F0EF}"/>
              </a:ext>
            </a:extLst>
          </p:cNvPr>
          <p:cNvSpPr/>
          <p:nvPr/>
        </p:nvSpPr>
        <p:spPr>
          <a:xfrm>
            <a:off x="3901438" y="3199687"/>
            <a:ext cx="1145061" cy="16103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DMA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88404DD3-DC46-8540-9110-1E5A24539EE4}"/>
              </a:ext>
            </a:extLst>
          </p:cNvPr>
          <p:cNvSpPr/>
          <p:nvPr/>
        </p:nvSpPr>
        <p:spPr>
          <a:xfrm rot="16200000">
            <a:off x="4150862" y="-948548"/>
            <a:ext cx="246221" cy="754087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ln>
                <a:solidFill>
                  <a:schemeClr val="bg1">
                    <a:lumMod val="6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上下箭头 17">
            <a:extLst>
              <a:ext uri="{FF2B5EF4-FFF2-40B4-BE49-F238E27FC236}">
                <a16:creationId xmlns:a16="http://schemas.microsoft.com/office/drawing/2014/main" id="{3A5058E7-ADD9-D947-9A7C-EAD812DF0CB5}"/>
              </a:ext>
            </a:extLst>
          </p:cNvPr>
          <p:cNvSpPr/>
          <p:nvPr/>
        </p:nvSpPr>
        <p:spPr>
          <a:xfrm>
            <a:off x="1799922" y="2452554"/>
            <a:ext cx="152249" cy="246222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9" name="上下箭头 18">
            <a:extLst>
              <a:ext uri="{FF2B5EF4-FFF2-40B4-BE49-F238E27FC236}">
                <a16:creationId xmlns:a16="http://schemas.microsoft.com/office/drawing/2014/main" id="{154B17C6-A6DE-F34B-8175-83C257339D35}"/>
              </a:ext>
            </a:extLst>
          </p:cNvPr>
          <p:cNvSpPr/>
          <p:nvPr/>
        </p:nvSpPr>
        <p:spPr>
          <a:xfrm>
            <a:off x="4397843" y="2452965"/>
            <a:ext cx="152249" cy="246222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0" name="上下箭头 19">
            <a:extLst>
              <a:ext uri="{FF2B5EF4-FFF2-40B4-BE49-F238E27FC236}">
                <a16:creationId xmlns:a16="http://schemas.microsoft.com/office/drawing/2014/main" id="{83F6F4DE-A464-454A-807B-A850DB4FB9D2}"/>
              </a:ext>
            </a:extLst>
          </p:cNvPr>
          <p:cNvSpPr/>
          <p:nvPr/>
        </p:nvSpPr>
        <p:spPr>
          <a:xfrm>
            <a:off x="4397842" y="2962072"/>
            <a:ext cx="152249" cy="246222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1" name="上下箭头 20">
            <a:extLst>
              <a:ext uri="{FF2B5EF4-FFF2-40B4-BE49-F238E27FC236}">
                <a16:creationId xmlns:a16="http://schemas.microsoft.com/office/drawing/2014/main" id="{DF68F6AF-588E-904E-A1BD-7CCF5EE5A9EC}"/>
              </a:ext>
            </a:extLst>
          </p:cNvPr>
          <p:cNvSpPr/>
          <p:nvPr/>
        </p:nvSpPr>
        <p:spPr>
          <a:xfrm>
            <a:off x="6449347" y="2953465"/>
            <a:ext cx="152249" cy="246222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F3834C-9461-A03D-9BCF-D40BF2007BDD}"/>
              </a:ext>
            </a:extLst>
          </p:cNvPr>
          <p:cNvSpPr txBox="1"/>
          <p:nvPr/>
        </p:nvSpPr>
        <p:spPr>
          <a:xfrm>
            <a:off x="115912" y="1422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操作系统硬件架构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6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E61C15C-CB9A-6D45-289A-6AB139DB86F6}"/>
              </a:ext>
            </a:extLst>
          </p:cNvPr>
          <p:cNvSpPr/>
          <p:nvPr/>
        </p:nvSpPr>
        <p:spPr>
          <a:xfrm>
            <a:off x="4950935" y="2499788"/>
            <a:ext cx="1145061" cy="293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...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C25BAD-82DF-E85E-9269-AA8E76C51A33}"/>
              </a:ext>
            </a:extLst>
          </p:cNvPr>
          <p:cNvSpPr txBox="1"/>
          <p:nvPr/>
        </p:nvSpPr>
        <p:spPr>
          <a:xfrm>
            <a:off x="115912" y="1422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一、</a:t>
            </a:r>
            <a:r>
              <a:rPr lang="en-US" altLang="zh-CN">
                <a:solidFill>
                  <a:srgbClr val="C00000"/>
                </a:solidFill>
              </a:rPr>
              <a:t>CPU</a:t>
            </a:r>
            <a:r>
              <a:rPr lang="zh-CN" altLang="en-US">
                <a:solidFill>
                  <a:srgbClr val="C00000"/>
                </a:solidFill>
              </a:rPr>
              <a:t>结构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0C8D62-C12B-CBCB-8CB2-A65CEB753C5C}"/>
              </a:ext>
            </a:extLst>
          </p:cNvPr>
          <p:cNvSpPr/>
          <p:nvPr/>
        </p:nvSpPr>
        <p:spPr>
          <a:xfrm>
            <a:off x="1266824" y="1563735"/>
            <a:ext cx="3048001" cy="2361625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CPU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51F24D-C0AB-231A-D94B-95E350D44971}"/>
              </a:ext>
            </a:extLst>
          </p:cNvPr>
          <p:cNvSpPr/>
          <p:nvPr/>
        </p:nvSpPr>
        <p:spPr>
          <a:xfrm>
            <a:off x="1451200" y="1947884"/>
            <a:ext cx="814022" cy="253448"/>
          </a:xfrm>
          <a:prstGeom prst="rect">
            <a:avLst/>
          </a:prstGeom>
          <a:solidFill>
            <a:srgbClr val="FF9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计算单元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3C7CF7-9785-9750-DA12-1C9034A58A6B}"/>
              </a:ext>
            </a:extLst>
          </p:cNvPr>
          <p:cNvSpPr/>
          <p:nvPr/>
        </p:nvSpPr>
        <p:spPr>
          <a:xfrm>
            <a:off x="4950930" y="1445241"/>
            <a:ext cx="1145061" cy="3063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内存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4E8EE2-C33D-E883-471C-2A4BB6651E63}"/>
              </a:ext>
            </a:extLst>
          </p:cNvPr>
          <p:cNvSpPr/>
          <p:nvPr/>
        </p:nvSpPr>
        <p:spPr>
          <a:xfrm>
            <a:off x="4950939" y="2201332"/>
            <a:ext cx="1145061" cy="29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栈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8FF513-ED22-2FB0-0085-0DC3201316F5}"/>
              </a:ext>
            </a:extLst>
          </p:cNvPr>
          <p:cNvSpPr/>
          <p:nvPr/>
        </p:nvSpPr>
        <p:spPr>
          <a:xfrm>
            <a:off x="4950934" y="2781410"/>
            <a:ext cx="1145061" cy="29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堆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392354-6FA8-6AEC-B88B-52F18F492921}"/>
              </a:ext>
            </a:extLst>
          </p:cNvPr>
          <p:cNvSpPr/>
          <p:nvPr/>
        </p:nvSpPr>
        <p:spPr>
          <a:xfrm>
            <a:off x="4950930" y="3062480"/>
            <a:ext cx="1145061" cy="29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数据段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1AA1D2-43D1-4157-37AC-71C271B67D2E}"/>
              </a:ext>
            </a:extLst>
          </p:cNvPr>
          <p:cNvSpPr/>
          <p:nvPr/>
        </p:nvSpPr>
        <p:spPr>
          <a:xfrm>
            <a:off x="4950930" y="3344102"/>
            <a:ext cx="1145061" cy="29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代码段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FF12E6-7FB2-A5BC-591D-C0171DAF8718}"/>
              </a:ext>
            </a:extLst>
          </p:cNvPr>
          <p:cNvSpPr/>
          <p:nvPr/>
        </p:nvSpPr>
        <p:spPr>
          <a:xfrm>
            <a:off x="4950930" y="3637062"/>
            <a:ext cx="1145061" cy="293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内核栈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4B946D-29EB-B64F-7EAB-911E0FDF00D6}"/>
              </a:ext>
            </a:extLst>
          </p:cNvPr>
          <p:cNvSpPr/>
          <p:nvPr/>
        </p:nvSpPr>
        <p:spPr>
          <a:xfrm>
            <a:off x="4950921" y="3925360"/>
            <a:ext cx="1145061" cy="293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内核代码段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881E13-9520-C53B-2D18-E3D8808CFAF3}"/>
              </a:ext>
            </a:extLst>
          </p:cNvPr>
          <p:cNvSpPr/>
          <p:nvPr/>
        </p:nvSpPr>
        <p:spPr>
          <a:xfrm>
            <a:off x="3384279" y="2140601"/>
            <a:ext cx="740762" cy="146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6A2AF1-D086-15A9-D518-F113DA8AB4C0}"/>
              </a:ext>
            </a:extLst>
          </p:cNvPr>
          <p:cNvSpPr/>
          <p:nvPr/>
        </p:nvSpPr>
        <p:spPr>
          <a:xfrm>
            <a:off x="3368797" y="3266106"/>
            <a:ext cx="740762" cy="146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DS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9827E69-E126-362A-2CF9-F67D398E3287}"/>
              </a:ext>
            </a:extLst>
          </p:cNvPr>
          <p:cNvSpPr/>
          <p:nvPr/>
        </p:nvSpPr>
        <p:spPr>
          <a:xfrm>
            <a:off x="3368797" y="3564387"/>
            <a:ext cx="740762" cy="146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9F04D9-5CF2-0B75-E2DF-714572361CE2}"/>
              </a:ext>
            </a:extLst>
          </p:cNvPr>
          <p:cNvSpPr/>
          <p:nvPr/>
        </p:nvSpPr>
        <p:spPr>
          <a:xfrm>
            <a:off x="2520664" y="2418727"/>
            <a:ext cx="740762" cy="146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SP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06E93A-BA30-BDAD-BAA4-CA0AB1116DA2}"/>
              </a:ext>
            </a:extLst>
          </p:cNvPr>
          <p:cNvSpPr/>
          <p:nvPr/>
        </p:nvSpPr>
        <p:spPr>
          <a:xfrm>
            <a:off x="2536146" y="2212648"/>
            <a:ext cx="740762" cy="146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BP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3BD7E9-2E7A-E966-C338-F1B0D6621737}"/>
              </a:ext>
            </a:extLst>
          </p:cNvPr>
          <p:cNvSpPr/>
          <p:nvPr/>
        </p:nvSpPr>
        <p:spPr>
          <a:xfrm>
            <a:off x="2520664" y="3429000"/>
            <a:ext cx="740762" cy="146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IP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BF7872-8820-A93B-0186-C3E667022391}"/>
              </a:ext>
            </a:extLst>
          </p:cNvPr>
          <p:cNvSpPr/>
          <p:nvPr/>
        </p:nvSpPr>
        <p:spPr>
          <a:xfrm>
            <a:off x="2520668" y="1898126"/>
            <a:ext cx="740762" cy="146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FLAGS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05385F-78D2-B4B0-7B49-AC1623A9659A}"/>
              </a:ext>
            </a:extLst>
          </p:cNvPr>
          <p:cNvSpPr/>
          <p:nvPr/>
        </p:nvSpPr>
        <p:spPr>
          <a:xfrm>
            <a:off x="1498929" y="2370694"/>
            <a:ext cx="740762" cy="146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AX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C0E1F1-2916-AD08-DA1D-2CFAD78ACDBC}"/>
              </a:ext>
            </a:extLst>
          </p:cNvPr>
          <p:cNvSpPr/>
          <p:nvPr/>
        </p:nvSpPr>
        <p:spPr>
          <a:xfrm>
            <a:off x="1498929" y="2597677"/>
            <a:ext cx="740762" cy="146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BX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2BCED8-E8BA-A68C-D800-0805E770A579}"/>
              </a:ext>
            </a:extLst>
          </p:cNvPr>
          <p:cNvSpPr/>
          <p:nvPr/>
        </p:nvSpPr>
        <p:spPr>
          <a:xfrm>
            <a:off x="1504109" y="2824417"/>
            <a:ext cx="740762" cy="146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CX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19E357E-571F-28CA-ABC6-EE7F742AE4F9}"/>
              </a:ext>
            </a:extLst>
          </p:cNvPr>
          <p:cNvSpPr/>
          <p:nvPr/>
        </p:nvSpPr>
        <p:spPr>
          <a:xfrm>
            <a:off x="1497628" y="3051400"/>
            <a:ext cx="740762" cy="146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DX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A991473-AA2A-BD84-B628-5E29690DB741}"/>
              </a:ext>
            </a:extLst>
          </p:cNvPr>
          <p:cNvSpPr/>
          <p:nvPr/>
        </p:nvSpPr>
        <p:spPr>
          <a:xfrm>
            <a:off x="1504109" y="3316234"/>
            <a:ext cx="740762" cy="146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SI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45BD69-1E8B-AF17-401B-78132FFA90D7}"/>
              </a:ext>
            </a:extLst>
          </p:cNvPr>
          <p:cNvSpPr/>
          <p:nvPr/>
        </p:nvSpPr>
        <p:spPr>
          <a:xfrm>
            <a:off x="1504109" y="3566284"/>
            <a:ext cx="740762" cy="146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DI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38">
            <a:extLst>
              <a:ext uri="{FF2B5EF4-FFF2-40B4-BE49-F238E27FC236}">
                <a16:creationId xmlns:a16="http://schemas.microsoft.com/office/drawing/2014/main" id="{F1E049FD-335F-5D58-43A9-786F49A6A5D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125041" y="2203484"/>
            <a:ext cx="825880" cy="1049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8">
            <a:extLst>
              <a:ext uri="{FF2B5EF4-FFF2-40B4-BE49-F238E27FC236}">
                <a16:creationId xmlns:a16="http://schemas.microsoft.com/office/drawing/2014/main" id="{CDBA67CB-4E1A-6F67-8D07-18BC50D6AD7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109559" y="3339484"/>
            <a:ext cx="825880" cy="579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8">
            <a:extLst>
              <a:ext uri="{FF2B5EF4-FFF2-40B4-BE49-F238E27FC236}">
                <a16:creationId xmlns:a16="http://schemas.microsoft.com/office/drawing/2014/main" id="{FD6D29F1-7264-E9F6-9151-C77C8224F41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109559" y="3636579"/>
            <a:ext cx="825880" cy="118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38">
            <a:extLst>
              <a:ext uri="{FF2B5EF4-FFF2-40B4-BE49-F238E27FC236}">
                <a16:creationId xmlns:a16="http://schemas.microsoft.com/office/drawing/2014/main" id="{98DC7221-1BB9-C82C-C26E-4AA3F198752C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 flipV="1">
            <a:off x="3261426" y="3490858"/>
            <a:ext cx="1689504" cy="1152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38">
            <a:extLst>
              <a:ext uri="{FF2B5EF4-FFF2-40B4-BE49-F238E27FC236}">
                <a16:creationId xmlns:a16="http://schemas.microsoft.com/office/drawing/2014/main" id="{0F5BE448-CFB7-086D-878E-3A156A1C149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61426" y="2492105"/>
            <a:ext cx="1674013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38">
            <a:extLst>
              <a:ext uri="{FF2B5EF4-FFF2-40B4-BE49-F238E27FC236}">
                <a16:creationId xmlns:a16="http://schemas.microsoft.com/office/drawing/2014/main" id="{0065159D-4281-F502-1A2A-7FAC2900A87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276908" y="2286026"/>
            <a:ext cx="1674013" cy="1156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D87D916-A068-C0F0-7F3C-677E10DD97AE}"/>
              </a:ext>
            </a:extLst>
          </p:cNvPr>
          <p:cNvSpPr txBox="1"/>
          <p:nvPr/>
        </p:nvSpPr>
        <p:spPr>
          <a:xfrm>
            <a:off x="3129160" y="1211491"/>
            <a:ext cx="11856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1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父函数的栈顶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8" name="直线箭头连接符 38">
            <a:extLst>
              <a:ext uri="{FF2B5EF4-FFF2-40B4-BE49-F238E27FC236}">
                <a16:creationId xmlns:a16="http://schemas.microsoft.com/office/drawing/2014/main" id="{2DD2FBAF-A6C2-39ED-0E44-7AE4C1ADC34B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3261426" y="1473101"/>
            <a:ext cx="460567" cy="7282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9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42EE4BAA-63D2-8346-8043-D10907B5A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5009"/>
              </p:ext>
            </p:extLst>
          </p:nvPr>
        </p:nvGraphicFramePr>
        <p:xfrm>
          <a:off x="8531013" y="213921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线性页号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物理页号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E312825-142E-1448-9C3B-A85C120C5FC4}"/>
              </a:ext>
            </a:extLst>
          </p:cNvPr>
          <p:cNvSpPr txBox="1"/>
          <p:nvPr/>
        </p:nvSpPr>
        <p:spPr>
          <a:xfrm>
            <a:off x="8359181" y="1862218"/>
            <a:ext cx="641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页表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2172931-E273-FB44-845E-980B5364A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9745"/>
              </p:ext>
            </p:extLst>
          </p:nvPr>
        </p:nvGraphicFramePr>
        <p:xfrm>
          <a:off x="6780541" y="1234976"/>
          <a:ext cx="1007570" cy="218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570">
                  <a:extLst>
                    <a:ext uri="{9D8B030D-6E8A-4147-A177-3AD203B41FA5}">
                      <a16:colId xmlns:a16="http://schemas.microsoft.com/office/drawing/2014/main" val="3897073865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进程控制块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0283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49875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5231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64134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55403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2388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进程数据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8983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2211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3798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895086"/>
                  </a:ext>
                </a:extLst>
              </a:tr>
            </a:tbl>
          </a:graphicData>
        </a:graphic>
      </p:graphicFrame>
      <p:graphicFrame>
        <p:nvGraphicFramePr>
          <p:cNvPr id="13" name="表格 28">
            <a:extLst>
              <a:ext uri="{FF2B5EF4-FFF2-40B4-BE49-F238E27FC236}">
                <a16:creationId xmlns:a16="http://schemas.microsoft.com/office/drawing/2014/main" id="{96289CE9-2B2C-224B-8C99-53D296A55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58813"/>
              </p:ext>
            </p:extLst>
          </p:nvPr>
        </p:nvGraphicFramePr>
        <p:xfrm>
          <a:off x="8531013" y="642824"/>
          <a:ext cx="1778179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45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11237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页数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空闲链表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39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7946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07242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B242E8BE-2313-3340-9937-91CFBB251E6F}"/>
              </a:ext>
            </a:extLst>
          </p:cNvPr>
          <p:cNvSpPr txBox="1"/>
          <p:nvPr/>
        </p:nvSpPr>
        <p:spPr>
          <a:xfrm>
            <a:off x="8472787" y="357452"/>
            <a:ext cx="1968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空闲物理页表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伙伴算法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6B38704D-6F55-2A46-AFF3-85E11634C061}"/>
              </a:ext>
            </a:extLst>
          </p:cNvPr>
          <p:cNvCxnSpPr>
            <a:cxnSpLocks/>
            <a:stCxn id="30" idx="2"/>
            <a:endCxn id="48" idx="3"/>
          </p:cNvCxnSpPr>
          <p:nvPr/>
        </p:nvCxnSpPr>
        <p:spPr>
          <a:xfrm rot="10800000" flipV="1">
            <a:off x="5971341" y="1343662"/>
            <a:ext cx="772686" cy="116031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D7B89E3-7358-2845-A929-847178256B26}"/>
              </a:ext>
            </a:extLst>
          </p:cNvPr>
          <p:cNvSpPr/>
          <p:nvPr/>
        </p:nvSpPr>
        <p:spPr>
          <a:xfrm>
            <a:off x="6744027" y="1306503"/>
            <a:ext cx="73027" cy="743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7CCA059-A7F6-3F44-83EB-3F12086B6C54}"/>
              </a:ext>
            </a:extLst>
          </p:cNvPr>
          <p:cNvSpPr/>
          <p:nvPr/>
        </p:nvSpPr>
        <p:spPr>
          <a:xfrm>
            <a:off x="7746061" y="1306503"/>
            <a:ext cx="73027" cy="743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A6AEEE0-A948-ED41-9A09-F7F393CBD2D1}"/>
              </a:ext>
            </a:extLst>
          </p:cNvPr>
          <p:cNvSpPr txBox="1"/>
          <p:nvPr/>
        </p:nvSpPr>
        <p:spPr>
          <a:xfrm>
            <a:off x="10262354" y="1051524"/>
            <a:ext cx="1007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内存申请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C7A6F23-7BE9-E64A-9917-64E702C3097F}"/>
              </a:ext>
            </a:extLst>
          </p:cNvPr>
          <p:cNvCxnSpPr>
            <a:cxnSpLocks/>
          </p:cNvCxnSpPr>
          <p:nvPr/>
        </p:nvCxnSpPr>
        <p:spPr>
          <a:xfrm flipV="1">
            <a:off x="7803600" y="649863"/>
            <a:ext cx="696436" cy="5851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8F230B9-80B8-664E-827F-AC6F0E0124C7}"/>
              </a:ext>
            </a:extLst>
          </p:cNvPr>
          <p:cNvCxnSpPr>
            <a:cxnSpLocks/>
          </p:cNvCxnSpPr>
          <p:nvPr/>
        </p:nvCxnSpPr>
        <p:spPr>
          <a:xfrm>
            <a:off x="7795855" y="1439544"/>
            <a:ext cx="704181" cy="13563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6EEA9716-D89D-DA42-9F41-C77A8DCCA503}"/>
              </a:ext>
            </a:extLst>
          </p:cNvPr>
          <p:cNvSpPr/>
          <p:nvPr/>
        </p:nvSpPr>
        <p:spPr>
          <a:xfrm>
            <a:off x="3333188" y="1819880"/>
            <a:ext cx="2762812" cy="1212221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CPU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21EF38-A44B-9240-8415-0DD9174E743F}"/>
              </a:ext>
            </a:extLst>
          </p:cNvPr>
          <p:cNvSpPr/>
          <p:nvPr/>
        </p:nvSpPr>
        <p:spPr>
          <a:xfrm>
            <a:off x="3443592" y="2157498"/>
            <a:ext cx="740762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运算器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413942-78E3-BD43-A7DE-98BA08EE09FB}"/>
              </a:ext>
            </a:extLst>
          </p:cNvPr>
          <p:cNvSpPr/>
          <p:nvPr/>
        </p:nvSpPr>
        <p:spPr>
          <a:xfrm>
            <a:off x="3443591" y="2597001"/>
            <a:ext cx="74076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8EBC451-2668-6A4F-B557-6F9DBDE9DF17}"/>
              </a:ext>
            </a:extLst>
          </p:cNvPr>
          <p:cNvSpPr/>
          <p:nvPr/>
        </p:nvSpPr>
        <p:spPr>
          <a:xfrm>
            <a:off x="5209258" y="2157498"/>
            <a:ext cx="762083" cy="692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L1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8B674B2-938D-B543-B636-CE25F75F2543}"/>
              </a:ext>
            </a:extLst>
          </p:cNvPr>
          <p:cNvSpPr/>
          <p:nvPr/>
        </p:nvSpPr>
        <p:spPr>
          <a:xfrm>
            <a:off x="4343836" y="2157498"/>
            <a:ext cx="740763" cy="692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MMU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EDA82E-7AEF-E944-AA32-F9CA89662EE2}"/>
              </a:ext>
            </a:extLst>
          </p:cNvPr>
          <p:cNvSpPr/>
          <p:nvPr/>
        </p:nvSpPr>
        <p:spPr>
          <a:xfrm>
            <a:off x="5283285" y="2485398"/>
            <a:ext cx="581708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3120E0-99E9-B14E-AC57-A930FE90A7CF}"/>
              </a:ext>
            </a:extLst>
          </p:cNvPr>
          <p:cNvSpPr/>
          <p:nvPr/>
        </p:nvSpPr>
        <p:spPr>
          <a:xfrm>
            <a:off x="4423363" y="2485398"/>
            <a:ext cx="581708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TLB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BFBE83-4F9D-4942-B318-C09BE5B5E889}"/>
              </a:ext>
            </a:extLst>
          </p:cNvPr>
          <p:cNvSpPr txBox="1"/>
          <p:nvPr/>
        </p:nvSpPr>
        <p:spPr>
          <a:xfrm>
            <a:off x="115912" y="1422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二、内存管理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B390FA-6147-B384-16DF-36C5197E9A6A}"/>
              </a:ext>
            </a:extLst>
          </p:cNvPr>
          <p:cNvSpPr/>
          <p:nvPr/>
        </p:nvSpPr>
        <p:spPr>
          <a:xfrm>
            <a:off x="5378400" y="3735058"/>
            <a:ext cx="1007569" cy="226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GLOBAL DIR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530467-3CE4-EB13-B3C6-22962BFE7498}"/>
              </a:ext>
            </a:extLst>
          </p:cNvPr>
          <p:cNvSpPr/>
          <p:nvPr/>
        </p:nvSpPr>
        <p:spPr>
          <a:xfrm>
            <a:off x="6352831" y="3735057"/>
            <a:ext cx="966269" cy="226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UPPER DIR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AAC99-A95E-827A-EAEA-917802304960}"/>
              </a:ext>
            </a:extLst>
          </p:cNvPr>
          <p:cNvSpPr/>
          <p:nvPr/>
        </p:nvSpPr>
        <p:spPr>
          <a:xfrm>
            <a:off x="7308543" y="3732974"/>
            <a:ext cx="966269" cy="226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MIDDLE DIR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ADC2DB-E451-78CA-75CE-B9385149ADB8}"/>
              </a:ext>
            </a:extLst>
          </p:cNvPr>
          <p:cNvSpPr/>
          <p:nvPr/>
        </p:nvSpPr>
        <p:spPr>
          <a:xfrm>
            <a:off x="8274812" y="3732973"/>
            <a:ext cx="966269" cy="226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TABLE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853F7-54A5-984B-C352-493489B6794B}"/>
              </a:ext>
            </a:extLst>
          </p:cNvPr>
          <p:cNvSpPr/>
          <p:nvPr/>
        </p:nvSpPr>
        <p:spPr>
          <a:xfrm>
            <a:off x="9241081" y="3731742"/>
            <a:ext cx="966269" cy="2261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OFFSET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42C260-6472-A60F-AFFC-637F8FA8B250}"/>
              </a:ext>
            </a:extLst>
          </p:cNvPr>
          <p:cNvSpPr/>
          <p:nvPr/>
        </p:nvSpPr>
        <p:spPr>
          <a:xfrm>
            <a:off x="3428593" y="3731742"/>
            <a:ext cx="740762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寄存器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DCA26F-BAD4-AD55-B58E-0D082EA8182F}"/>
              </a:ext>
            </a:extLst>
          </p:cNvPr>
          <p:cNvSpPr/>
          <p:nvPr/>
        </p:nvSpPr>
        <p:spPr>
          <a:xfrm>
            <a:off x="4378397" y="4496741"/>
            <a:ext cx="903168" cy="226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全局页目录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81F97C1-C9C9-2852-6717-B7B777B4C526}"/>
              </a:ext>
            </a:extLst>
          </p:cNvPr>
          <p:cNvSpPr/>
          <p:nvPr/>
        </p:nvSpPr>
        <p:spPr>
          <a:xfrm>
            <a:off x="4357327" y="4882688"/>
            <a:ext cx="903168" cy="226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上级页目录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35EE36-8096-801E-3103-C36E21663A37}"/>
              </a:ext>
            </a:extLst>
          </p:cNvPr>
          <p:cNvSpPr/>
          <p:nvPr/>
        </p:nvSpPr>
        <p:spPr>
          <a:xfrm>
            <a:off x="4357327" y="5277288"/>
            <a:ext cx="903168" cy="226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中级页目录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644867-55A3-3D71-22C6-675C252783F9}"/>
              </a:ext>
            </a:extLst>
          </p:cNvPr>
          <p:cNvSpPr/>
          <p:nvPr/>
        </p:nvSpPr>
        <p:spPr>
          <a:xfrm>
            <a:off x="4357327" y="5668496"/>
            <a:ext cx="903168" cy="226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页表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736ABE-BD66-51ED-2E7D-4E8442339E0D}"/>
              </a:ext>
            </a:extLst>
          </p:cNvPr>
          <p:cNvSpPr/>
          <p:nvPr/>
        </p:nvSpPr>
        <p:spPr>
          <a:xfrm>
            <a:off x="4328837" y="6053569"/>
            <a:ext cx="903168" cy="226150"/>
          </a:xfrm>
          <a:prstGeom prst="rect">
            <a:avLst/>
          </a:prstGeom>
          <a:solidFill>
            <a:srgbClr val="FF9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</a:rPr>
              <a:t>物理地址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61ECF4A-6F6A-1B6C-9D91-DC97FD7FC7B9}"/>
              </a:ext>
            </a:extLst>
          </p:cNvPr>
          <p:cNvSpPr/>
          <p:nvPr/>
        </p:nvSpPr>
        <p:spPr>
          <a:xfrm>
            <a:off x="5607140" y="4238991"/>
            <a:ext cx="159482" cy="14105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+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96BED4-7690-6450-F7DB-B4CB5CCCAE8B}"/>
              </a:ext>
            </a:extLst>
          </p:cNvPr>
          <p:cNvSpPr/>
          <p:nvPr/>
        </p:nvSpPr>
        <p:spPr>
          <a:xfrm>
            <a:off x="7308543" y="5075551"/>
            <a:ext cx="159482" cy="14105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+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CFF22A3-F1BB-18F2-BC84-905EE1CBFF7C}"/>
              </a:ext>
            </a:extLst>
          </p:cNvPr>
          <p:cNvSpPr/>
          <p:nvPr/>
        </p:nvSpPr>
        <p:spPr>
          <a:xfrm>
            <a:off x="8977519" y="5824118"/>
            <a:ext cx="159482" cy="14105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+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9196328-5AFD-1183-53A8-9D83EC1575C3}"/>
              </a:ext>
            </a:extLst>
          </p:cNvPr>
          <p:cNvSpPr/>
          <p:nvPr/>
        </p:nvSpPr>
        <p:spPr>
          <a:xfrm>
            <a:off x="6352831" y="4653967"/>
            <a:ext cx="159482" cy="14105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+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66" name="直线箭头连接符 38">
            <a:extLst>
              <a:ext uri="{FF2B5EF4-FFF2-40B4-BE49-F238E27FC236}">
                <a16:creationId xmlns:a16="http://schemas.microsoft.com/office/drawing/2014/main" id="{667F2B23-3254-FDBC-73B8-2C458FB79AF8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169355" y="3858466"/>
            <a:ext cx="1461141" cy="4011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38">
            <a:extLst>
              <a:ext uri="{FF2B5EF4-FFF2-40B4-BE49-F238E27FC236}">
                <a16:creationId xmlns:a16="http://schemas.microsoft.com/office/drawing/2014/main" id="{A3890CD5-0904-9DDE-7D20-118078D9D6CC}"/>
              </a:ext>
            </a:extLst>
          </p:cNvPr>
          <p:cNvCxnSpPr>
            <a:cxnSpLocks/>
            <a:stCxn id="7" idx="2"/>
            <a:endCxn id="20" idx="7"/>
          </p:cNvCxnSpPr>
          <p:nvPr/>
        </p:nvCxnSpPr>
        <p:spPr>
          <a:xfrm flipH="1">
            <a:off x="5743266" y="3961207"/>
            <a:ext cx="138919" cy="2984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38">
            <a:extLst>
              <a:ext uri="{FF2B5EF4-FFF2-40B4-BE49-F238E27FC236}">
                <a16:creationId xmlns:a16="http://schemas.microsoft.com/office/drawing/2014/main" id="{E0B4638B-0A94-DDC9-420B-9B1344D87C22}"/>
              </a:ext>
            </a:extLst>
          </p:cNvPr>
          <p:cNvCxnSpPr>
            <a:cxnSpLocks/>
            <a:stCxn id="20" idx="4"/>
            <a:endCxn id="15" idx="3"/>
          </p:cNvCxnSpPr>
          <p:nvPr/>
        </p:nvCxnSpPr>
        <p:spPr>
          <a:xfrm flipH="1">
            <a:off x="5281565" y="4380046"/>
            <a:ext cx="405316" cy="2297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38">
            <a:extLst>
              <a:ext uri="{FF2B5EF4-FFF2-40B4-BE49-F238E27FC236}">
                <a16:creationId xmlns:a16="http://schemas.microsoft.com/office/drawing/2014/main" id="{22A52470-8753-94CC-01F1-5E03B828B922}"/>
              </a:ext>
            </a:extLst>
          </p:cNvPr>
          <p:cNvCxnSpPr>
            <a:cxnSpLocks/>
            <a:stCxn id="15" idx="3"/>
            <a:endCxn id="37" idx="1"/>
          </p:cNvCxnSpPr>
          <p:nvPr/>
        </p:nvCxnSpPr>
        <p:spPr>
          <a:xfrm>
            <a:off x="5281565" y="4609816"/>
            <a:ext cx="1094622" cy="648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38">
            <a:extLst>
              <a:ext uri="{FF2B5EF4-FFF2-40B4-BE49-F238E27FC236}">
                <a16:creationId xmlns:a16="http://schemas.microsoft.com/office/drawing/2014/main" id="{C65CC6D3-683C-782A-93E2-E5E82FDD0C15}"/>
              </a:ext>
            </a:extLst>
          </p:cNvPr>
          <p:cNvCxnSpPr>
            <a:cxnSpLocks/>
            <a:stCxn id="8" idx="2"/>
            <a:endCxn id="37" idx="6"/>
          </p:cNvCxnSpPr>
          <p:nvPr/>
        </p:nvCxnSpPr>
        <p:spPr>
          <a:xfrm flipH="1">
            <a:off x="6512313" y="3961206"/>
            <a:ext cx="323653" cy="7632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38">
            <a:extLst>
              <a:ext uri="{FF2B5EF4-FFF2-40B4-BE49-F238E27FC236}">
                <a16:creationId xmlns:a16="http://schemas.microsoft.com/office/drawing/2014/main" id="{4577613B-38FD-23BF-BC3F-FB5629265591}"/>
              </a:ext>
            </a:extLst>
          </p:cNvPr>
          <p:cNvCxnSpPr>
            <a:cxnSpLocks/>
            <a:stCxn id="37" idx="4"/>
            <a:endCxn id="16" idx="3"/>
          </p:cNvCxnSpPr>
          <p:nvPr/>
        </p:nvCxnSpPr>
        <p:spPr>
          <a:xfrm flipH="1">
            <a:off x="5260495" y="4795022"/>
            <a:ext cx="1172077" cy="2007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38">
            <a:extLst>
              <a:ext uri="{FF2B5EF4-FFF2-40B4-BE49-F238E27FC236}">
                <a16:creationId xmlns:a16="http://schemas.microsoft.com/office/drawing/2014/main" id="{78065A78-A206-BC57-B2C8-B31DECE3161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271052" y="4995762"/>
            <a:ext cx="2060847" cy="100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38">
            <a:extLst>
              <a:ext uri="{FF2B5EF4-FFF2-40B4-BE49-F238E27FC236}">
                <a16:creationId xmlns:a16="http://schemas.microsoft.com/office/drawing/2014/main" id="{C8053C1D-E49D-E628-7937-AA04068575AC}"/>
              </a:ext>
            </a:extLst>
          </p:cNvPr>
          <p:cNvCxnSpPr>
            <a:cxnSpLocks/>
            <a:stCxn id="9" idx="2"/>
            <a:endCxn id="21" idx="7"/>
          </p:cNvCxnSpPr>
          <p:nvPr/>
        </p:nvCxnSpPr>
        <p:spPr>
          <a:xfrm flipH="1">
            <a:off x="7444669" y="3959123"/>
            <a:ext cx="347009" cy="11370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38">
            <a:extLst>
              <a:ext uri="{FF2B5EF4-FFF2-40B4-BE49-F238E27FC236}">
                <a16:creationId xmlns:a16="http://schemas.microsoft.com/office/drawing/2014/main" id="{726DEEE9-4F88-659E-4A1B-7473331F9C7C}"/>
              </a:ext>
            </a:extLst>
          </p:cNvPr>
          <p:cNvCxnSpPr>
            <a:cxnSpLocks/>
            <a:stCxn id="21" idx="4"/>
            <a:endCxn id="17" idx="3"/>
          </p:cNvCxnSpPr>
          <p:nvPr/>
        </p:nvCxnSpPr>
        <p:spPr>
          <a:xfrm flipH="1">
            <a:off x="5260495" y="5216606"/>
            <a:ext cx="2127789" cy="1737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A03F31A1-6C37-2294-71D5-ACCF4CF1EB0E}"/>
              </a:ext>
            </a:extLst>
          </p:cNvPr>
          <p:cNvSpPr/>
          <p:nvPr/>
        </p:nvSpPr>
        <p:spPr>
          <a:xfrm>
            <a:off x="8068166" y="5527441"/>
            <a:ext cx="159482" cy="14105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+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05" name="直线箭头连接符 38">
            <a:extLst>
              <a:ext uri="{FF2B5EF4-FFF2-40B4-BE49-F238E27FC236}">
                <a16:creationId xmlns:a16="http://schemas.microsoft.com/office/drawing/2014/main" id="{DFD94821-988F-0D5E-4A46-B9C3D14C2A6D}"/>
              </a:ext>
            </a:extLst>
          </p:cNvPr>
          <p:cNvCxnSpPr>
            <a:cxnSpLocks/>
            <a:stCxn id="104" idx="4"/>
            <a:endCxn id="18" idx="3"/>
          </p:cNvCxnSpPr>
          <p:nvPr/>
        </p:nvCxnSpPr>
        <p:spPr>
          <a:xfrm flipH="1">
            <a:off x="5260495" y="5668496"/>
            <a:ext cx="2887412" cy="1130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38">
            <a:extLst>
              <a:ext uri="{FF2B5EF4-FFF2-40B4-BE49-F238E27FC236}">
                <a16:creationId xmlns:a16="http://schemas.microsoft.com/office/drawing/2014/main" id="{F705D636-6876-B6E1-7E1E-8FE645DC90A8}"/>
              </a:ext>
            </a:extLst>
          </p:cNvPr>
          <p:cNvCxnSpPr>
            <a:cxnSpLocks/>
            <a:stCxn id="17" idx="3"/>
            <a:endCxn id="104" idx="1"/>
          </p:cNvCxnSpPr>
          <p:nvPr/>
        </p:nvCxnSpPr>
        <p:spPr>
          <a:xfrm>
            <a:off x="5260495" y="5390363"/>
            <a:ext cx="2831027" cy="1577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38">
            <a:extLst>
              <a:ext uri="{FF2B5EF4-FFF2-40B4-BE49-F238E27FC236}">
                <a16:creationId xmlns:a16="http://schemas.microsoft.com/office/drawing/2014/main" id="{E2266FAB-02A4-F2BF-543D-F7CB997A3448}"/>
              </a:ext>
            </a:extLst>
          </p:cNvPr>
          <p:cNvCxnSpPr>
            <a:cxnSpLocks/>
            <a:stCxn id="10" idx="2"/>
            <a:endCxn id="104" idx="7"/>
          </p:cNvCxnSpPr>
          <p:nvPr/>
        </p:nvCxnSpPr>
        <p:spPr>
          <a:xfrm flipH="1">
            <a:off x="8204292" y="3959122"/>
            <a:ext cx="553655" cy="15889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38">
            <a:extLst>
              <a:ext uri="{FF2B5EF4-FFF2-40B4-BE49-F238E27FC236}">
                <a16:creationId xmlns:a16="http://schemas.microsoft.com/office/drawing/2014/main" id="{BB45300C-D4AB-08A6-9290-A624B13ED7BA}"/>
              </a:ext>
            </a:extLst>
          </p:cNvPr>
          <p:cNvCxnSpPr>
            <a:cxnSpLocks/>
            <a:stCxn id="22" idx="4"/>
            <a:endCxn id="19" idx="3"/>
          </p:cNvCxnSpPr>
          <p:nvPr/>
        </p:nvCxnSpPr>
        <p:spPr>
          <a:xfrm flipH="1">
            <a:off x="5232005" y="5965173"/>
            <a:ext cx="3825255" cy="2014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38">
            <a:extLst>
              <a:ext uri="{FF2B5EF4-FFF2-40B4-BE49-F238E27FC236}">
                <a16:creationId xmlns:a16="http://schemas.microsoft.com/office/drawing/2014/main" id="{C4002BBE-2644-78B3-8480-388091584AF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5260495" y="5781571"/>
            <a:ext cx="3740380" cy="632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38">
            <a:extLst>
              <a:ext uri="{FF2B5EF4-FFF2-40B4-BE49-F238E27FC236}">
                <a16:creationId xmlns:a16="http://schemas.microsoft.com/office/drawing/2014/main" id="{3515C95B-FF5E-CAAC-F9A8-96B3C59D77D1}"/>
              </a:ext>
            </a:extLst>
          </p:cNvPr>
          <p:cNvCxnSpPr>
            <a:cxnSpLocks/>
            <a:stCxn id="12" idx="2"/>
            <a:endCxn id="22" idx="7"/>
          </p:cNvCxnSpPr>
          <p:nvPr/>
        </p:nvCxnSpPr>
        <p:spPr>
          <a:xfrm flipH="1">
            <a:off x="9113645" y="3957891"/>
            <a:ext cx="610571" cy="18868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D6EF5951-ED75-3835-6118-5B2A9E87660C}"/>
              </a:ext>
            </a:extLst>
          </p:cNvPr>
          <p:cNvSpPr txBox="1"/>
          <p:nvPr/>
        </p:nvSpPr>
        <p:spPr>
          <a:xfrm>
            <a:off x="10262354" y="4882688"/>
            <a:ext cx="1007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内存寻址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4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B3123C6-9464-7240-9340-BD206BAC78BF}"/>
              </a:ext>
            </a:extLst>
          </p:cNvPr>
          <p:cNvSpPr/>
          <p:nvPr/>
        </p:nvSpPr>
        <p:spPr>
          <a:xfrm>
            <a:off x="1358106" y="2000710"/>
            <a:ext cx="1089538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 控制器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FC340-3FDA-7A47-8A09-956F095A3E6A}"/>
              </a:ext>
            </a:extLst>
          </p:cNvPr>
          <p:cNvSpPr/>
          <p:nvPr/>
        </p:nvSpPr>
        <p:spPr>
          <a:xfrm>
            <a:off x="3753149" y="2000710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MMU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1B6D59-FE43-7C46-9164-F8049720946E}"/>
              </a:ext>
            </a:extLst>
          </p:cNvPr>
          <p:cNvSpPr/>
          <p:nvPr/>
        </p:nvSpPr>
        <p:spPr>
          <a:xfrm>
            <a:off x="5992750" y="2000710"/>
            <a:ext cx="988115" cy="2534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内存</a:t>
            </a:r>
          </a:p>
        </p:txBody>
      </p:sp>
      <p:cxnSp>
        <p:nvCxnSpPr>
          <p:cNvPr id="6" name="直接连接符 17">
            <a:extLst>
              <a:ext uri="{FF2B5EF4-FFF2-40B4-BE49-F238E27FC236}">
                <a16:creationId xmlns:a16="http://schemas.microsoft.com/office/drawing/2014/main" id="{A0CC35F2-BADB-A54B-90F5-5DFA326344B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1902875" y="2254158"/>
            <a:ext cx="0" cy="313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5331A9E7-7511-AD42-9D3C-48E7466D28E1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247207" y="2254158"/>
            <a:ext cx="0" cy="313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2">
            <a:extLst>
              <a:ext uri="{FF2B5EF4-FFF2-40B4-BE49-F238E27FC236}">
                <a16:creationId xmlns:a16="http://schemas.microsoft.com/office/drawing/2014/main" id="{47F50093-20F0-7A44-B49C-2EA9DDE846B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6486808" y="2254158"/>
            <a:ext cx="0" cy="313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35F59C03-4E38-7045-81EC-B7285557B004}"/>
              </a:ext>
            </a:extLst>
          </p:cNvPr>
          <p:cNvCxnSpPr>
            <a:cxnSpLocks/>
          </p:cNvCxnSpPr>
          <p:nvPr/>
        </p:nvCxnSpPr>
        <p:spPr>
          <a:xfrm flipH="1">
            <a:off x="1910309" y="3429000"/>
            <a:ext cx="4576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30">
            <a:extLst>
              <a:ext uri="{FF2B5EF4-FFF2-40B4-BE49-F238E27FC236}">
                <a16:creationId xmlns:a16="http://schemas.microsoft.com/office/drawing/2014/main" id="{AA867EB2-2EAC-2B4D-A8BE-FC1E744CEB93}"/>
              </a:ext>
            </a:extLst>
          </p:cNvPr>
          <p:cNvCxnSpPr>
            <a:cxnSpLocks/>
          </p:cNvCxnSpPr>
          <p:nvPr/>
        </p:nvCxnSpPr>
        <p:spPr>
          <a:xfrm>
            <a:off x="6608357" y="2394874"/>
            <a:ext cx="0" cy="20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4B19740-C5DC-A449-988D-7195BF7D19B6}"/>
              </a:ext>
            </a:extLst>
          </p:cNvPr>
          <p:cNvSpPr/>
          <p:nvPr/>
        </p:nvSpPr>
        <p:spPr>
          <a:xfrm>
            <a:off x="1358106" y="5392662"/>
            <a:ext cx="1089538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 控制器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EECB67-55EF-5442-B9C2-1000B93FA9EA}"/>
              </a:ext>
            </a:extLst>
          </p:cNvPr>
          <p:cNvSpPr/>
          <p:nvPr/>
        </p:nvSpPr>
        <p:spPr>
          <a:xfrm>
            <a:off x="3753149" y="539266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MMU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0E3B24-AFC8-1642-BBE8-632126907AFA}"/>
              </a:ext>
            </a:extLst>
          </p:cNvPr>
          <p:cNvSpPr/>
          <p:nvPr/>
        </p:nvSpPr>
        <p:spPr>
          <a:xfrm>
            <a:off x="5992750" y="5392662"/>
            <a:ext cx="988115" cy="2534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内存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42CF793-475C-D04A-913E-D568DF28A8DF}"/>
              </a:ext>
            </a:extLst>
          </p:cNvPr>
          <p:cNvSpPr txBox="1"/>
          <p:nvPr/>
        </p:nvSpPr>
        <p:spPr>
          <a:xfrm>
            <a:off x="6624602" y="2371983"/>
            <a:ext cx="1572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创建进程，生成段表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98E1150-8077-C94E-A56A-2FBFA20DBDFC}"/>
              </a:ext>
            </a:extLst>
          </p:cNvPr>
          <p:cNvSpPr txBox="1"/>
          <p:nvPr/>
        </p:nvSpPr>
        <p:spPr>
          <a:xfrm>
            <a:off x="6624603" y="2920613"/>
            <a:ext cx="3978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使用伙伴算法，申请物理页，页表中添加映射项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F32F5B1-1C4A-5F4D-A2AF-AE58CAA49999}"/>
              </a:ext>
            </a:extLst>
          </p:cNvPr>
          <p:cNvSpPr txBox="1"/>
          <p:nvPr/>
        </p:nvSpPr>
        <p:spPr>
          <a:xfrm>
            <a:off x="3923840" y="3185878"/>
            <a:ext cx="26509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进程运行，寄存器加载段表物理地址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D3D2E18-6110-0647-B377-F68D6561F7D6}"/>
              </a:ext>
            </a:extLst>
          </p:cNvPr>
          <p:cNvSpPr txBox="1"/>
          <p:nvPr/>
        </p:nvSpPr>
        <p:spPr>
          <a:xfrm>
            <a:off x="2048053" y="3540130"/>
            <a:ext cx="2531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CPU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获取逻辑地址，开始地址转换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0978BC7-D80A-434B-97A0-129892548C74}"/>
              </a:ext>
            </a:extLst>
          </p:cNvPr>
          <p:cNvSpPr txBox="1"/>
          <p:nvPr/>
        </p:nvSpPr>
        <p:spPr>
          <a:xfrm>
            <a:off x="4358271" y="3834931"/>
            <a:ext cx="30285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首先，查找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TLB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，找到则直接返回物理地址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AD77EE-7303-FA4B-BFC1-4E1EC49D0E2C}"/>
              </a:ext>
            </a:extLst>
          </p:cNvPr>
          <p:cNvSpPr txBox="1"/>
          <p:nvPr/>
        </p:nvSpPr>
        <p:spPr>
          <a:xfrm>
            <a:off x="4386191" y="4134630"/>
            <a:ext cx="2060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从页表中，获取物理页地址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BAB9AFC-94B0-3945-A1D4-AEBC4A337C8C}"/>
              </a:ext>
            </a:extLst>
          </p:cNvPr>
          <p:cNvSpPr txBox="1"/>
          <p:nvPr/>
        </p:nvSpPr>
        <p:spPr>
          <a:xfrm>
            <a:off x="4358271" y="4478281"/>
            <a:ext cx="25604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物理地址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物理页地址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页内偏移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FB5DCBE-DF4A-B549-A7C0-8AA1E5924B5C}"/>
              </a:ext>
            </a:extLst>
          </p:cNvPr>
          <p:cNvSpPr txBox="1"/>
          <p:nvPr/>
        </p:nvSpPr>
        <p:spPr>
          <a:xfrm>
            <a:off x="4948079" y="4754497"/>
            <a:ext cx="1667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读取指定数据或指令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18883E-4FE6-594C-97B7-1DD46A86B566}"/>
              </a:ext>
            </a:extLst>
          </p:cNvPr>
          <p:cNvSpPr txBox="1"/>
          <p:nvPr/>
        </p:nvSpPr>
        <p:spPr>
          <a:xfrm>
            <a:off x="6624602" y="2666331"/>
            <a:ext cx="21274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进程申请内存，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箭头连接符 30">
            <a:extLst>
              <a:ext uri="{FF2B5EF4-FFF2-40B4-BE49-F238E27FC236}">
                <a16:creationId xmlns:a16="http://schemas.microsoft.com/office/drawing/2014/main" id="{B8884FBE-5596-606F-A46F-F4A51B741C84}"/>
              </a:ext>
            </a:extLst>
          </p:cNvPr>
          <p:cNvCxnSpPr>
            <a:cxnSpLocks/>
          </p:cNvCxnSpPr>
          <p:nvPr/>
        </p:nvCxnSpPr>
        <p:spPr>
          <a:xfrm>
            <a:off x="6615889" y="2710789"/>
            <a:ext cx="0" cy="20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0">
            <a:extLst>
              <a:ext uri="{FF2B5EF4-FFF2-40B4-BE49-F238E27FC236}">
                <a16:creationId xmlns:a16="http://schemas.microsoft.com/office/drawing/2014/main" id="{255C10CA-FB09-5F11-CA0B-1C892A7083A8}"/>
              </a:ext>
            </a:extLst>
          </p:cNvPr>
          <p:cNvCxnSpPr>
            <a:cxnSpLocks/>
          </p:cNvCxnSpPr>
          <p:nvPr/>
        </p:nvCxnSpPr>
        <p:spPr>
          <a:xfrm>
            <a:off x="6624603" y="2970685"/>
            <a:ext cx="0" cy="20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0">
            <a:extLst>
              <a:ext uri="{FF2B5EF4-FFF2-40B4-BE49-F238E27FC236}">
                <a16:creationId xmlns:a16="http://schemas.microsoft.com/office/drawing/2014/main" id="{B33D43A7-FC94-7752-ACA6-B55063C2AFC6}"/>
              </a:ext>
            </a:extLst>
          </p:cNvPr>
          <p:cNvCxnSpPr>
            <a:cxnSpLocks/>
          </p:cNvCxnSpPr>
          <p:nvPr/>
        </p:nvCxnSpPr>
        <p:spPr>
          <a:xfrm>
            <a:off x="1998257" y="3587128"/>
            <a:ext cx="0" cy="20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0">
            <a:extLst>
              <a:ext uri="{FF2B5EF4-FFF2-40B4-BE49-F238E27FC236}">
                <a16:creationId xmlns:a16="http://schemas.microsoft.com/office/drawing/2014/main" id="{AB428949-5ED7-CEA3-A6F8-3672C5140CA3}"/>
              </a:ext>
            </a:extLst>
          </p:cNvPr>
          <p:cNvCxnSpPr>
            <a:cxnSpLocks/>
          </p:cNvCxnSpPr>
          <p:nvPr/>
        </p:nvCxnSpPr>
        <p:spPr>
          <a:xfrm>
            <a:off x="4360457" y="3890541"/>
            <a:ext cx="0" cy="20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0">
            <a:extLst>
              <a:ext uri="{FF2B5EF4-FFF2-40B4-BE49-F238E27FC236}">
                <a16:creationId xmlns:a16="http://schemas.microsoft.com/office/drawing/2014/main" id="{A9290D01-6A99-94A9-A013-F9F24247DDC9}"/>
              </a:ext>
            </a:extLst>
          </p:cNvPr>
          <p:cNvCxnSpPr>
            <a:cxnSpLocks/>
          </p:cNvCxnSpPr>
          <p:nvPr/>
        </p:nvCxnSpPr>
        <p:spPr>
          <a:xfrm>
            <a:off x="4365803" y="4171609"/>
            <a:ext cx="0" cy="20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0">
            <a:extLst>
              <a:ext uri="{FF2B5EF4-FFF2-40B4-BE49-F238E27FC236}">
                <a16:creationId xmlns:a16="http://schemas.microsoft.com/office/drawing/2014/main" id="{4A831B22-F262-222B-B2F8-248AE2C4DA73}"/>
              </a:ext>
            </a:extLst>
          </p:cNvPr>
          <p:cNvCxnSpPr>
            <a:cxnSpLocks/>
          </p:cNvCxnSpPr>
          <p:nvPr/>
        </p:nvCxnSpPr>
        <p:spPr>
          <a:xfrm>
            <a:off x="4365803" y="4520756"/>
            <a:ext cx="0" cy="20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FC61B068-7CC8-28D7-F1AC-EEBAC2B77A8B}"/>
              </a:ext>
            </a:extLst>
          </p:cNvPr>
          <p:cNvCxnSpPr>
            <a:cxnSpLocks/>
          </p:cNvCxnSpPr>
          <p:nvPr/>
        </p:nvCxnSpPr>
        <p:spPr>
          <a:xfrm flipH="1">
            <a:off x="1910309" y="5031496"/>
            <a:ext cx="4576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738B857-8394-ABD4-1515-AED60E76DE54}"/>
              </a:ext>
            </a:extLst>
          </p:cNvPr>
          <p:cNvSpPr txBox="1"/>
          <p:nvPr/>
        </p:nvSpPr>
        <p:spPr>
          <a:xfrm>
            <a:off x="115912" y="1422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二、内存管理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4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88B54C-EE02-B060-1AC2-2DDEE5BB240F}"/>
              </a:ext>
            </a:extLst>
          </p:cNvPr>
          <p:cNvSpPr txBox="1"/>
          <p:nvPr/>
        </p:nvSpPr>
        <p:spPr>
          <a:xfrm>
            <a:off x="115912" y="1422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三、进程管理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087D2D7-FE7C-32FE-DF7E-E971F7ED1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43383"/>
              </p:ext>
            </p:extLst>
          </p:nvPr>
        </p:nvGraphicFramePr>
        <p:xfrm>
          <a:off x="3740315" y="2858754"/>
          <a:ext cx="815547" cy="317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547">
                  <a:extLst>
                    <a:ext uri="{9D8B030D-6E8A-4147-A177-3AD203B41FA5}">
                      <a16:colId xmlns:a16="http://schemas.microsoft.com/office/drawing/2014/main" val="3897073865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endParaRPr lang="en-US" altLang="zh-CN" sz="12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sz="12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73956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进程控制块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0283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49875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5231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64134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55403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2388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进程数据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8983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2211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3798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895086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06753"/>
                  </a:ext>
                </a:extLst>
              </a:tr>
            </a:tbl>
          </a:graphicData>
        </a:graphic>
      </p:graphicFrame>
      <p:cxnSp>
        <p:nvCxnSpPr>
          <p:cNvPr id="4" name="曲线连接符 23">
            <a:extLst>
              <a:ext uri="{FF2B5EF4-FFF2-40B4-BE49-F238E27FC236}">
                <a16:creationId xmlns:a16="http://schemas.microsoft.com/office/drawing/2014/main" id="{CD7A7592-F82B-440F-CDA1-175A424DAE2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3329205" y="3564305"/>
            <a:ext cx="354522" cy="8230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3EA4B469-DD03-2042-F0ED-99437AFF80B5}"/>
              </a:ext>
            </a:extLst>
          </p:cNvPr>
          <p:cNvSpPr/>
          <p:nvPr/>
        </p:nvSpPr>
        <p:spPr>
          <a:xfrm>
            <a:off x="3683727" y="3527147"/>
            <a:ext cx="73027" cy="743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509FE7-2A19-1754-153C-7AC752A892B7}"/>
              </a:ext>
            </a:extLst>
          </p:cNvPr>
          <p:cNvSpPr/>
          <p:nvPr/>
        </p:nvSpPr>
        <p:spPr>
          <a:xfrm>
            <a:off x="830335" y="3674184"/>
            <a:ext cx="2613679" cy="1212221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100" b="1" dirty="0">
                <a:solidFill>
                  <a:schemeClr val="tx1"/>
                </a:solidFill>
              </a:rPr>
              <a:t>CPU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21139C-213E-264B-E86D-1B74B0218BFC}"/>
              </a:ext>
            </a:extLst>
          </p:cNvPr>
          <p:cNvSpPr/>
          <p:nvPr/>
        </p:nvSpPr>
        <p:spPr>
          <a:xfrm>
            <a:off x="989010" y="4017521"/>
            <a:ext cx="620581" cy="300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运算器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654DAC-28E7-C941-A877-99DE0DF6EC92}"/>
              </a:ext>
            </a:extLst>
          </p:cNvPr>
          <p:cNvSpPr/>
          <p:nvPr/>
        </p:nvSpPr>
        <p:spPr>
          <a:xfrm>
            <a:off x="989010" y="4457024"/>
            <a:ext cx="620582" cy="300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00FA79-FE50-5531-B999-3EA6A403C73E}"/>
              </a:ext>
            </a:extLst>
          </p:cNvPr>
          <p:cNvSpPr/>
          <p:nvPr/>
        </p:nvSpPr>
        <p:spPr>
          <a:xfrm>
            <a:off x="2527913" y="4017521"/>
            <a:ext cx="801292" cy="7396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L1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11DAEC-DC14-A0C8-53D8-5D341EAF575D}"/>
              </a:ext>
            </a:extLst>
          </p:cNvPr>
          <p:cNvSpPr/>
          <p:nvPr/>
        </p:nvSpPr>
        <p:spPr>
          <a:xfrm>
            <a:off x="1734577" y="4017521"/>
            <a:ext cx="656064" cy="7396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MMU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A4B99D-2D0D-C0BF-8347-2D26CBB72826}"/>
              </a:ext>
            </a:extLst>
          </p:cNvPr>
          <p:cNvSpPr/>
          <p:nvPr/>
        </p:nvSpPr>
        <p:spPr>
          <a:xfrm>
            <a:off x="2601939" y="4375056"/>
            <a:ext cx="611637" cy="2705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BDC07C-8D17-B540-2A99-BD97FA0AEB7B}"/>
              </a:ext>
            </a:extLst>
          </p:cNvPr>
          <p:cNvSpPr/>
          <p:nvPr/>
        </p:nvSpPr>
        <p:spPr>
          <a:xfrm>
            <a:off x="1792134" y="4330725"/>
            <a:ext cx="51519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TLB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33DF81AB-011F-D4AE-00EC-43F518365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00203"/>
              </p:ext>
            </p:extLst>
          </p:nvPr>
        </p:nvGraphicFramePr>
        <p:xfrm>
          <a:off x="4974251" y="4446353"/>
          <a:ext cx="936205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205">
                  <a:extLst>
                    <a:ext uri="{9D8B030D-6E8A-4147-A177-3AD203B41FA5}">
                      <a16:colId xmlns:a16="http://schemas.microsoft.com/office/drawing/2014/main" val="3278374330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73036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980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堆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0286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数据段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2756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代码段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35080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31551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内核栈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83889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内核代码段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758886"/>
                  </a:ext>
                </a:extLst>
              </a:tr>
            </a:tbl>
          </a:graphicData>
        </a:graphic>
      </p:graphicFrame>
      <p:cxnSp>
        <p:nvCxnSpPr>
          <p:cNvPr id="14" name="直线箭头连接符 38">
            <a:extLst>
              <a:ext uri="{FF2B5EF4-FFF2-40B4-BE49-F238E27FC236}">
                <a16:creationId xmlns:a16="http://schemas.microsoft.com/office/drawing/2014/main" id="{D207F09F-A0A6-5CC5-10F3-978996D90704}"/>
              </a:ext>
            </a:extLst>
          </p:cNvPr>
          <p:cNvCxnSpPr>
            <a:cxnSpLocks/>
          </p:cNvCxnSpPr>
          <p:nvPr/>
        </p:nvCxnSpPr>
        <p:spPr>
          <a:xfrm>
            <a:off x="4565275" y="4992158"/>
            <a:ext cx="392797" cy="11982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38">
            <a:extLst>
              <a:ext uri="{FF2B5EF4-FFF2-40B4-BE49-F238E27FC236}">
                <a16:creationId xmlns:a16="http://schemas.microsoft.com/office/drawing/2014/main" id="{068E9AE5-BCBC-A06A-65BA-DB308721E3BF}"/>
              </a:ext>
            </a:extLst>
          </p:cNvPr>
          <p:cNvCxnSpPr>
            <a:cxnSpLocks/>
          </p:cNvCxnSpPr>
          <p:nvPr/>
        </p:nvCxnSpPr>
        <p:spPr>
          <a:xfrm flipV="1">
            <a:off x="4555862" y="4439323"/>
            <a:ext cx="402210" cy="3170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EA78B31-C43B-7930-F38C-8B2291335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78612"/>
              </p:ext>
            </p:extLst>
          </p:nvPr>
        </p:nvGraphicFramePr>
        <p:xfrm>
          <a:off x="4960048" y="2156963"/>
          <a:ext cx="936205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205">
                  <a:extLst>
                    <a:ext uri="{9D8B030D-6E8A-4147-A177-3AD203B41FA5}">
                      <a16:colId xmlns:a16="http://schemas.microsoft.com/office/drawing/2014/main" val="3278374330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73036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thread_info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980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0286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mm_struct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2756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35080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files_struct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31551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singal_struct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83889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758886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44E178D5-4864-DB1A-A1CE-DD51A9CDCCB4}"/>
              </a:ext>
            </a:extLst>
          </p:cNvPr>
          <p:cNvSpPr/>
          <p:nvPr/>
        </p:nvSpPr>
        <p:spPr>
          <a:xfrm>
            <a:off x="6494369" y="2177264"/>
            <a:ext cx="740762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运行态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63C781-BF19-B979-1AE1-931C78C922A2}"/>
              </a:ext>
            </a:extLst>
          </p:cNvPr>
          <p:cNvSpPr/>
          <p:nvPr/>
        </p:nvSpPr>
        <p:spPr>
          <a:xfrm>
            <a:off x="8123144" y="2177264"/>
            <a:ext cx="740762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就绪态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60141F5-77B8-F20E-C253-96F2CE0BA0E8}"/>
              </a:ext>
            </a:extLst>
          </p:cNvPr>
          <p:cNvSpPr/>
          <p:nvPr/>
        </p:nvSpPr>
        <p:spPr>
          <a:xfrm>
            <a:off x="7382382" y="1178110"/>
            <a:ext cx="740762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等待态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D4341F6-1F5B-0636-D711-E78BD94146A4}"/>
              </a:ext>
            </a:extLst>
          </p:cNvPr>
          <p:cNvSpPr/>
          <p:nvPr/>
        </p:nvSpPr>
        <p:spPr>
          <a:xfrm>
            <a:off x="7382382" y="757417"/>
            <a:ext cx="740762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挂起态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74348EF-EC81-CBC9-246A-112543470FEF}"/>
              </a:ext>
            </a:extLst>
          </p:cNvPr>
          <p:cNvSpPr/>
          <p:nvPr/>
        </p:nvSpPr>
        <p:spPr>
          <a:xfrm>
            <a:off x="7382382" y="2933186"/>
            <a:ext cx="740762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中止态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412DC0F8-0733-923C-DC17-663FF575FABD}"/>
              </a:ext>
            </a:extLst>
          </p:cNvPr>
          <p:cNvCxnSpPr>
            <a:cxnSpLocks/>
            <a:stCxn id="29" idx="2"/>
            <a:endCxn id="28" idx="2"/>
          </p:cNvCxnSpPr>
          <p:nvPr/>
        </p:nvCxnSpPr>
        <p:spPr>
          <a:xfrm rot="5400000">
            <a:off x="7679138" y="1616325"/>
            <a:ext cx="12700" cy="16287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FB80E3C1-33F4-C188-4428-5B4A87D64371}"/>
              </a:ext>
            </a:extLst>
          </p:cNvPr>
          <p:cNvCxnSpPr>
            <a:cxnSpLocks/>
            <a:stCxn id="28" idx="0"/>
            <a:endCxn id="29" idx="0"/>
          </p:cNvCxnSpPr>
          <p:nvPr/>
        </p:nvCxnSpPr>
        <p:spPr>
          <a:xfrm rot="5400000" flipH="1" flipV="1">
            <a:off x="7679137" y="1362877"/>
            <a:ext cx="12700" cy="16287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D72F4E4-0B81-8B84-EB1F-47E18D49B095}"/>
              </a:ext>
            </a:extLst>
          </p:cNvPr>
          <p:cNvSpPr txBox="1"/>
          <p:nvPr/>
        </p:nvSpPr>
        <p:spPr>
          <a:xfrm>
            <a:off x="7158808" y="2380046"/>
            <a:ext cx="12006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调度程序选中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C5B0880-03A1-10C5-51C1-CE0440E7827F}"/>
              </a:ext>
            </a:extLst>
          </p:cNvPr>
          <p:cNvSpPr txBox="1"/>
          <p:nvPr/>
        </p:nvSpPr>
        <p:spPr>
          <a:xfrm>
            <a:off x="7198759" y="1540792"/>
            <a:ext cx="1218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时间片用完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高优先级抢占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300171CD-3397-4291-B8DB-CB19B5860808}"/>
              </a:ext>
            </a:extLst>
          </p:cNvPr>
          <p:cNvCxnSpPr>
            <a:cxnSpLocks/>
            <a:stCxn id="30" idx="3"/>
            <a:endCxn id="29" idx="0"/>
          </p:cNvCxnSpPr>
          <p:nvPr/>
        </p:nvCxnSpPr>
        <p:spPr>
          <a:xfrm>
            <a:off x="8123144" y="1304834"/>
            <a:ext cx="370381" cy="8724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1E3FCE7-8512-AC56-4720-AE4CAE40FB87}"/>
              </a:ext>
            </a:extLst>
          </p:cNvPr>
          <p:cNvSpPr txBox="1"/>
          <p:nvPr/>
        </p:nvSpPr>
        <p:spPr>
          <a:xfrm>
            <a:off x="8396692" y="1465133"/>
            <a:ext cx="1114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等待事件发生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46B3AA1B-B4F4-8BB9-CE02-F161565C46B9}"/>
              </a:ext>
            </a:extLst>
          </p:cNvPr>
          <p:cNvCxnSpPr>
            <a:cxnSpLocks/>
            <a:stCxn id="28" idx="0"/>
            <a:endCxn id="30" idx="1"/>
          </p:cNvCxnSpPr>
          <p:nvPr/>
        </p:nvCxnSpPr>
        <p:spPr>
          <a:xfrm rot="5400000" flipH="1" flipV="1">
            <a:off x="6687351" y="1482233"/>
            <a:ext cx="872430" cy="5176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933712A-A937-29C0-99CE-538E346E6E3D}"/>
              </a:ext>
            </a:extLst>
          </p:cNvPr>
          <p:cNvSpPr txBox="1"/>
          <p:nvPr/>
        </p:nvSpPr>
        <p:spPr>
          <a:xfrm>
            <a:off x="6188529" y="1478867"/>
            <a:ext cx="813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系统调用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进程同步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24948AF-6B52-C1E3-682D-ECAE568CD60D}"/>
              </a:ext>
            </a:extLst>
          </p:cNvPr>
          <p:cNvCxnSpPr>
            <a:cxnSpLocks/>
            <a:stCxn id="28" idx="2"/>
            <a:endCxn id="32" idx="1"/>
          </p:cNvCxnSpPr>
          <p:nvPr/>
        </p:nvCxnSpPr>
        <p:spPr>
          <a:xfrm rot="16200000" flipH="1">
            <a:off x="6808967" y="2486495"/>
            <a:ext cx="629198" cy="5176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879D1AC-3394-934F-CDDC-8FC16DFE91D8}"/>
              </a:ext>
            </a:extLst>
          </p:cNvPr>
          <p:cNvSpPr txBox="1"/>
          <p:nvPr/>
        </p:nvSpPr>
        <p:spPr>
          <a:xfrm>
            <a:off x="6379296" y="2841969"/>
            <a:ext cx="81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进程结束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682AEE27-BAEB-A4F6-2CD4-87CDC30A6724}"/>
              </a:ext>
            </a:extLst>
          </p:cNvPr>
          <p:cNvCxnSpPr>
            <a:cxnSpLocks/>
            <a:stCxn id="28" idx="0"/>
            <a:endCxn id="31" idx="1"/>
          </p:cNvCxnSpPr>
          <p:nvPr/>
        </p:nvCxnSpPr>
        <p:spPr>
          <a:xfrm rot="5400000" flipH="1" flipV="1">
            <a:off x="6477005" y="1271887"/>
            <a:ext cx="1293123" cy="5176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1047FE4-E902-D2A2-1880-DC31BD84BFC3}"/>
              </a:ext>
            </a:extLst>
          </p:cNvPr>
          <p:cNvSpPr txBox="1"/>
          <p:nvPr/>
        </p:nvSpPr>
        <p:spPr>
          <a:xfrm>
            <a:off x="6385636" y="898841"/>
            <a:ext cx="813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调节负载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3" name="直线箭头连接符 38">
            <a:extLst>
              <a:ext uri="{FF2B5EF4-FFF2-40B4-BE49-F238E27FC236}">
                <a16:creationId xmlns:a16="http://schemas.microsoft.com/office/drawing/2014/main" id="{0C105982-9C29-DB46-3888-3F1B2EDCB2AE}"/>
              </a:ext>
            </a:extLst>
          </p:cNvPr>
          <p:cNvCxnSpPr>
            <a:cxnSpLocks/>
          </p:cNvCxnSpPr>
          <p:nvPr/>
        </p:nvCxnSpPr>
        <p:spPr>
          <a:xfrm flipV="1">
            <a:off x="4563951" y="2156963"/>
            <a:ext cx="368642" cy="12814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38">
            <a:extLst>
              <a:ext uri="{FF2B5EF4-FFF2-40B4-BE49-F238E27FC236}">
                <a16:creationId xmlns:a16="http://schemas.microsoft.com/office/drawing/2014/main" id="{0D8DE210-5A08-0F95-DA72-F7ECA291D31A}"/>
              </a:ext>
            </a:extLst>
          </p:cNvPr>
          <p:cNvCxnSpPr>
            <a:cxnSpLocks/>
          </p:cNvCxnSpPr>
          <p:nvPr/>
        </p:nvCxnSpPr>
        <p:spPr>
          <a:xfrm>
            <a:off x="4596018" y="3674184"/>
            <a:ext cx="362054" cy="2338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7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3A64C7-A13B-F1BE-9538-E48DC4D3526C}"/>
              </a:ext>
            </a:extLst>
          </p:cNvPr>
          <p:cNvSpPr txBox="1"/>
          <p:nvPr/>
        </p:nvSpPr>
        <p:spPr>
          <a:xfrm>
            <a:off x="115912" y="1422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四、文件管理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E4F6C59-D2F6-53C2-3477-4429B8047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14479"/>
              </p:ext>
            </p:extLst>
          </p:nvPr>
        </p:nvGraphicFramePr>
        <p:xfrm>
          <a:off x="1436897" y="2816225"/>
          <a:ext cx="936205" cy="219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205">
                  <a:extLst>
                    <a:ext uri="{9D8B030D-6E8A-4147-A177-3AD203B41FA5}">
                      <a16:colId xmlns:a16="http://schemas.microsoft.com/office/drawing/2014/main" val="23857731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引导区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2433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 Group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1346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 Group</a:t>
                      </a:r>
                    </a:p>
                    <a:p>
                      <a:pPr algn="ctr"/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7240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 Group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52785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27357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536098B-1B8E-96B1-DCCA-FE1E754E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77922"/>
              </p:ext>
            </p:extLst>
          </p:nvPr>
        </p:nvGraphicFramePr>
        <p:xfrm>
          <a:off x="2800350" y="2378465"/>
          <a:ext cx="1057275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691350612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supper_block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530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block_desc [n]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492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block_bitmap[n]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7148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inodes[n]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8193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 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6345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 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7767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 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35009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2197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F42550F-70F8-62A4-5BF6-8506B04D1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15548"/>
              </p:ext>
            </p:extLst>
          </p:nvPr>
        </p:nvGraphicFramePr>
        <p:xfrm>
          <a:off x="4284873" y="3024457"/>
          <a:ext cx="999597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9597">
                  <a:extLst>
                    <a:ext uri="{9D8B030D-6E8A-4147-A177-3AD203B41FA5}">
                      <a16:colId xmlns:a16="http://schemas.microsoft.com/office/drawing/2014/main" val="2716534662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301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文件大小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48519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链接数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6805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文件权限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51874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52641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级指针 </a:t>
                      </a:r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[12]</a:t>
                      </a:r>
                      <a:endParaRPr lang="zh-CN" altLang="en-US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75504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zh-CN" altLang="en-US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级指针 </a:t>
                      </a:r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[1]</a:t>
                      </a:r>
                      <a:endParaRPr lang="zh-CN" altLang="en-US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08853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zh-CN" altLang="en-US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级指针 </a:t>
                      </a:r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[1]</a:t>
                      </a:r>
                      <a:endParaRPr lang="zh-CN" altLang="en-US" sz="12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54114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zh-CN" altLang="en-US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级指针 </a:t>
                      </a:r>
                      <a:r>
                        <a:rPr lang="en-US" altLang="zh-CN" sz="12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[1]</a:t>
                      </a:r>
                      <a:endParaRPr lang="zh-CN" altLang="en-US" sz="12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27815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1E05712-2901-6418-71CD-4A92EEDE8FF9}"/>
              </a:ext>
            </a:extLst>
          </p:cNvPr>
          <p:cNvSpPr txBox="1"/>
          <p:nvPr/>
        </p:nvSpPr>
        <p:spPr>
          <a:xfrm>
            <a:off x="5260304" y="3241190"/>
            <a:ext cx="1503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创建、修改、访问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E237A6-98A7-65D9-C28A-6D91405A3F9A}"/>
              </a:ext>
            </a:extLst>
          </p:cNvPr>
          <p:cNvSpPr txBox="1"/>
          <p:nvPr/>
        </p:nvSpPr>
        <p:spPr>
          <a:xfrm>
            <a:off x="4236719" y="5086139"/>
            <a:ext cx="169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4k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时：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71450" indent="-171450">
              <a:buFontTx/>
              <a:buChar char="-"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最大单一文件为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2T</a:t>
            </a:r>
            <a:endParaRPr lang="en-US" altLang="zh-CN" sz="12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171450" indent="-171450">
              <a:buFontTx/>
              <a:buChar char="-"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文件系统容量为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16T</a:t>
            </a:r>
            <a:endParaRPr lang="zh-CN" altLang="en-US"/>
          </a:p>
        </p:txBody>
      </p:sp>
      <p:cxnSp>
        <p:nvCxnSpPr>
          <p:cNvPr id="18" name="直线箭头连接符 39">
            <a:extLst>
              <a:ext uri="{FF2B5EF4-FFF2-40B4-BE49-F238E27FC236}">
                <a16:creationId xmlns:a16="http://schemas.microsoft.com/office/drawing/2014/main" id="{EEAC53F9-A134-DA7D-86C1-5974D9087D33}"/>
              </a:ext>
            </a:extLst>
          </p:cNvPr>
          <p:cNvCxnSpPr>
            <a:cxnSpLocks/>
          </p:cNvCxnSpPr>
          <p:nvPr/>
        </p:nvCxnSpPr>
        <p:spPr>
          <a:xfrm flipV="1">
            <a:off x="2373102" y="2394730"/>
            <a:ext cx="427248" cy="6297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39">
            <a:extLst>
              <a:ext uri="{FF2B5EF4-FFF2-40B4-BE49-F238E27FC236}">
                <a16:creationId xmlns:a16="http://schemas.microsoft.com/office/drawing/2014/main" id="{B1B9A777-DE95-8A6F-F651-49739E47DE93}"/>
              </a:ext>
            </a:extLst>
          </p:cNvPr>
          <p:cNvCxnSpPr>
            <a:cxnSpLocks/>
          </p:cNvCxnSpPr>
          <p:nvPr/>
        </p:nvCxnSpPr>
        <p:spPr>
          <a:xfrm>
            <a:off x="2373102" y="3657600"/>
            <a:ext cx="427248" cy="4719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39">
            <a:extLst>
              <a:ext uri="{FF2B5EF4-FFF2-40B4-BE49-F238E27FC236}">
                <a16:creationId xmlns:a16="http://schemas.microsoft.com/office/drawing/2014/main" id="{E3AFE2E6-F322-6674-4C84-574915FEFF01}"/>
              </a:ext>
            </a:extLst>
          </p:cNvPr>
          <p:cNvCxnSpPr>
            <a:cxnSpLocks/>
          </p:cNvCxnSpPr>
          <p:nvPr/>
        </p:nvCxnSpPr>
        <p:spPr>
          <a:xfrm>
            <a:off x="3857625" y="3024457"/>
            <a:ext cx="42724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39">
            <a:extLst>
              <a:ext uri="{FF2B5EF4-FFF2-40B4-BE49-F238E27FC236}">
                <a16:creationId xmlns:a16="http://schemas.microsoft.com/office/drawing/2014/main" id="{5E1E88CE-5F67-03BB-9B33-E00D3D507FA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857625" y="3253985"/>
            <a:ext cx="427248" cy="17403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BEEC5B5-C85E-E3BB-B33F-24FF93749158}"/>
              </a:ext>
            </a:extLst>
          </p:cNvPr>
          <p:cNvSpPr txBox="1"/>
          <p:nvPr/>
        </p:nvSpPr>
        <p:spPr>
          <a:xfrm>
            <a:off x="4483945" y="2747458"/>
            <a:ext cx="601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inode</a:t>
            </a:r>
            <a:endParaRPr lang="zh-CN" altLang="en-US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AC3814D-F25E-2284-EECF-5035EA34D16D}"/>
              </a:ext>
            </a:extLst>
          </p:cNvPr>
          <p:cNvSpPr txBox="1"/>
          <p:nvPr/>
        </p:nvSpPr>
        <p:spPr>
          <a:xfrm>
            <a:off x="1260878" y="2502204"/>
            <a:ext cx="12044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/>
              <a:t>Ext2</a:t>
            </a:r>
            <a:r>
              <a:rPr lang="zh-CN" altLang="en-US" sz="1200" b="1"/>
              <a:t>文件系统</a:t>
            </a:r>
          </a:p>
        </p:txBody>
      </p:sp>
      <p:cxnSp>
        <p:nvCxnSpPr>
          <p:cNvPr id="39" name="直线箭头连接符 39">
            <a:extLst>
              <a:ext uri="{FF2B5EF4-FFF2-40B4-BE49-F238E27FC236}">
                <a16:creationId xmlns:a16="http://schemas.microsoft.com/office/drawing/2014/main" id="{F38E1A5F-18F2-A89E-5512-3DC1BBB2CCBF}"/>
              </a:ext>
            </a:extLst>
          </p:cNvPr>
          <p:cNvCxnSpPr>
            <a:cxnSpLocks/>
          </p:cNvCxnSpPr>
          <p:nvPr/>
        </p:nvCxnSpPr>
        <p:spPr>
          <a:xfrm flipV="1">
            <a:off x="3857625" y="1443848"/>
            <a:ext cx="427248" cy="9346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8CF3DEEC-BF43-C605-C18D-8DFF2D5D0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67190"/>
              </p:ext>
            </p:extLst>
          </p:nvPr>
        </p:nvGraphicFramePr>
        <p:xfrm>
          <a:off x="4284873" y="1443848"/>
          <a:ext cx="999597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9597">
                  <a:extLst>
                    <a:ext uri="{9D8B030D-6E8A-4147-A177-3AD203B41FA5}">
                      <a16:colId xmlns:a16="http://schemas.microsoft.com/office/drawing/2014/main" val="3161421694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大小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94989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大小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59219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总数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2737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使用量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31961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格式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034"/>
                  </a:ext>
                </a:extLst>
              </a:tr>
            </a:tbl>
          </a:graphicData>
        </a:graphic>
      </p:graphicFrame>
      <p:cxnSp>
        <p:nvCxnSpPr>
          <p:cNvPr id="44" name="直线箭头连接符 39">
            <a:extLst>
              <a:ext uri="{FF2B5EF4-FFF2-40B4-BE49-F238E27FC236}">
                <a16:creationId xmlns:a16="http://schemas.microsoft.com/office/drawing/2014/main" id="{9EC94BA9-F788-721F-3B7A-684B7C3BA420}"/>
              </a:ext>
            </a:extLst>
          </p:cNvPr>
          <p:cNvCxnSpPr>
            <a:cxnSpLocks/>
          </p:cNvCxnSpPr>
          <p:nvPr/>
        </p:nvCxnSpPr>
        <p:spPr>
          <a:xfrm flipV="1">
            <a:off x="3857625" y="2538248"/>
            <a:ext cx="427247" cy="67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94F8810-4F72-B98B-D0C2-203F1AF78D4F}"/>
              </a:ext>
            </a:extLst>
          </p:cNvPr>
          <p:cNvSpPr txBox="1"/>
          <p:nvPr/>
        </p:nvSpPr>
        <p:spPr>
          <a:xfrm>
            <a:off x="4384409" y="1166849"/>
            <a:ext cx="800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/>
              <a:t>超级块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B78C3C6-8174-BC5B-9BEA-D34F764F47B2}"/>
              </a:ext>
            </a:extLst>
          </p:cNvPr>
          <p:cNvSpPr txBox="1"/>
          <p:nvPr/>
        </p:nvSpPr>
        <p:spPr>
          <a:xfrm>
            <a:off x="5284470" y="4082631"/>
            <a:ext cx="1503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直接指向数据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Block</a:t>
            </a:r>
            <a:endParaRPr lang="zh-CN" altLang="en-US" sz="12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EE427A6-846B-D049-226C-57AE9E972A6D}"/>
              </a:ext>
            </a:extLst>
          </p:cNvPr>
          <p:cNvSpPr txBox="1"/>
          <p:nvPr/>
        </p:nvSpPr>
        <p:spPr>
          <a:xfrm>
            <a:off x="5284470" y="4312892"/>
            <a:ext cx="27546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指向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Block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Block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中有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256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个指针</a:t>
            </a:r>
          </a:p>
        </p:txBody>
      </p:sp>
    </p:spTree>
    <p:extLst>
      <p:ext uri="{BB962C8B-B14F-4D97-AF65-F5344CB8AC3E}">
        <p14:creationId xmlns:p14="http://schemas.microsoft.com/office/powerpoint/2010/main" val="385560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454</Words>
  <Application>Microsoft Office PowerPoint</Application>
  <PresentationFormat>宽屏</PresentationFormat>
  <Paragraphs>180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40</cp:revision>
  <dcterms:created xsi:type="dcterms:W3CDTF">2024-05-03T08:49:27Z</dcterms:created>
  <dcterms:modified xsi:type="dcterms:W3CDTF">2024-06-16T17:03:15Z</dcterms:modified>
</cp:coreProperties>
</file>