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2" r:id="rId3"/>
    <p:sldId id="273" r:id="rId4"/>
    <p:sldId id="277" r:id="rId5"/>
    <p:sldId id="279" r:id="rId6"/>
    <p:sldId id="278" r:id="rId7"/>
    <p:sldId id="280" r:id="rId8"/>
    <p:sldId id="281" r:id="rId9"/>
    <p:sldId id="282" r:id="rId10"/>
    <p:sldId id="283" r:id="rId11"/>
    <p:sldId id="276" r:id="rId12"/>
    <p:sldId id="275" r:id="rId13"/>
    <p:sldId id="257" r:id="rId14"/>
    <p:sldId id="265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6" r:id="rId23"/>
    <p:sldId id="268" r:id="rId24"/>
    <p:sldId id="269" r:id="rId25"/>
    <p:sldId id="267" r:id="rId26"/>
    <p:sldId id="270" r:id="rId27"/>
    <p:sldId id="271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C3BE"/>
    <a:srgbClr val="DAEFFE"/>
    <a:srgbClr val="0BD6DB"/>
    <a:srgbClr val="26E2F6"/>
    <a:srgbClr val="FAD0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58" autoAdjust="0"/>
    <p:restoredTop sz="94660"/>
  </p:normalViewPr>
  <p:slideViewPr>
    <p:cSldViewPr snapToGrid="0">
      <p:cViewPr>
        <p:scale>
          <a:sx n="125" d="100"/>
          <a:sy n="125" d="100"/>
        </p:scale>
        <p:origin x="1518" y="9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FEB351-669B-0245-BE8C-3A2D61887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E0FF20-2D01-D89A-ADFE-19324EE250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22A265-A419-2A16-C887-E0EF4373B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D0B4A4-3F6B-7A82-0EE3-2705E429E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09EB0F-29E6-C75E-508E-6D1BF28A8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086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9CF29D-BA4D-B1B3-2B31-07CAC1FFD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2F96A5-799D-3150-DE56-6C7223A91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FC5DD7-5412-2F10-13A4-AB75C33AA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408BBD-1A09-F25E-C8CC-66FE7A3C2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D731EC-3A88-400F-1D08-5E101DDC6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89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7EE203C-E50A-68B0-AA66-DE16EC1E56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C52C0C-04D4-85FC-3E54-A05CC5DAA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37942E-BE7D-7955-2DA3-8DD84511D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BC7A0C-70FE-44E2-7411-A50DEE266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92CA98-73E9-A0B0-9325-100215526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216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95C102-0F7E-0403-FA1A-4B2247A32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069FCC-3170-001F-DA50-A0E03A215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DA8FDE-3EB8-1F54-E1BF-BB3409502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63D936-B364-FB49-C528-7B4C19CA0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119147-9522-D8BD-597B-2384F3FA8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436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CDB798-EDBD-3E0D-AAF8-68A36C368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808B41-B53F-2C58-4CF4-240BA793B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701164-B1ED-5CC7-8E89-373BD6CF9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F0B898-ABC5-ECCF-8E05-CB3793CC0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29A30F-DDE9-74B4-5A53-027B5A8AF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442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924285-615F-00BB-2983-E6A492655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03AADC-F5CD-611D-7CB4-0F955A8FB4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05CB3F-A75D-859B-A988-7D463D4B8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4842F1-DC8E-ADE5-DE06-1A0BF60DC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1F99C6-253F-8F18-3F23-611A058A1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B829E4-DBEE-0F4E-233F-D65403F87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56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076C8A-066A-9868-BFCD-C49C3478B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83FE4F-70A7-31FE-CAE8-D7B9EB4E3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2FBBA0-FF8B-8F79-9F4E-DB13EA258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68EEFA2-8120-303C-C5BB-84B11D5CAA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245D2B-7B21-DDA9-036E-A1BBE794DB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33FBAA-38D6-1F02-9992-70043E74A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3D7AC7F-B9FD-7922-C8C3-F7B78356B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33F33DA-308D-B567-E86A-8F24427AA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27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A8F7C-1F9A-49C4-B25A-D41C39353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917B1EC-5927-75A0-A5AC-7C0A75B79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3A5A56C-C66B-AF04-7F3F-F57471C59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43D499-23B1-8F59-C594-3D04A5D2A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90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3B2D44-5880-492D-7A08-D5D7B9C26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7DEAA1C-BA66-F748-21ED-AC77B8224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3D1DB3-26EB-F81D-EF83-15BE4F119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610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79AD75-748C-2065-3C09-578D8DAE1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90413B-52A1-149A-EB70-65BE2CE07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18E8BE-9627-97A8-24C0-91513B7B1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E15D6B-FC7E-09B5-8548-D0BD98659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A1020D-CDA2-CC78-F536-2DE2AC1DB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237B34-2F1B-C5F4-5BD4-BDBEFCC6E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568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FBB161-E6EB-30C0-6266-00FAEB297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D6DEF12-651B-46D1-C069-62E8ED360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9EF602-7502-4D91-5BAB-836ED9E30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3CF0CD-D84C-82DF-A070-D486BA44A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AABC43-7FE3-1C7E-3998-755A7C5A9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769EDB-CE06-5EA6-CEE5-E46706D4E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017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82BD693-CE6E-82A6-B2F8-4D97050EC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EFB862-0BE9-A195-CB54-F6A0E3B6D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B08CAC-C541-4DCB-0DE0-D44062CB9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0314F-03A4-4434-A0B9-8964C5B793BC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14706-CC52-0DE4-3FBC-1180EF947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EA23CF-BD73-9082-5121-5860683309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638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E4C3A6F-5B37-2B46-B29E-5AC371E3F564}"/>
              </a:ext>
            </a:extLst>
          </p:cNvPr>
          <p:cNvSpPr/>
          <p:nvPr/>
        </p:nvSpPr>
        <p:spPr>
          <a:xfrm>
            <a:off x="3534182" y="2808580"/>
            <a:ext cx="5123636" cy="454166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一、数据库架构</a:t>
            </a:r>
          </a:p>
        </p:txBody>
      </p:sp>
    </p:spTree>
    <p:extLst>
      <p:ext uri="{BB962C8B-B14F-4D97-AF65-F5344CB8AC3E}">
        <p14:creationId xmlns:p14="http://schemas.microsoft.com/office/powerpoint/2010/main" val="3308357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2E4701B-8DC9-C437-528D-5E72890C2DF2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3-6 Transcation</a:t>
            </a:r>
          </a:p>
        </p:txBody>
      </p:sp>
    </p:spTree>
    <p:extLst>
      <p:ext uri="{BB962C8B-B14F-4D97-AF65-F5344CB8AC3E}">
        <p14:creationId xmlns:p14="http://schemas.microsoft.com/office/powerpoint/2010/main" val="1045396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8">
            <a:extLst>
              <a:ext uri="{FF2B5EF4-FFF2-40B4-BE49-F238E27FC236}">
                <a16:creationId xmlns:a16="http://schemas.microsoft.com/office/drawing/2014/main" id="{7F09741E-7335-8549-A982-27C6E01FB7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777027"/>
              </p:ext>
            </p:extLst>
          </p:nvPr>
        </p:nvGraphicFramePr>
        <p:xfrm>
          <a:off x="4712159" y="2229348"/>
          <a:ext cx="909059" cy="17984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9059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PageHeader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ItemId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ItemId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sp>
        <p:nvSpPr>
          <p:cNvPr id="3" name="椭圆 2">
            <a:extLst>
              <a:ext uri="{FF2B5EF4-FFF2-40B4-BE49-F238E27FC236}">
                <a16:creationId xmlns:a16="http://schemas.microsoft.com/office/drawing/2014/main" id="{45324E3F-B1A2-DB47-A6CA-A5C1277F422F}"/>
              </a:ext>
            </a:extLst>
          </p:cNvPr>
          <p:cNvSpPr/>
          <p:nvPr/>
        </p:nvSpPr>
        <p:spPr>
          <a:xfrm>
            <a:off x="5586524" y="2596700"/>
            <a:ext cx="61459" cy="622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578459DC-F8DF-DE47-B8E6-AAA62A55B753}"/>
              </a:ext>
            </a:extLst>
          </p:cNvPr>
          <p:cNvSpPr/>
          <p:nvPr/>
        </p:nvSpPr>
        <p:spPr>
          <a:xfrm>
            <a:off x="5576397" y="2823744"/>
            <a:ext cx="61459" cy="622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1F0F740-A8D4-4749-A70F-2971E34AD55F}"/>
              </a:ext>
            </a:extLst>
          </p:cNvPr>
          <p:cNvSpPr/>
          <p:nvPr/>
        </p:nvSpPr>
        <p:spPr>
          <a:xfrm>
            <a:off x="5595552" y="3649540"/>
            <a:ext cx="61460" cy="622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B5208E3-1B81-1D4E-BAA4-DE9839BCB353}"/>
              </a:ext>
            </a:extLst>
          </p:cNvPr>
          <p:cNvSpPr/>
          <p:nvPr/>
        </p:nvSpPr>
        <p:spPr>
          <a:xfrm>
            <a:off x="5595552" y="3871468"/>
            <a:ext cx="61460" cy="622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cxnSp>
        <p:nvCxnSpPr>
          <p:cNvPr id="8" name="曲线连接符 7">
            <a:extLst>
              <a:ext uri="{FF2B5EF4-FFF2-40B4-BE49-F238E27FC236}">
                <a16:creationId xmlns:a16="http://schemas.microsoft.com/office/drawing/2014/main" id="{6EF677DD-D6B9-6240-A9DA-3033DA70EA8E}"/>
              </a:ext>
            </a:extLst>
          </p:cNvPr>
          <p:cNvCxnSpPr>
            <a:cxnSpLocks/>
            <a:stCxn id="3" idx="6"/>
            <a:endCxn id="6" idx="6"/>
          </p:cNvCxnSpPr>
          <p:nvPr/>
        </p:nvCxnSpPr>
        <p:spPr>
          <a:xfrm>
            <a:off x="5647983" y="2627805"/>
            <a:ext cx="9029" cy="1274768"/>
          </a:xfrm>
          <a:prstGeom prst="curvedConnector3">
            <a:avLst>
              <a:gd name="adj1" fmla="val 2631842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曲线连接符 8">
            <a:extLst>
              <a:ext uri="{FF2B5EF4-FFF2-40B4-BE49-F238E27FC236}">
                <a16:creationId xmlns:a16="http://schemas.microsoft.com/office/drawing/2014/main" id="{E44B0771-438E-924A-AFBF-D538AA03EFBD}"/>
              </a:ext>
            </a:extLst>
          </p:cNvPr>
          <p:cNvCxnSpPr>
            <a:cxnSpLocks/>
            <a:stCxn id="4" idx="6"/>
            <a:endCxn id="5" idx="6"/>
          </p:cNvCxnSpPr>
          <p:nvPr/>
        </p:nvCxnSpPr>
        <p:spPr>
          <a:xfrm>
            <a:off x="5637856" y="2854849"/>
            <a:ext cx="19156" cy="825796"/>
          </a:xfrm>
          <a:prstGeom prst="curvedConnector3">
            <a:avLst>
              <a:gd name="adj1" fmla="val 930163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20" name="表格 28">
            <a:extLst>
              <a:ext uri="{FF2B5EF4-FFF2-40B4-BE49-F238E27FC236}">
                <a16:creationId xmlns:a16="http://schemas.microsoft.com/office/drawing/2014/main" id="{4572286B-342D-3E45-BDE6-73C3807474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113800"/>
              </p:ext>
            </p:extLst>
          </p:nvPr>
        </p:nvGraphicFramePr>
        <p:xfrm>
          <a:off x="6095264" y="1644394"/>
          <a:ext cx="771996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1996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lp_off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lp_flags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lp_len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</a:tbl>
          </a:graphicData>
        </a:graphic>
      </p:graphicFrame>
      <p:sp>
        <p:nvSpPr>
          <p:cNvPr id="22" name="文本框 21">
            <a:extLst>
              <a:ext uri="{FF2B5EF4-FFF2-40B4-BE49-F238E27FC236}">
                <a16:creationId xmlns:a16="http://schemas.microsoft.com/office/drawing/2014/main" id="{98E770C8-D013-8D49-AEB6-8411641FABED}"/>
              </a:ext>
            </a:extLst>
          </p:cNvPr>
          <p:cNvSpPr txBox="1"/>
          <p:nvPr/>
        </p:nvSpPr>
        <p:spPr>
          <a:xfrm>
            <a:off x="6154690" y="1367395"/>
            <a:ext cx="6531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ItemId</a:t>
            </a:r>
            <a:endParaRPr lang="zh-CN" altLang="en-US" b="1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624F711-C17C-3A48-A071-594B7B6BD2F0}"/>
              </a:ext>
            </a:extLst>
          </p:cNvPr>
          <p:cNvSpPr txBox="1"/>
          <p:nvPr/>
        </p:nvSpPr>
        <p:spPr>
          <a:xfrm>
            <a:off x="6867259" y="1639700"/>
            <a:ext cx="15752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数据的页内偏移</a:t>
            </a:r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A9A6619-49BD-0646-AA91-F2758DFE5867}"/>
              </a:ext>
            </a:extLst>
          </p:cNvPr>
          <p:cNvSpPr txBox="1"/>
          <p:nvPr/>
        </p:nvSpPr>
        <p:spPr>
          <a:xfrm>
            <a:off x="6867259" y="1831867"/>
            <a:ext cx="37517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4</a:t>
            </a:r>
            <a:r>
              <a:rPr lang="zh-CN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种状态：</a:t>
            </a:r>
            <a:r>
              <a:rPr lang="en" altLang="zh-CN" sz="12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UNUSED</a:t>
            </a:r>
            <a:r>
              <a:rPr lang="zh-CN" altLang="en-US" sz="12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、</a:t>
            </a:r>
            <a:r>
              <a:rPr lang="en" altLang="zh-CN" sz="12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NORMAL</a:t>
            </a:r>
            <a:r>
              <a:rPr lang="zh-CN" altLang="en-US" sz="12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、</a:t>
            </a:r>
            <a:r>
              <a:rPr lang="en" altLang="zh-CN" sz="12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REDIRECT</a:t>
            </a:r>
            <a:r>
              <a:rPr lang="zh-CN" altLang="en-US" sz="12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、</a:t>
            </a:r>
            <a:r>
              <a:rPr lang="en" altLang="zh-CN" sz="12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DEAD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6CFDD9D-9788-2046-B087-F106066D7927}"/>
              </a:ext>
            </a:extLst>
          </p:cNvPr>
          <p:cNvSpPr txBox="1"/>
          <p:nvPr/>
        </p:nvSpPr>
        <p:spPr>
          <a:xfrm>
            <a:off x="6867259" y="2028729"/>
            <a:ext cx="9747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数据的长度</a:t>
            </a:r>
            <a:endParaRPr lang="zh-CN" altLang="en-US"/>
          </a:p>
        </p:txBody>
      </p:sp>
      <p:graphicFrame>
        <p:nvGraphicFramePr>
          <p:cNvPr id="27" name="表格 28">
            <a:extLst>
              <a:ext uri="{FF2B5EF4-FFF2-40B4-BE49-F238E27FC236}">
                <a16:creationId xmlns:a16="http://schemas.microsoft.com/office/drawing/2014/main" id="{6CCF3030-68D0-3F46-86AA-2B29823D30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873871"/>
              </p:ext>
            </p:extLst>
          </p:nvPr>
        </p:nvGraphicFramePr>
        <p:xfrm>
          <a:off x="6096000" y="3269853"/>
          <a:ext cx="1212068" cy="153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2068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b="1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HeapTupleFields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b="1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ItemPointerData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t_infomask2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t_infomask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870889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t_hoff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12444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t_bits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249420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(data)</a:t>
                      </a:r>
                      <a:endParaRPr lang="en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8974361"/>
                  </a:ext>
                </a:extLst>
              </a:tr>
            </a:tbl>
          </a:graphicData>
        </a:graphic>
      </p:graphicFrame>
      <p:graphicFrame>
        <p:nvGraphicFramePr>
          <p:cNvPr id="28" name="表格 28">
            <a:extLst>
              <a:ext uri="{FF2B5EF4-FFF2-40B4-BE49-F238E27FC236}">
                <a16:creationId xmlns:a16="http://schemas.microsoft.com/office/drawing/2014/main" id="{E02CD98E-37D7-4343-83F8-4A0F636482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682565"/>
              </p:ext>
            </p:extLst>
          </p:nvPr>
        </p:nvGraphicFramePr>
        <p:xfrm>
          <a:off x="7630539" y="2429432"/>
          <a:ext cx="893752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3752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t_xmin</a:t>
                      </a:r>
                      <a:endParaRPr lang="en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t_xmax</a:t>
                      </a:r>
                      <a:endParaRPr lang="en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0870889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t_ctid</a:t>
                      </a:r>
                      <a:endParaRPr lang="en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312444"/>
                  </a:ext>
                </a:extLst>
              </a:tr>
            </a:tbl>
          </a:graphicData>
        </a:graphic>
      </p:graphicFrame>
      <p:graphicFrame>
        <p:nvGraphicFramePr>
          <p:cNvPr id="31" name="表格 28">
            <a:extLst>
              <a:ext uri="{FF2B5EF4-FFF2-40B4-BE49-F238E27FC236}">
                <a16:creationId xmlns:a16="http://schemas.microsoft.com/office/drawing/2014/main" id="{E02F14BD-1235-F449-BC6A-2F8BFB98D6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760317"/>
              </p:ext>
            </p:extLst>
          </p:nvPr>
        </p:nvGraphicFramePr>
        <p:xfrm>
          <a:off x="7630539" y="3284310"/>
          <a:ext cx="1042850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2850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b="1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BlockId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OffsetNumber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0870889"/>
                  </a:ext>
                </a:extLst>
              </a:tr>
            </a:tbl>
          </a:graphicData>
        </a:graphic>
      </p:graphicFrame>
      <p:graphicFrame>
        <p:nvGraphicFramePr>
          <p:cNvPr id="32" name="表格 28">
            <a:extLst>
              <a:ext uri="{FF2B5EF4-FFF2-40B4-BE49-F238E27FC236}">
                <a16:creationId xmlns:a16="http://schemas.microsoft.com/office/drawing/2014/main" id="{590AA69A-0953-7547-9736-908AA863FC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887114"/>
              </p:ext>
            </p:extLst>
          </p:nvPr>
        </p:nvGraphicFramePr>
        <p:xfrm>
          <a:off x="8936075" y="3096237"/>
          <a:ext cx="708632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8632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bi_hi</a:t>
                      </a:r>
                      <a:endParaRPr lang="en" altLang="zh-CN" sz="1200" b="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bi_lo</a:t>
                      </a:r>
                      <a:endParaRPr lang="en" altLang="zh-CN" sz="1200" b="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0870889"/>
                  </a:ext>
                </a:extLst>
              </a:tr>
            </a:tbl>
          </a:graphicData>
        </a:graphic>
      </p:graphicFrame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7601F32C-EF00-4443-B8A6-9DB825356160}"/>
              </a:ext>
            </a:extLst>
          </p:cNvPr>
          <p:cNvCxnSpPr>
            <a:cxnSpLocks/>
          </p:cNvCxnSpPr>
          <p:nvPr/>
        </p:nvCxnSpPr>
        <p:spPr>
          <a:xfrm flipV="1">
            <a:off x="5621218" y="1624533"/>
            <a:ext cx="474046" cy="848807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1D0565FF-B338-D34A-BEFB-1E1AC1169928}"/>
              </a:ext>
            </a:extLst>
          </p:cNvPr>
          <p:cNvCxnSpPr>
            <a:cxnSpLocks/>
          </p:cNvCxnSpPr>
          <p:nvPr/>
        </p:nvCxnSpPr>
        <p:spPr>
          <a:xfrm flipV="1">
            <a:off x="5647251" y="2271140"/>
            <a:ext cx="448013" cy="472763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AC054F44-73D1-B941-9224-B1A0DB573C81}"/>
              </a:ext>
            </a:extLst>
          </p:cNvPr>
          <p:cNvCxnSpPr>
            <a:cxnSpLocks/>
          </p:cNvCxnSpPr>
          <p:nvPr/>
        </p:nvCxnSpPr>
        <p:spPr>
          <a:xfrm>
            <a:off x="5637856" y="4027816"/>
            <a:ext cx="457408" cy="774197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A809A5DB-2203-0847-92E8-C95468ACAECF}"/>
              </a:ext>
            </a:extLst>
          </p:cNvPr>
          <p:cNvCxnSpPr>
            <a:cxnSpLocks/>
          </p:cNvCxnSpPr>
          <p:nvPr/>
        </p:nvCxnSpPr>
        <p:spPr>
          <a:xfrm flipV="1">
            <a:off x="5627728" y="3269854"/>
            <a:ext cx="474046" cy="510308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05CAD52F-E4C0-BE40-8E9D-BCA7DE06B8D4}"/>
              </a:ext>
            </a:extLst>
          </p:cNvPr>
          <p:cNvCxnSpPr>
            <a:cxnSpLocks/>
          </p:cNvCxnSpPr>
          <p:nvPr/>
        </p:nvCxnSpPr>
        <p:spPr>
          <a:xfrm flipV="1">
            <a:off x="7304172" y="2429432"/>
            <a:ext cx="316239" cy="840422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75EAACBD-2609-9E4B-AE28-E035D02250BF}"/>
              </a:ext>
            </a:extLst>
          </p:cNvPr>
          <p:cNvCxnSpPr>
            <a:cxnSpLocks/>
          </p:cNvCxnSpPr>
          <p:nvPr/>
        </p:nvCxnSpPr>
        <p:spPr>
          <a:xfrm>
            <a:off x="7313132" y="3701428"/>
            <a:ext cx="317407" cy="10321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A05EC827-814D-874C-B833-34E1F4244717}"/>
              </a:ext>
            </a:extLst>
          </p:cNvPr>
          <p:cNvCxnSpPr>
            <a:cxnSpLocks/>
          </p:cNvCxnSpPr>
          <p:nvPr/>
        </p:nvCxnSpPr>
        <p:spPr>
          <a:xfrm flipV="1">
            <a:off x="7313132" y="3294631"/>
            <a:ext cx="317407" cy="22799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CF2562B1-C51D-AD48-8F7D-8A019447DA57}"/>
              </a:ext>
            </a:extLst>
          </p:cNvPr>
          <p:cNvCxnSpPr>
            <a:cxnSpLocks/>
          </p:cNvCxnSpPr>
          <p:nvPr/>
        </p:nvCxnSpPr>
        <p:spPr>
          <a:xfrm flipV="1">
            <a:off x="7323983" y="3086072"/>
            <a:ext cx="296428" cy="417118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6E250221-CDFD-3E40-8EC6-25D51B612CFC}"/>
              </a:ext>
            </a:extLst>
          </p:cNvPr>
          <p:cNvCxnSpPr>
            <a:cxnSpLocks/>
          </p:cNvCxnSpPr>
          <p:nvPr/>
        </p:nvCxnSpPr>
        <p:spPr>
          <a:xfrm flipV="1">
            <a:off x="8683517" y="3096238"/>
            <a:ext cx="252558" cy="188072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箭头连接符 74">
            <a:extLst>
              <a:ext uri="{FF2B5EF4-FFF2-40B4-BE49-F238E27FC236}">
                <a16:creationId xmlns:a16="http://schemas.microsoft.com/office/drawing/2014/main" id="{4B446B76-4ED6-F448-84B0-D4479120437E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8673389" y="3503190"/>
            <a:ext cx="272814" cy="28375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3" name="表格 28">
            <a:extLst>
              <a:ext uri="{FF2B5EF4-FFF2-40B4-BE49-F238E27FC236}">
                <a16:creationId xmlns:a16="http://schemas.microsoft.com/office/drawing/2014/main" id="{5C26E5D9-EF9D-EC42-8955-2DBCA4B30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116516"/>
              </p:ext>
            </p:extLst>
          </p:nvPr>
        </p:nvGraphicFramePr>
        <p:xfrm>
          <a:off x="1387069" y="4238257"/>
          <a:ext cx="909059" cy="20553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9059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PageHeader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ItemId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ItemId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4937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053F73B1-ACFF-56AC-4EA3-B782BA8C6B37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3-3 Buffer</a:t>
            </a:r>
          </a:p>
        </p:txBody>
      </p:sp>
    </p:spTree>
    <p:extLst>
      <p:ext uri="{BB962C8B-B14F-4D97-AF65-F5344CB8AC3E}">
        <p14:creationId xmlns:p14="http://schemas.microsoft.com/office/powerpoint/2010/main" val="4077253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E4C3A6F-5B37-2B46-B29E-5AC371E3F564}"/>
              </a:ext>
            </a:extLst>
          </p:cNvPr>
          <p:cNvSpPr/>
          <p:nvPr/>
        </p:nvSpPr>
        <p:spPr>
          <a:xfrm>
            <a:off x="3534182" y="2808580"/>
            <a:ext cx="5123636" cy="454166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二、数据库安全</a:t>
            </a:r>
          </a:p>
        </p:txBody>
      </p:sp>
    </p:spTree>
    <p:extLst>
      <p:ext uri="{BB962C8B-B14F-4D97-AF65-F5344CB8AC3E}">
        <p14:creationId xmlns:p14="http://schemas.microsoft.com/office/powerpoint/2010/main" val="1520150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>
            <a:extLst>
              <a:ext uri="{FF2B5EF4-FFF2-40B4-BE49-F238E27FC236}">
                <a16:creationId xmlns:a16="http://schemas.microsoft.com/office/drawing/2014/main" id="{6392346B-112F-9FA6-0D3B-E3126997577E}"/>
              </a:ext>
            </a:extLst>
          </p:cNvPr>
          <p:cNvSpPr/>
          <p:nvPr/>
        </p:nvSpPr>
        <p:spPr>
          <a:xfrm>
            <a:off x="7493277" y="2821192"/>
            <a:ext cx="2032553" cy="1345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7A86CA8B-9DAE-54BD-0846-EC4273B3F2AC}"/>
              </a:ext>
            </a:extLst>
          </p:cNvPr>
          <p:cNvSpPr txBox="1"/>
          <p:nvPr/>
        </p:nvSpPr>
        <p:spPr>
          <a:xfrm>
            <a:off x="262561" y="241576"/>
            <a:ext cx="247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一、数据库安全架构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6D67A8B1-2022-6C19-68C4-F5D97E60A0B7}"/>
              </a:ext>
            </a:extLst>
          </p:cNvPr>
          <p:cNvSpPr/>
          <p:nvPr/>
        </p:nvSpPr>
        <p:spPr>
          <a:xfrm>
            <a:off x="8015497" y="159854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50E7427-7E9B-78AD-A40E-A804D54F3A89}"/>
              </a:ext>
            </a:extLst>
          </p:cNvPr>
          <p:cNvSpPr/>
          <p:nvPr/>
        </p:nvSpPr>
        <p:spPr>
          <a:xfrm>
            <a:off x="8015496" y="214650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数据库驱动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09A0A92-0C01-4BDA-3006-E041A8D065AF}"/>
              </a:ext>
            </a:extLst>
          </p:cNvPr>
          <p:cNvSpPr/>
          <p:nvPr/>
        </p:nvSpPr>
        <p:spPr>
          <a:xfrm>
            <a:off x="8015496" y="309496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69D9651F-9752-24E3-971F-1BFF1C69B833}"/>
              </a:ext>
            </a:extLst>
          </p:cNvPr>
          <p:cNvSpPr/>
          <p:nvPr/>
        </p:nvSpPr>
        <p:spPr>
          <a:xfrm>
            <a:off x="8015496" y="3612020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A9E1B35-5C7E-267C-4FEE-E69CB1112D89}"/>
              </a:ext>
            </a:extLst>
          </p:cNvPr>
          <p:cNvSpPr/>
          <p:nvPr/>
        </p:nvSpPr>
        <p:spPr>
          <a:xfrm>
            <a:off x="8015496" y="450944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227A7C53-7FF1-4BD6-565A-5127A5BB23B7}"/>
              </a:ext>
            </a:extLst>
          </p:cNvPr>
          <p:cNvSpPr/>
          <p:nvPr/>
        </p:nvSpPr>
        <p:spPr>
          <a:xfrm>
            <a:off x="6462339" y="2146508"/>
            <a:ext cx="85476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密态等值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9278E68B-D641-CABB-DE81-092E6BE01EF3}"/>
              </a:ext>
            </a:extLst>
          </p:cNvPr>
          <p:cNvSpPr/>
          <p:nvPr/>
        </p:nvSpPr>
        <p:spPr>
          <a:xfrm>
            <a:off x="6462338" y="2501878"/>
            <a:ext cx="85476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安全传输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8AB65B83-3F3B-A353-0008-A665828F20EA}"/>
              </a:ext>
            </a:extLst>
          </p:cNvPr>
          <p:cNvSpPr/>
          <p:nvPr/>
        </p:nvSpPr>
        <p:spPr>
          <a:xfrm>
            <a:off x="6462337" y="2951678"/>
            <a:ext cx="85476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加密函数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1DBE1D78-1429-67DE-2C98-885112C64245}"/>
              </a:ext>
            </a:extLst>
          </p:cNvPr>
          <p:cNvSpPr/>
          <p:nvPr/>
        </p:nvSpPr>
        <p:spPr>
          <a:xfrm>
            <a:off x="6462337" y="3348411"/>
            <a:ext cx="85476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机密计算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B94B1F61-66D8-31ED-F86C-DB7C4A4AD770}"/>
              </a:ext>
            </a:extLst>
          </p:cNvPr>
          <p:cNvSpPr/>
          <p:nvPr/>
        </p:nvSpPr>
        <p:spPr>
          <a:xfrm>
            <a:off x="6453999" y="3849697"/>
            <a:ext cx="85476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透明加密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B0055310-E377-664B-97BB-B3480D177B67}"/>
              </a:ext>
            </a:extLst>
          </p:cNvPr>
          <p:cNvSpPr/>
          <p:nvPr/>
        </p:nvSpPr>
        <p:spPr>
          <a:xfrm>
            <a:off x="9833520" y="2898250"/>
            <a:ext cx="957880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安全审计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0ACEBB28-383E-7C10-D411-DA9082F33B8B}"/>
              </a:ext>
            </a:extLst>
          </p:cNvPr>
          <p:cNvSpPr/>
          <p:nvPr/>
        </p:nvSpPr>
        <p:spPr>
          <a:xfrm>
            <a:off x="9833521" y="2103005"/>
            <a:ext cx="957880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身份认证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B62D8B83-1771-3624-853D-7B8983846910}"/>
              </a:ext>
            </a:extLst>
          </p:cNvPr>
          <p:cNvSpPr/>
          <p:nvPr/>
        </p:nvSpPr>
        <p:spPr>
          <a:xfrm>
            <a:off x="9833520" y="2483535"/>
            <a:ext cx="957880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访问控制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B72DD37D-556D-0630-6915-0F7B1C489E13}"/>
              </a:ext>
            </a:extLst>
          </p:cNvPr>
          <p:cNvSpPr/>
          <p:nvPr/>
        </p:nvSpPr>
        <p:spPr>
          <a:xfrm>
            <a:off x="9810113" y="4160973"/>
            <a:ext cx="957880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数据脱敏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F084F614-53A2-80EB-983E-E8DD341AD517}"/>
              </a:ext>
            </a:extLst>
          </p:cNvPr>
          <p:cNvSpPr/>
          <p:nvPr/>
        </p:nvSpPr>
        <p:spPr>
          <a:xfrm>
            <a:off x="9833520" y="3322479"/>
            <a:ext cx="957881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数据防篡改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9D3610C5-B2B2-7738-9E00-1C57244F52F9}"/>
              </a:ext>
            </a:extLst>
          </p:cNvPr>
          <p:cNvSpPr/>
          <p:nvPr/>
        </p:nvSpPr>
        <p:spPr>
          <a:xfrm>
            <a:off x="9811773" y="3728821"/>
            <a:ext cx="957880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数据发现</a:t>
            </a: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CC63BB7F-D6CF-C3E9-6FA6-DBDA9FF58489}"/>
              </a:ext>
            </a:extLst>
          </p:cNvPr>
          <p:cNvCxnSpPr>
            <a:cxnSpLocks/>
            <a:stCxn id="49" idx="3"/>
            <a:endCxn id="38" idx="1"/>
          </p:cNvCxnSpPr>
          <p:nvPr/>
        </p:nvCxnSpPr>
        <p:spPr>
          <a:xfrm>
            <a:off x="7317104" y="2273232"/>
            <a:ext cx="698392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A67B6240-BE51-DB67-6043-0990E77B1606}"/>
              </a:ext>
            </a:extLst>
          </p:cNvPr>
          <p:cNvCxnSpPr>
            <a:cxnSpLocks/>
          </p:cNvCxnSpPr>
          <p:nvPr/>
        </p:nvCxnSpPr>
        <p:spPr>
          <a:xfrm flipH="1">
            <a:off x="8509553" y="1851995"/>
            <a:ext cx="1" cy="294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BCE861F5-27F2-5FFD-BC9B-4151769FA490}"/>
              </a:ext>
            </a:extLst>
          </p:cNvPr>
          <p:cNvCxnSpPr>
            <a:cxnSpLocks/>
            <a:stCxn id="38" idx="2"/>
            <a:endCxn id="42" idx="0"/>
          </p:cNvCxnSpPr>
          <p:nvPr/>
        </p:nvCxnSpPr>
        <p:spPr>
          <a:xfrm>
            <a:off x="8509554" y="2399956"/>
            <a:ext cx="0" cy="695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FE2C1766-2746-972D-391C-C77C0E832A96}"/>
              </a:ext>
            </a:extLst>
          </p:cNvPr>
          <p:cNvCxnSpPr>
            <a:cxnSpLocks/>
            <a:stCxn id="42" idx="2"/>
            <a:endCxn id="44" idx="0"/>
          </p:cNvCxnSpPr>
          <p:nvPr/>
        </p:nvCxnSpPr>
        <p:spPr>
          <a:xfrm>
            <a:off x="8509554" y="3348411"/>
            <a:ext cx="0" cy="263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FC33A046-30AB-8DB9-9917-E42FB593F6DB}"/>
              </a:ext>
            </a:extLst>
          </p:cNvPr>
          <p:cNvCxnSpPr>
            <a:cxnSpLocks/>
            <a:stCxn id="44" idx="2"/>
            <a:endCxn id="47" idx="0"/>
          </p:cNvCxnSpPr>
          <p:nvPr/>
        </p:nvCxnSpPr>
        <p:spPr>
          <a:xfrm>
            <a:off x="8509554" y="3865468"/>
            <a:ext cx="0" cy="643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695483A0-E841-295A-F878-8BED89D8DC91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7317103" y="2628602"/>
            <a:ext cx="1192450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CDBCBC3F-29E6-F330-93EC-E9C162219B75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7317102" y="3078402"/>
            <a:ext cx="689410" cy="66562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A0CA1E1E-BA96-409E-D4E0-E25B37C908E1}"/>
              </a:ext>
            </a:extLst>
          </p:cNvPr>
          <p:cNvCxnSpPr>
            <a:cxnSpLocks/>
            <a:stCxn id="55" idx="3"/>
            <a:endCxn id="42" idx="1"/>
          </p:cNvCxnSpPr>
          <p:nvPr/>
        </p:nvCxnSpPr>
        <p:spPr>
          <a:xfrm flipV="1">
            <a:off x="7317102" y="3221687"/>
            <a:ext cx="698394" cy="253448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B1C31AA2-B420-29BE-5162-5999BEAD7C55}"/>
              </a:ext>
            </a:extLst>
          </p:cNvPr>
          <p:cNvCxnSpPr>
            <a:cxnSpLocks/>
            <a:stCxn id="56" idx="3"/>
          </p:cNvCxnSpPr>
          <p:nvPr/>
        </p:nvCxnSpPr>
        <p:spPr>
          <a:xfrm>
            <a:off x="7308764" y="3976421"/>
            <a:ext cx="1200789" cy="16561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7E3BB284-385D-D769-5E98-1510882EF87A}"/>
              </a:ext>
            </a:extLst>
          </p:cNvPr>
          <p:cNvCxnSpPr>
            <a:cxnSpLocks/>
            <a:stCxn id="58" idx="1"/>
          </p:cNvCxnSpPr>
          <p:nvPr/>
        </p:nvCxnSpPr>
        <p:spPr>
          <a:xfrm flipH="1">
            <a:off x="8509553" y="2229729"/>
            <a:ext cx="1323968" cy="716995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80720A5B-32FC-3687-CE12-40B060453F58}"/>
              </a:ext>
            </a:extLst>
          </p:cNvPr>
          <p:cNvCxnSpPr>
            <a:cxnSpLocks/>
            <a:stCxn id="59" idx="1"/>
          </p:cNvCxnSpPr>
          <p:nvPr/>
        </p:nvCxnSpPr>
        <p:spPr>
          <a:xfrm flipH="1">
            <a:off x="9012595" y="2610259"/>
            <a:ext cx="820925" cy="49580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3FC6F070-A1F7-1194-F71F-661F185D73B2}"/>
              </a:ext>
            </a:extLst>
          </p:cNvPr>
          <p:cNvCxnSpPr>
            <a:cxnSpLocks/>
            <a:stCxn id="57" idx="1"/>
          </p:cNvCxnSpPr>
          <p:nvPr/>
        </p:nvCxnSpPr>
        <p:spPr>
          <a:xfrm flipH="1">
            <a:off x="9030944" y="3024974"/>
            <a:ext cx="802576" cy="133245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2EA52695-77F5-E289-EEE6-1A8B0CDAD0F3}"/>
              </a:ext>
            </a:extLst>
          </p:cNvPr>
          <p:cNvCxnSpPr>
            <a:cxnSpLocks/>
            <a:stCxn id="61" idx="1"/>
            <a:endCxn id="42" idx="3"/>
          </p:cNvCxnSpPr>
          <p:nvPr/>
        </p:nvCxnSpPr>
        <p:spPr>
          <a:xfrm flipH="1" flipV="1">
            <a:off x="9003611" y="3221687"/>
            <a:ext cx="829909" cy="227516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73C03731-C920-8EC2-8D13-46A79C853D3C}"/>
              </a:ext>
            </a:extLst>
          </p:cNvPr>
          <p:cNvCxnSpPr>
            <a:cxnSpLocks/>
            <a:stCxn id="62" idx="1"/>
          </p:cNvCxnSpPr>
          <p:nvPr/>
        </p:nvCxnSpPr>
        <p:spPr>
          <a:xfrm flipH="1" flipV="1">
            <a:off x="9027018" y="3315598"/>
            <a:ext cx="784755" cy="539947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B411CAB3-9ED5-29F9-5245-99ECFD884F00}"/>
              </a:ext>
            </a:extLst>
          </p:cNvPr>
          <p:cNvCxnSpPr>
            <a:cxnSpLocks/>
            <a:stCxn id="60" idx="1"/>
          </p:cNvCxnSpPr>
          <p:nvPr/>
        </p:nvCxnSpPr>
        <p:spPr>
          <a:xfrm flipH="1" flipV="1">
            <a:off x="8990848" y="3348411"/>
            <a:ext cx="819265" cy="939286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039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342BBB6-D5C3-A642-1925-917B42018CEF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 密态等值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AF6CBF6-1B87-0303-8713-AF9315B2BFF1}"/>
              </a:ext>
            </a:extLst>
          </p:cNvPr>
          <p:cNvSpPr/>
          <p:nvPr/>
        </p:nvSpPr>
        <p:spPr>
          <a:xfrm>
            <a:off x="6807477" y="2305050"/>
            <a:ext cx="2032553" cy="19549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数据驱动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B8B71E7-68E2-EBAE-D1BA-8AE0C124CFE7}"/>
              </a:ext>
            </a:extLst>
          </p:cNvPr>
          <p:cNvSpPr/>
          <p:nvPr/>
        </p:nvSpPr>
        <p:spPr>
          <a:xfrm>
            <a:off x="7329694" y="172769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5A42F34-2C50-D6B8-F7D9-1C55C5F8AADE}"/>
              </a:ext>
            </a:extLst>
          </p:cNvPr>
          <p:cNvSpPr/>
          <p:nvPr/>
        </p:nvSpPr>
        <p:spPr>
          <a:xfrm>
            <a:off x="7230924" y="2699721"/>
            <a:ext cx="1185654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语法解析模块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3BA89A9-DB3A-DBD4-FFEC-86F813A56292}"/>
              </a:ext>
            </a:extLst>
          </p:cNvPr>
          <p:cNvSpPr/>
          <p:nvPr/>
        </p:nvSpPr>
        <p:spPr>
          <a:xfrm>
            <a:off x="7230925" y="3181726"/>
            <a:ext cx="1185654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缓存模块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3C6E548-C160-15FD-3876-165E4ED3DB13}"/>
              </a:ext>
            </a:extLst>
          </p:cNvPr>
          <p:cNvSpPr/>
          <p:nvPr/>
        </p:nvSpPr>
        <p:spPr>
          <a:xfrm>
            <a:off x="7329694" y="4584759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4CDFE31-BB32-799A-FCF3-9280D5C23B3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7823751" y="1981141"/>
            <a:ext cx="1" cy="718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0A8D5E2-E9A7-F5F9-CD43-BFEE67E1B33A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7823751" y="2953169"/>
            <a:ext cx="1" cy="228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C84CC19-3AF6-470C-9AC9-3C1CCF99B0FC}"/>
              </a:ext>
            </a:extLst>
          </p:cNvPr>
          <p:cNvCxnSpPr>
            <a:cxnSpLocks/>
            <a:stCxn id="11" idx="2"/>
            <a:endCxn id="7" idx="0"/>
          </p:cNvCxnSpPr>
          <p:nvPr/>
        </p:nvCxnSpPr>
        <p:spPr>
          <a:xfrm>
            <a:off x="7823751" y="3954293"/>
            <a:ext cx="1" cy="630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EF6D4A14-66BD-D3AC-1801-9C6926BEF194}"/>
              </a:ext>
            </a:extLst>
          </p:cNvPr>
          <p:cNvSpPr/>
          <p:nvPr/>
        </p:nvSpPr>
        <p:spPr>
          <a:xfrm>
            <a:off x="7230924" y="3700845"/>
            <a:ext cx="1185654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密态等值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FDD2D97-0A52-963F-EF21-34559FD27C3A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flipH="1">
            <a:off x="7823751" y="3435174"/>
            <a:ext cx="1" cy="265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E6F9A2FD-A37F-596D-15FC-7FC254F18549}"/>
              </a:ext>
            </a:extLst>
          </p:cNvPr>
          <p:cNvSpPr/>
          <p:nvPr/>
        </p:nvSpPr>
        <p:spPr>
          <a:xfrm>
            <a:off x="7335353" y="5162116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D0BA7C4-6D6B-ADE0-8D53-A73F93A1AF73}"/>
              </a:ext>
            </a:extLst>
          </p:cNvPr>
          <p:cNvCxnSpPr>
            <a:cxnSpLocks/>
            <a:stCxn id="7" idx="2"/>
            <a:endCxn id="26" idx="0"/>
          </p:cNvCxnSpPr>
          <p:nvPr/>
        </p:nvCxnSpPr>
        <p:spPr>
          <a:xfrm>
            <a:off x="7823752" y="4838207"/>
            <a:ext cx="5659" cy="323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950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8894779F-DFCC-85E4-0466-EC225E8E58B1}"/>
              </a:ext>
            </a:extLst>
          </p:cNvPr>
          <p:cNvSpPr/>
          <p:nvPr/>
        </p:nvSpPr>
        <p:spPr>
          <a:xfrm>
            <a:off x="3553291" y="1142021"/>
            <a:ext cx="3258717" cy="3200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CREATE TABLE t1 (c1 INT, c2 TEXT ENCRYPT ..)  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1543626-C0FE-8FDA-35BC-1145B8BF46D2}"/>
              </a:ext>
            </a:extLst>
          </p:cNvPr>
          <p:cNvSpPr/>
          <p:nvPr/>
        </p:nvSpPr>
        <p:spPr>
          <a:xfrm>
            <a:off x="3076062" y="624473"/>
            <a:ext cx="85476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0FCF35B-454B-CEA6-E338-69E17F55B78D}"/>
              </a:ext>
            </a:extLst>
          </p:cNvPr>
          <p:cNvSpPr/>
          <p:nvPr/>
        </p:nvSpPr>
        <p:spPr>
          <a:xfrm>
            <a:off x="6422128" y="62447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数据库驱动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6A573A6-3600-21AF-9440-525F7E0DF2A9}"/>
              </a:ext>
            </a:extLst>
          </p:cNvPr>
          <p:cNvSpPr/>
          <p:nvPr/>
        </p:nvSpPr>
        <p:spPr>
          <a:xfrm>
            <a:off x="8941695" y="65588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C2C36BE9-30D7-46D4-6629-8C13200B7003}"/>
              </a:ext>
            </a:extLst>
          </p:cNvPr>
          <p:cNvCxnSpPr>
            <a:cxnSpLocks/>
            <a:stCxn id="13" idx="2"/>
            <a:endCxn id="36" idx="0"/>
          </p:cNvCxnSpPr>
          <p:nvPr/>
        </p:nvCxnSpPr>
        <p:spPr>
          <a:xfrm>
            <a:off x="3503445" y="877921"/>
            <a:ext cx="0" cy="4939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44FBCDD4-D13D-23F5-0409-21E4481AF5B4}"/>
              </a:ext>
            </a:extLst>
          </p:cNvPr>
          <p:cNvCxnSpPr>
            <a:cxnSpLocks/>
            <a:stCxn id="15" idx="2"/>
            <a:endCxn id="37" idx="0"/>
          </p:cNvCxnSpPr>
          <p:nvPr/>
        </p:nvCxnSpPr>
        <p:spPr>
          <a:xfrm>
            <a:off x="6916186" y="877921"/>
            <a:ext cx="0" cy="4939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663E8BC6-6E42-091A-043F-09EB03B1DE3E}"/>
              </a:ext>
            </a:extLst>
          </p:cNvPr>
          <p:cNvCxnSpPr>
            <a:cxnSpLocks/>
            <a:stCxn id="16" idx="2"/>
            <a:endCxn id="39" idx="0"/>
          </p:cNvCxnSpPr>
          <p:nvPr/>
        </p:nvCxnSpPr>
        <p:spPr>
          <a:xfrm>
            <a:off x="9435753" y="909336"/>
            <a:ext cx="0" cy="4939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F1CD34F3-E95C-B0BD-7319-06CFF67C8208}"/>
              </a:ext>
            </a:extLst>
          </p:cNvPr>
          <p:cNvSpPr/>
          <p:nvPr/>
        </p:nvSpPr>
        <p:spPr>
          <a:xfrm>
            <a:off x="3628207" y="2513251"/>
            <a:ext cx="2524941" cy="3126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INSERT INTO t1 VALUES (1, ‘</a:t>
            </a:r>
            <a:r>
              <a:rPr lang="en-US" altLang="zh-CN" sz="1200" dirty="0">
                <a:solidFill>
                  <a:srgbClr val="FF0000"/>
                </a:solidFill>
              </a:rPr>
              <a:t>data</a:t>
            </a:r>
            <a:r>
              <a:rPr lang="en-US" altLang="zh-CN" sz="1200" dirty="0">
                <a:solidFill>
                  <a:schemeClr val="tx1"/>
                </a:solidFill>
              </a:rPr>
              <a:t>’)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28" name="表格 28">
            <a:extLst>
              <a:ext uri="{FF2B5EF4-FFF2-40B4-BE49-F238E27FC236}">
                <a16:creationId xmlns:a16="http://schemas.microsoft.com/office/drawing/2014/main" id="{112E7F81-70F9-DADC-2B0C-ED6A707EA1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656859"/>
              </p:ext>
            </p:extLst>
          </p:nvPr>
        </p:nvGraphicFramePr>
        <p:xfrm>
          <a:off x="9654935" y="1513139"/>
          <a:ext cx="1913498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98">
                  <a:extLst>
                    <a:ext uri="{9D8B030D-6E8A-4147-A177-3AD203B41FA5}">
                      <a16:colId xmlns:a16="http://schemas.microsoft.com/office/drawing/2014/main" val="1025489850"/>
                    </a:ext>
                  </a:extLst>
                </a:gridCol>
                <a:gridCol w="551622">
                  <a:extLst>
                    <a:ext uri="{9D8B030D-6E8A-4147-A177-3AD203B41FA5}">
                      <a16:colId xmlns:a16="http://schemas.microsoft.com/office/drawing/2014/main" val="4103038480"/>
                    </a:ext>
                  </a:extLst>
                </a:gridCol>
                <a:gridCol w="819978">
                  <a:extLst>
                    <a:ext uri="{9D8B030D-6E8A-4147-A177-3AD203B41FA5}">
                      <a16:colId xmlns:a16="http://schemas.microsoft.com/office/drawing/2014/main" val="1711004543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表名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列名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是否加密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t1</a:t>
                      </a:r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c1</a:t>
                      </a:r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encrypt</a:t>
                      </a:r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</a:tbl>
          </a:graphicData>
        </a:graphic>
      </p:graphicFrame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3BE45A9-CB02-655B-9E65-B030F1DBB256}"/>
              </a:ext>
            </a:extLst>
          </p:cNvPr>
          <p:cNvCxnSpPr>
            <a:cxnSpLocks/>
          </p:cNvCxnSpPr>
          <p:nvPr/>
        </p:nvCxnSpPr>
        <p:spPr>
          <a:xfrm>
            <a:off x="3510339" y="1498004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8C73903-351A-BB1C-1C9A-C3C385707ED4}"/>
              </a:ext>
            </a:extLst>
          </p:cNvPr>
          <p:cNvCxnSpPr>
            <a:cxnSpLocks/>
          </p:cNvCxnSpPr>
          <p:nvPr/>
        </p:nvCxnSpPr>
        <p:spPr>
          <a:xfrm>
            <a:off x="6916185" y="1760640"/>
            <a:ext cx="2519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00131412-E612-55D4-1ACE-BFB5071CFACF}"/>
              </a:ext>
            </a:extLst>
          </p:cNvPr>
          <p:cNvCxnSpPr>
            <a:cxnSpLocks/>
          </p:cNvCxnSpPr>
          <p:nvPr/>
        </p:nvCxnSpPr>
        <p:spPr>
          <a:xfrm flipH="1">
            <a:off x="6916185" y="2216901"/>
            <a:ext cx="2519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DD32740F-F324-6AAB-16E2-14AE8FC1A0EB}"/>
              </a:ext>
            </a:extLst>
          </p:cNvPr>
          <p:cNvSpPr/>
          <p:nvPr/>
        </p:nvSpPr>
        <p:spPr>
          <a:xfrm>
            <a:off x="6983797" y="3081331"/>
            <a:ext cx="2384344" cy="253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INSERT .. t1 VALUES (1, </a:t>
            </a:r>
            <a:r>
              <a:rPr lang="en-US" altLang="zh-CN" sz="1200" dirty="0">
                <a:solidFill>
                  <a:srgbClr val="00B050"/>
                </a:solidFill>
              </a:rPr>
              <a:t>enc[data] </a:t>
            </a:r>
            <a:r>
              <a:rPr lang="en-US" altLang="zh-CN" sz="1200" dirty="0">
                <a:solidFill>
                  <a:schemeClr val="tx1"/>
                </a:solidFill>
              </a:rPr>
              <a:t>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26" name="表格 28">
            <a:extLst>
              <a:ext uri="{FF2B5EF4-FFF2-40B4-BE49-F238E27FC236}">
                <a16:creationId xmlns:a16="http://schemas.microsoft.com/office/drawing/2014/main" id="{81862059-C55D-C72E-B478-7F61444B58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611281"/>
              </p:ext>
            </p:extLst>
          </p:nvPr>
        </p:nvGraphicFramePr>
        <p:xfrm>
          <a:off x="9654935" y="3064264"/>
          <a:ext cx="1396232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8116">
                  <a:extLst>
                    <a:ext uri="{9D8B030D-6E8A-4147-A177-3AD203B41FA5}">
                      <a16:colId xmlns:a16="http://schemas.microsoft.com/office/drawing/2014/main" val="1025489850"/>
                    </a:ext>
                  </a:extLst>
                </a:gridCol>
                <a:gridCol w="698116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c2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enc[data]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</a:tbl>
          </a:graphicData>
        </a:graphic>
      </p:graphicFrame>
      <p:sp>
        <p:nvSpPr>
          <p:cNvPr id="32" name="矩形 31">
            <a:extLst>
              <a:ext uri="{FF2B5EF4-FFF2-40B4-BE49-F238E27FC236}">
                <a16:creationId xmlns:a16="http://schemas.microsoft.com/office/drawing/2014/main" id="{5A347642-EF35-9853-0C82-1E9DA44B73BD}"/>
              </a:ext>
            </a:extLst>
          </p:cNvPr>
          <p:cNvSpPr/>
          <p:nvPr/>
        </p:nvSpPr>
        <p:spPr>
          <a:xfrm>
            <a:off x="3599262" y="3643657"/>
            <a:ext cx="2692309" cy="293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SELETE * FROM t1 WHERE c1 = ‘</a:t>
            </a:r>
            <a:r>
              <a:rPr lang="en-US" altLang="zh-CN" sz="1200" dirty="0">
                <a:solidFill>
                  <a:srgbClr val="FF0000"/>
                </a:solidFill>
              </a:rPr>
              <a:t>data</a:t>
            </a:r>
            <a:r>
              <a:rPr lang="en-US" altLang="zh-CN" sz="1200" dirty="0">
                <a:solidFill>
                  <a:schemeClr val="tx1"/>
                </a:solidFill>
              </a:rPr>
              <a:t>’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0E53E23-944E-0286-6BF4-49011CA11989}"/>
              </a:ext>
            </a:extLst>
          </p:cNvPr>
          <p:cNvSpPr/>
          <p:nvPr/>
        </p:nvSpPr>
        <p:spPr>
          <a:xfrm>
            <a:off x="6955598" y="4238664"/>
            <a:ext cx="2384339" cy="253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SELETE .. WHERE c1 = </a:t>
            </a:r>
            <a:r>
              <a:rPr lang="en-US" altLang="zh-CN" sz="1200" dirty="0">
                <a:solidFill>
                  <a:srgbClr val="00B050"/>
                </a:solidFill>
              </a:rPr>
              <a:t>enc[data]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E82BA46-4F0A-2A86-7BA4-14429257A872}"/>
              </a:ext>
            </a:extLst>
          </p:cNvPr>
          <p:cNvSpPr/>
          <p:nvPr/>
        </p:nvSpPr>
        <p:spPr>
          <a:xfrm>
            <a:off x="3076062" y="5817195"/>
            <a:ext cx="85476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F9BAF28-2554-BC40-8F83-42A54AFDDFA2}"/>
              </a:ext>
            </a:extLst>
          </p:cNvPr>
          <p:cNvSpPr/>
          <p:nvPr/>
        </p:nvSpPr>
        <p:spPr>
          <a:xfrm>
            <a:off x="6422128" y="5817195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数据库驱动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F37C9DF-1964-0378-61D1-B7E42B2E8169}"/>
              </a:ext>
            </a:extLst>
          </p:cNvPr>
          <p:cNvSpPr/>
          <p:nvPr/>
        </p:nvSpPr>
        <p:spPr>
          <a:xfrm>
            <a:off x="8941695" y="5848610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A5397BE1-EF66-753A-376F-A9E8F71E6ECE}"/>
              </a:ext>
            </a:extLst>
          </p:cNvPr>
          <p:cNvCxnSpPr>
            <a:cxnSpLocks/>
          </p:cNvCxnSpPr>
          <p:nvPr/>
        </p:nvCxnSpPr>
        <p:spPr>
          <a:xfrm>
            <a:off x="3510339" y="2897765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EF1BBB7C-455A-B6F8-BC8C-E28BC3E1F408}"/>
              </a:ext>
            </a:extLst>
          </p:cNvPr>
          <p:cNvCxnSpPr>
            <a:cxnSpLocks/>
          </p:cNvCxnSpPr>
          <p:nvPr/>
        </p:nvCxnSpPr>
        <p:spPr>
          <a:xfrm flipV="1">
            <a:off x="6916185" y="3414481"/>
            <a:ext cx="2519567" cy="1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ED01BF7F-C948-5AE6-E472-FADCA6103CE9}"/>
              </a:ext>
            </a:extLst>
          </p:cNvPr>
          <p:cNvCxnSpPr>
            <a:cxnSpLocks/>
          </p:cNvCxnSpPr>
          <p:nvPr/>
        </p:nvCxnSpPr>
        <p:spPr>
          <a:xfrm>
            <a:off x="3482525" y="4009291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A67E6941-8A43-214D-BAFC-A601C52B924F}"/>
              </a:ext>
            </a:extLst>
          </p:cNvPr>
          <p:cNvCxnSpPr>
            <a:cxnSpLocks/>
          </p:cNvCxnSpPr>
          <p:nvPr/>
        </p:nvCxnSpPr>
        <p:spPr>
          <a:xfrm flipH="1">
            <a:off x="6916185" y="5119697"/>
            <a:ext cx="2519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57F0CF9F-2955-B9C3-56A1-B905A504E8E3}"/>
              </a:ext>
            </a:extLst>
          </p:cNvPr>
          <p:cNvCxnSpPr>
            <a:cxnSpLocks/>
          </p:cNvCxnSpPr>
          <p:nvPr/>
        </p:nvCxnSpPr>
        <p:spPr>
          <a:xfrm flipH="1">
            <a:off x="3510339" y="5673381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42C91FB1-077B-87DD-20FD-8D05D8AD2630}"/>
              </a:ext>
            </a:extLst>
          </p:cNvPr>
          <p:cNvCxnSpPr>
            <a:cxnSpLocks/>
          </p:cNvCxnSpPr>
          <p:nvPr/>
        </p:nvCxnSpPr>
        <p:spPr>
          <a:xfrm flipV="1">
            <a:off x="6916185" y="4568598"/>
            <a:ext cx="2519567" cy="1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表格 28">
            <a:extLst>
              <a:ext uri="{FF2B5EF4-FFF2-40B4-BE49-F238E27FC236}">
                <a16:creationId xmlns:a16="http://schemas.microsoft.com/office/drawing/2014/main" id="{AC56061D-D956-5A32-4462-AE55296E68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590418"/>
              </p:ext>
            </p:extLst>
          </p:nvPr>
        </p:nvGraphicFramePr>
        <p:xfrm>
          <a:off x="9654935" y="4259847"/>
          <a:ext cx="1396232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8116">
                  <a:extLst>
                    <a:ext uri="{9D8B030D-6E8A-4147-A177-3AD203B41FA5}">
                      <a16:colId xmlns:a16="http://schemas.microsoft.com/office/drawing/2014/main" val="1025489850"/>
                    </a:ext>
                  </a:extLst>
                </a:gridCol>
                <a:gridCol w="698116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c2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enc[data]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</a:tbl>
          </a:graphicData>
        </a:graphic>
      </p:graphicFrame>
      <p:sp>
        <p:nvSpPr>
          <p:cNvPr id="62" name="文本框 61">
            <a:extLst>
              <a:ext uri="{FF2B5EF4-FFF2-40B4-BE49-F238E27FC236}">
                <a16:creationId xmlns:a16="http://schemas.microsoft.com/office/drawing/2014/main" id="{24F1E211-6E5B-696E-E3FE-4891976CD2C9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 密态等值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CBAF46A9-9CA7-6F79-B025-637CDA162EE9}"/>
              </a:ext>
            </a:extLst>
          </p:cNvPr>
          <p:cNvSpPr/>
          <p:nvPr/>
        </p:nvSpPr>
        <p:spPr>
          <a:xfrm>
            <a:off x="9587683" y="1229594"/>
            <a:ext cx="988115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密态系统表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232907F9-1DD3-2776-18A1-E7AE8910E18C}"/>
              </a:ext>
            </a:extLst>
          </p:cNvPr>
          <p:cNvSpPr/>
          <p:nvPr/>
        </p:nvSpPr>
        <p:spPr>
          <a:xfrm>
            <a:off x="9571682" y="2827883"/>
            <a:ext cx="550218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表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519420BE-7C50-7D60-D700-500D0EC8DA6B}"/>
              </a:ext>
            </a:extLst>
          </p:cNvPr>
          <p:cNvSpPr/>
          <p:nvPr/>
        </p:nvSpPr>
        <p:spPr>
          <a:xfrm>
            <a:off x="9539932" y="3996873"/>
            <a:ext cx="550218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表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E175BDF1-AAAE-004B-B12E-8AF6FE283864}"/>
              </a:ext>
            </a:extLst>
          </p:cNvPr>
          <p:cNvSpPr/>
          <p:nvPr/>
        </p:nvSpPr>
        <p:spPr>
          <a:xfrm>
            <a:off x="7075452" y="1904454"/>
            <a:ext cx="2512231" cy="33739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缓存加密元数据 </a:t>
            </a:r>
            <a:r>
              <a:rPr lang="en-US" altLang="zh-CN" sz="1200" dirty="0">
                <a:solidFill>
                  <a:schemeClr val="tx1"/>
                </a:solidFill>
              </a:rPr>
              <a:t>{t1, c1, encrypt}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74F2F5C5-6077-CED2-4AF7-43720A191411}"/>
              </a:ext>
            </a:extLst>
          </p:cNvPr>
          <p:cNvSpPr/>
          <p:nvPr/>
        </p:nvSpPr>
        <p:spPr>
          <a:xfrm>
            <a:off x="7480003" y="4783309"/>
            <a:ext cx="1948632" cy="33739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返回数据密文 </a:t>
            </a:r>
            <a:r>
              <a:rPr lang="en-US" altLang="zh-CN" sz="1200" dirty="0">
                <a:solidFill>
                  <a:schemeClr val="tx1"/>
                </a:solidFill>
              </a:rPr>
              <a:t>{1, </a:t>
            </a:r>
            <a:r>
              <a:rPr lang="en-US" altLang="zh-CN" sz="1200" dirty="0">
                <a:solidFill>
                  <a:srgbClr val="00B050"/>
                </a:solidFill>
              </a:rPr>
              <a:t>enc[data]</a:t>
            </a:r>
            <a:r>
              <a:rPr lang="en-US" altLang="zh-CN" sz="1200" dirty="0">
                <a:solidFill>
                  <a:schemeClr val="tx1"/>
                </a:solidFill>
              </a:rPr>
              <a:t>}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37469C5B-229B-EF93-DEB2-614BA512D1A8}"/>
              </a:ext>
            </a:extLst>
          </p:cNvPr>
          <p:cNvSpPr/>
          <p:nvPr/>
        </p:nvSpPr>
        <p:spPr>
          <a:xfrm>
            <a:off x="4890678" y="5325798"/>
            <a:ext cx="2010405" cy="33739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解密返回数据明文 </a:t>
            </a:r>
            <a:r>
              <a:rPr lang="en-US" altLang="zh-CN" sz="1200" dirty="0">
                <a:solidFill>
                  <a:schemeClr val="tx1"/>
                </a:solidFill>
              </a:rPr>
              <a:t>{1, ‘</a:t>
            </a:r>
            <a:r>
              <a:rPr lang="en-US" altLang="zh-CN" sz="1200" dirty="0">
                <a:solidFill>
                  <a:srgbClr val="FF0000"/>
                </a:solidFill>
              </a:rPr>
              <a:t>data</a:t>
            </a:r>
            <a:r>
              <a:rPr lang="en-US" altLang="zh-CN" sz="1200" dirty="0">
                <a:solidFill>
                  <a:schemeClr val="tx1"/>
                </a:solidFill>
              </a:rPr>
              <a:t>’}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406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A945646-8F7E-AF90-CF3C-5B17F37B9559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2 </a:t>
            </a:r>
            <a:r>
              <a:rPr lang="zh-CN" altLang="en-US" dirty="0">
                <a:solidFill>
                  <a:srgbClr val="C00000"/>
                </a:solidFill>
              </a:rPr>
              <a:t>安全传输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192684A-60FF-8A69-2941-97287C654F13}"/>
              </a:ext>
            </a:extLst>
          </p:cNvPr>
          <p:cNvSpPr/>
          <p:nvPr/>
        </p:nvSpPr>
        <p:spPr>
          <a:xfrm>
            <a:off x="4573242" y="61090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数据库驱动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54B1EB9-AE98-BF51-03FD-DFE8B99DDC71}"/>
              </a:ext>
            </a:extLst>
          </p:cNvPr>
          <p:cNvSpPr/>
          <p:nvPr/>
        </p:nvSpPr>
        <p:spPr>
          <a:xfrm>
            <a:off x="7912995" y="61090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851FC42-0820-D29A-64FD-C6D2A5D01DF1}"/>
              </a:ext>
            </a:extLst>
          </p:cNvPr>
          <p:cNvCxnSpPr>
            <a:cxnSpLocks/>
            <a:stCxn id="3" idx="2"/>
            <a:endCxn id="13" idx="0"/>
          </p:cNvCxnSpPr>
          <p:nvPr/>
        </p:nvCxnSpPr>
        <p:spPr>
          <a:xfrm>
            <a:off x="5067300" y="864356"/>
            <a:ext cx="0" cy="5252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C9D02B82-9E4F-1925-8C07-515DB66D26FF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>
            <a:off x="8407053" y="864356"/>
            <a:ext cx="0" cy="5252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21B1EBA-10B9-80A3-75D7-A7BC00F0B1AA}"/>
              </a:ext>
            </a:extLst>
          </p:cNvPr>
          <p:cNvCxnSpPr>
            <a:cxnSpLocks/>
          </p:cNvCxnSpPr>
          <p:nvPr/>
        </p:nvCxnSpPr>
        <p:spPr>
          <a:xfrm>
            <a:off x="8541234" y="1014952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5359B6F7-A88F-A473-1EF2-EA6BBCD580E2}"/>
              </a:ext>
            </a:extLst>
          </p:cNvPr>
          <p:cNvSpPr/>
          <p:nvPr/>
        </p:nvSpPr>
        <p:spPr>
          <a:xfrm>
            <a:off x="4573242" y="6116761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数据库驱动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53947B4-F6D9-687B-683A-BF84C1786577}"/>
              </a:ext>
            </a:extLst>
          </p:cNvPr>
          <p:cNvSpPr/>
          <p:nvPr/>
        </p:nvSpPr>
        <p:spPr>
          <a:xfrm>
            <a:off x="7912995" y="6116761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35ED97E-3611-F502-5AAD-7D476E3D8CEE}"/>
              </a:ext>
            </a:extLst>
          </p:cNvPr>
          <p:cNvCxnSpPr>
            <a:cxnSpLocks/>
          </p:cNvCxnSpPr>
          <p:nvPr/>
        </p:nvCxnSpPr>
        <p:spPr>
          <a:xfrm>
            <a:off x="5067302" y="2749793"/>
            <a:ext cx="3339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479D427-BF29-7E7A-3EAD-41B458D72FD8}"/>
              </a:ext>
            </a:extLst>
          </p:cNvPr>
          <p:cNvCxnSpPr>
            <a:cxnSpLocks/>
          </p:cNvCxnSpPr>
          <p:nvPr/>
        </p:nvCxnSpPr>
        <p:spPr>
          <a:xfrm flipH="1">
            <a:off x="5067297" y="3737218"/>
            <a:ext cx="33397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97CF4B4-BA01-8865-A8C7-39EE794EF8DA}"/>
              </a:ext>
            </a:extLst>
          </p:cNvPr>
          <p:cNvCxnSpPr>
            <a:cxnSpLocks/>
          </p:cNvCxnSpPr>
          <p:nvPr/>
        </p:nvCxnSpPr>
        <p:spPr>
          <a:xfrm>
            <a:off x="8551878" y="1418812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71A86F0-908B-8168-6C69-FE5B1C8954B7}"/>
              </a:ext>
            </a:extLst>
          </p:cNvPr>
          <p:cNvCxnSpPr>
            <a:cxnSpLocks/>
          </p:cNvCxnSpPr>
          <p:nvPr/>
        </p:nvCxnSpPr>
        <p:spPr>
          <a:xfrm>
            <a:off x="5200648" y="1724187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98637B1-20EA-45AA-9495-1113D627AD39}"/>
              </a:ext>
            </a:extLst>
          </p:cNvPr>
          <p:cNvCxnSpPr>
            <a:cxnSpLocks/>
          </p:cNvCxnSpPr>
          <p:nvPr/>
        </p:nvCxnSpPr>
        <p:spPr>
          <a:xfrm>
            <a:off x="5211292" y="2128047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A3886E6-8536-2223-76C6-80001C3E2BD7}"/>
              </a:ext>
            </a:extLst>
          </p:cNvPr>
          <p:cNvCxnSpPr>
            <a:cxnSpLocks/>
          </p:cNvCxnSpPr>
          <p:nvPr/>
        </p:nvCxnSpPr>
        <p:spPr>
          <a:xfrm>
            <a:off x="8541234" y="3349212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D8A0F01-1326-A255-C896-F3738ED35E8C}"/>
              </a:ext>
            </a:extLst>
          </p:cNvPr>
          <p:cNvCxnSpPr>
            <a:cxnSpLocks/>
          </p:cNvCxnSpPr>
          <p:nvPr/>
        </p:nvCxnSpPr>
        <p:spPr>
          <a:xfrm>
            <a:off x="5200592" y="3968337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EA922E8A-5312-CD68-1887-5A468D981A31}"/>
              </a:ext>
            </a:extLst>
          </p:cNvPr>
          <p:cNvCxnSpPr>
            <a:cxnSpLocks/>
          </p:cNvCxnSpPr>
          <p:nvPr/>
        </p:nvCxnSpPr>
        <p:spPr>
          <a:xfrm>
            <a:off x="5067300" y="4405556"/>
            <a:ext cx="3339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D7D7523E-A7B9-25F6-639E-88BE5750D990}"/>
              </a:ext>
            </a:extLst>
          </p:cNvPr>
          <p:cNvCxnSpPr>
            <a:cxnSpLocks/>
          </p:cNvCxnSpPr>
          <p:nvPr/>
        </p:nvCxnSpPr>
        <p:spPr>
          <a:xfrm flipH="1">
            <a:off x="5067296" y="4908793"/>
            <a:ext cx="33397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584BDE93-8DB5-BCD5-622A-007DA9EA65A7}"/>
              </a:ext>
            </a:extLst>
          </p:cNvPr>
          <p:cNvSpPr/>
          <p:nvPr/>
        </p:nvSpPr>
        <p:spPr>
          <a:xfrm>
            <a:off x="8585290" y="1014860"/>
            <a:ext cx="1617889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向</a:t>
            </a:r>
            <a:r>
              <a:rPr lang="en-US" altLang="zh-CN" sz="1200" dirty="0">
                <a:solidFill>
                  <a:schemeClr val="tx1"/>
                </a:solidFill>
              </a:rPr>
              <a:t>CA</a:t>
            </a:r>
            <a:r>
              <a:rPr lang="zh-CN" altLang="en-US" sz="1200" dirty="0">
                <a:solidFill>
                  <a:schemeClr val="tx1"/>
                </a:solidFill>
              </a:rPr>
              <a:t>申请私钥、证书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D8405A0-4263-B942-4EC7-1A53018B0F4D}"/>
              </a:ext>
            </a:extLst>
          </p:cNvPr>
          <p:cNvSpPr/>
          <p:nvPr/>
        </p:nvSpPr>
        <p:spPr>
          <a:xfrm>
            <a:off x="8585290" y="1332970"/>
            <a:ext cx="2889156" cy="34738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配置</a:t>
            </a:r>
            <a:r>
              <a:rPr lang="en-US" altLang="zh-CN" sz="1200" dirty="0">
                <a:solidFill>
                  <a:schemeClr val="tx1"/>
                </a:solidFill>
              </a:rPr>
              <a:t>CA</a:t>
            </a:r>
            <a:r>
              <a:rPr lang="zh-CN" altLang="en-US" sz="1200" dirty="0">
                <a:solidFill>
                  <a:schemeClr val="tx1"/>
                </a:solidFill>
              </a:rPr>
              <a:t>公钥、数据库证书、数据库私钥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B356F803-2DD3-94F6-B71E-96472FB3F1A2}"/>
              </a:ext>
            </a:extLst>
          </p:cNvPr>
          <p:cNvSpPr/>
          <p:nvPr/>
        </p:nvSpPr>
        <p:spPr>
          <a:xfrm>
            <a:off x="5211292" y="1706207"/>
            <a:ext cx="1617889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向</a:t>
            </a:r>
            <a:r>
              <a:rPr lang="en-US" altLang="zh-CN" sz="1200" dirty="0">
                <a:solidFill>
                  <a:schemeClr val="tx1"/>
                </a:solidFill>
              </a:rPr>
              <a:t>CA</a:t>
            </a:r>
            <a:r>
              <a:rPr lang="zh-CN" altLang="en-US" sz="1200" dirty="0">
                <a:solidFill>
                  <a:schemeClr val="tx1"/>
                </a:solidFill>
              </a:rPr>
              <a:t>申请私钥、证书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DED1E90-6807-5595-1D55-AB8ECAFA6241}"/>
              </a:ext>
            </a:extLst>
          </p:cNvPr>
          <p:cNvSpPr/>
          <p:nvPr/>
        </p:nvSpPr>
        <p:spPr>
          <a:xfrm>
            <a:off x="5200648" y="2094220"/>
            <a:ext cx="2889156" cy="34738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配置</a:t>
            </a:r>
            <a:r>
              <a:rPr lang="en-US" altLang="zh-CN" sz="1200" dirty="0">
                <a:solidFill>
                  <a:schemeClr val="tx1"/>
                </a:solidFill>
              </a:rPr>
              <a:t>CA</a:t>
            </a:r>
            <a:r>
              <a:rPr lang="zh-CN" altLang="en-US" sz="1200" dirty="0">
                <a:solidFill>
                  <a:schemeClr val="tx1"/>
                </a:solidFill>
              </a:rPr>
              <a:t>公钥、应用证书、应用私钥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5745A97B-FE08-3A62-B4EC-063F94D303EE}"/>
              </a:ext>
            </a:extLst>
          </p:cNvPr>
          <p:cNvCxnSpPr>
            <a:cxnSpLocks/>
          </p:cNvCxnSpPr>
          <p:nvPr/>
        </p:nvCxnSpPr>
        <p:spPr>
          <a:xfrm>
            <a:off x="5067299" y="3206993"/>
            <a:ext cx="3339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FC503349-59E5-726A-E189-3912984E2262}"/>
              </a:ext>
            </a:extLst>
          </p:cNvPr>
          <p:cNvSpPr/>
          <p:nvPr/>
        </p:nvSpPr>
        <p:spPr>
          <a:xfrm>
            <a:off x="5200592" y="2446727"/>
            <a:ext cx="1168458" cy="34738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请求建立连接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A2EEB8E3-190B-0498-2C58-118D92083944}"/>
              </a:ext>
            </a:extLst>
          </p:cNvPr>
          <p:cNvSpPr/>
          <p:nvPr/>
        </p:nvSpPr>
        <p:spPr>
          <a:xfrm>
            <a:off x="5200592" y="2886747"/>
            <a:ext cx="1168458" cy="34738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发送应用证书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96BF38EC-5314-B2CE-BCEE-D8B7A4DBDE63}"/>
              </a:ext>
            </a:extLst>
          </p:cNvPr>
          <p:cNvSpPr/>
          <p:nvPr/>
        </p:nvSpPr>
        <p:spPr>
          <a:xfrm>
            <a:off x="6991350" y="3439484"/>
            <a:ext cx="1282409" cy="34738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发送数据库证书</a:t>
            </a:r>
          </a:p>
        </p:txBody>
      </p:sp>
    </p:spTree>
    <p:extLst>
      <p:ext uri="{BB962C8B-B14F-4D97-AF65-F5344CB8AC3E}">
        <p14:creationId xmlns:p14="http://schemas.microsoft.com/office/powerpoint/2010/main" val="233804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E59A111-EA39-9CD0-8D8E-8B5B5A36688A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3 </a:t>
            </a:r>
            <a:r>
              <a:rPr lang="zh-CN" altLang="en-US" dirty="0">
                <a:solidFill>
                  <a:srgbClr val="C00000"/>
                </a:solidFill>
              </a:rPr>
              <a:t>加密函数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7AC65E1-1CDC-288E-259A-2DC9AE39DDBC}"/>
              </a:ext>
            </a:extLst>
          </p:cNvPr>
          <p:cNvSpPr/>
          <p:nvPr/>
        </p:nvSpPr>
        <p:spPr>
          <a:xfrm>
            <a:off x="4122493" y="1367738"/>
            <a:ext cx="2024172" cy="253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CREATE TABLE t1 (c1 TEXT)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EB46956D-18AC-084F-F3D9-03B16644E767}"/>
              </a:ext>
            </a:extLst>
          </p:cNvPr>
          <p:cNvSpPr/>
          <p:nvPr/>
        </p:nvSpPr>
        <p:spPr>
          <a:xfrm>
            <a:off x="3629056" y="821323"/>
            <a:ext cx="85476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9904B5A7-C458-E28E-A747-520DFDD183AA}"/>
              </a:ext>
            </a:extLst>
          </p:cNvPr>
          <p:cNvSpPr/>
          <p:nvPr/>
        </p:nvSpPr>
        <p:spPr>
          <a:xfrm>
            <a:off x="6968228" y="82132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980CE87-9FFC-77B5-9063-E5936418309E}"/>
              </a:ext>
            </a:extLst>
          </p:cNvPr>
          <p:cNvSpPr/>
          <p:nvPr/>
        </p:nvSpPr>
        <p:spPr>
          <a:xfrm>
            <a:off x="9487795" y="85273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CDA51EFB-5A4B-B869-78F2-1F424D1A5070}"/>
              </a:ext>
            </a:extLst>
          </p:cNvPr>
          <p:cNvCxnSpPr>
            <a:cxnSpLocks/>
            <a:stCxn id="45" idx="2"/>
            <a:endCxn id="60" idx="0"/>
          </p:cNvCxnSpPr>
          <p:nvPr/>
        </p:nvCxnSpPr>
        <p:spPr>
          <a:xfrm flipH="1">
            <a:off x="4049545" y="1074771"/>
            <a:ext cx="6894" cy="4586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C4BCF736-CDA5-F12B-693C-C9AA99BA9398}"/>
              </a:ext>
            </a:extLst>
          </p:cNvPr>
          <p:cNvCxnSpPr>
            <a:cxnSpLocks/>
            <a:stCxn id="46" idx="2"/>
            <a:endCxn id="61" idx="0"/>
          </p:cNvCxnSpPr>
          <p:nvPr/>
        </p:nvCxnSpPr>
        <p:spPr>
          <a:xfrm>
            <a:off x="7462286" y="1074771"/>
            <a:ext cx="0" cy="4586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789C07FB-A583-997E-AF42-9E2AB9859D54}"/>
              </a:ext>
            </a:extLst>
          </p:cNvPr>
          <p:cNvCxnSpPr>
            <a:cxnSpLocks/>
            <a:stCxn id="47" idx="2"/>
            <a:endCxn id="62" idx="0"/>
          </p:cNvCxnSpPr>
          <p:nvPr/>
        </p:nvCxnSpPr>
        <p:spPr>
          <a:xfrm>
            <a:off x="9981853" y="1106186"/>
            <a:ext cx="0" cy="4586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0DB2A504-F41F-7B4C-430A-7CB2ACEE6A08}"/>
              </a:ext>
            </a:extLst>
          </p:cNvPr>
          <p:cNvSpPr/>
          <p:nvPr/>
        </p:nvSpPr>
        <p:spPr>
          <a:xfrm>
            <a:off x="4117157" y="1980969"/>
            <a:ext cx="3277511" cy="2725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INSERT .. t1 VALUES (encrypt(‘</a:t>
            </a:r>
            <a:r>
              <a:rPr lang="en-US" altLang="zh-CN" sz="1200" dirty="0">
                <a:solidFill>
                  <a:srgbClr val="FF0000"/>
                </a:solidFill>
              </a:rPr>
              <a:t>data</a:t>
            </a:r>
            <a:r>
              <a:rPr lang="en-US" altLang="zh-CN" sz="1200" dirty="0">
                <a:solidFill>
                  <a:schemeClr val="tx1"/>
                </a:solidFill>
              </a:rPr>
              <a:t>’, </a:t>
            </a:r>
            <a:r>
              <a:rPr lang="zh-CN" altLang="en-US" sz="1200" dirty="0">
                <a:solidFill>
                  <a:schemeClr val="tx1"/>
                </a:solidFill>
              </a:rPr>
              <a:t>加密算法</a:t>
            </a:r>
            <a:r>
              <a:rPr lang="en-US" altLang="zh-CN" sz="1200" dirty="0">
                <a:solidFill>
                  <a:schemeClr val="tx1"/>
                </a:solidFill>
              </a:rPr>
              <a:t>))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FEF40E55-636A-4F2F-6249-FA9C42015304}"/>
              </a:ext>
            </a:extLst>
          </p:cNvPr>
          <p:cNvCxnSpPr>
            <a:cxnSpLocks/>
          </p:cNvCxnSpPr>
          <p:nvPr/>
        </p:nvCxnSpPr>
        <p:spPr>
          <a:xfrm>
            <a:off x="4056439" y="1694854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7EA110D6-B7E0-06A7-6A0A-DD0A06EA7EC0}"/>
              </a:ext>
            </a:extLst>
          </p:cNvPr>
          <p:cNvSpPr/>
          <p:nvPr/>
        </p:nvSpPr>
        <p:spPr>
          <a:xfrm>
            <a:off x="4124980" y="3417684"/>
            <a:ext cx="2024172" cy="253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SELETE decrypt(c1) FROM .. 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CAFEABA8-EFD3-1FB7-680F-8B6637D8CEA5}"/>
              </a:ext>
            </a:extLst>
          </p:cNvPr>
          <p:cNvSpPr/>
          <p:nvPr/>
        </p:nvSpPr>
        <p:spPr>
          <a:xfrm>
            <a:off x="3622162" y="5661168"/>
            <a:ext cx="85476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358926B7-EF9B-8DA1-D6CF-05CC174574DD}"/>
              </a:ext>
            </a:extLst>
          </p:cNvPr>
          <p:cNvSpPr/>
          <p:nvPr/>
        </p:nvSpPr>
        <p:spPr>
          <a:xfrm>
            <a:off x="6968228" y="566116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D81798B0-EACE-CC25-5AE8-F91B5B48D6F3}"/>
              </a:ext>
            </a:extLst>
          </p:cNvPr>
          <p:cNvSpPr/>
          <p:nvPr/>
        </p:nvSpPr>
        <p:spPr>
          <a:xfrm>
            <a:off x="9487795" y="569258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AC081642-A54F-4CE2-34CF-CE31E2B1F55A}"/>
              </a:ext>
            </a:extLst>
          </p:cNvPr>
          <p:cNvCxnSpPr>
            <a:cxnSpLocks/>
          </p:cNvCxnSpPr>
          <p:nvPr/>
        </p:nvCxnSpPr>
        <p:spPr>
          <a:xfrm>
            <a:off x="4056439" y="2336724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3E569407-14C1-BF51-0622-FE29FE8DE5C0}"/>
              </a:ext>
            </a:extLst>
          </p:cNvPr>
          <p:cNvCxnSpPr>
            <a:cxnSpLocks/>
          </p:cNvCxnSpPr>
          <p:nvPr/>
        </p:nvCxnSpPr>
        <p:spPr>
          <a:xfrm flipV="1">
            <a:off x="7462285" y="3065526"/>
            <a:ext cx="2519567" cy="1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B5E56681-13B5-1A9C-9746-DB35CAD63B07}"/>
              </a:ext>
            </a:extLst>
          </p:cNvPr>
          <p:cNvCxnSpPr>
            <a:cxnSpLocks/>
          </p:cNvCxnSpPr>
          <p:nvPr/>
        </p:nvCxnSpPr>
        <p:spPr>
          <a:xfrm>
            <a:off x="4044715" y="3758107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9F36417F-849F-E495-69D0-9F78E2088F9A}"/>
              </a:ext>
            </a:extLst>
          </p:cNvPr>
          <p:cNvCxnSpPr>
            <a:cxnSpLocks/>
          </p:cNvCxnSpPr>
          <p:nvPr/>
        </p:nvCxnSpPr>
        <p:spPr>
          <a:xfrm flipH="1">
            <a:off x="7462285" y="4091664"/>
            <a:ext cx="2519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A76057A4-F638-BC26-2AC4-55C247E5327B}"/>
              </a:ext>
            </a:extLst>
          </p:cNvPr>
          <p:cNvCxnSpPr>
            <a:cxnSpLocks/>
          </p:cNvCxnSpPr>
          <p:nvPr/>
        </p:nvCxnSpPr>
        <p:spPr>
          <a:xfrm flipH="1">
            <a:off x="4044715" y="5121331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3033CA96-5CC3-D6DE-4340-B8563A2EDE6F}"/>
              </a:ext>
            </a:extLst>
          </p:cNvPr>
          <p:cNvCxnSpPr>
            <a:cxnSpLocks/>
          </p:cNvCxnSpPr>
          <p:nvPr/>
        </p:nvCxnSpPr>
        <p:spPr>
          <a:xfrm>
            <a:off x="7607784" y="2424890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2" name="表格 28">
            <a:extLst>
              <a:ext uri="{FF2B5EF4-FFF2-40B4-BE49-F238E27FC236}">
                <a16:creationId xmlns:a16="http://schemas.microsoft.com/office/drawing/2014/main" id="{CF240CBD-7D93-5382-65E0-22EDC3B882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838032"/>
              </p:ext>
            </p:extLst>
          </p:nvPr>
        </p:nvGraphicFramePr>
        <p:xfrm>
          <a:off x="10185661" y="2927620"/>
          <a:ext cx="698116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8116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enc[data]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</a:tbl>
          </a:graphicData>
        </a:graphic>
      </p:graphicFrame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C0643955-0C56-597B-B5E2-DB1EB4978EAA}"/>
              </a:ext>
            </a:extLst>
          </p:cNvPr>
          <p:cNvCxnSpPr>
            <a:cxnSpLocks/>
          </p:cNvCxnSpPr>
          <p:nvPr/>
        </p:nvCxnSpPr>
        <p:spPr>
          <a:xfrm>
            <a:off x="7628295" y="4347340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FE5E625A-A252-0242-380E-AA286EDA2E04}"/>
              </a:ext>
            </a:extLst>
          </p:cNvPr>
          <p:cNvSpPr/>
          <p:nvPr/>
        </p:nvSpPr>
        <p:spPr>
          <a:xfrm>
            <a:off x="7666096" y="2349238"/>
            <a:ext cx="2227202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使用指定算法，加密指定数据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F6A25029-50AE-3EF4-4BAF-AC6037AA6356}"/>
              </a:ext>
            </a:extLst>
          </p:cNvPr>
          <p:cNvSpPr/>
          <p:nvPr/>
        </p:nvSpPr>
        <p:spPr>
          <a:xfrm>
            <a:off x="7491983" y="2788162"/>
            <a:ext cx="2039544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存储数据密文 </a:t>
            </a:r>
            <a:r>
              <a:rPr lang="en-US" altLang="zh-CN" sz="1200" dirty="0">
                <a:solidFill>
                  <a:schemeClr val="tx1"/>
                </a:solidFill>
              </a:rPr>
              <a:t> {1, </a:t>
            </a:r>
            <a:r>
              <a:rPr lang="en-US" altLang="zh-CN" sz="1200" dirty="0">
                <a:solidFill>
                  <a:srgbClr val="00B050"/>
                </a:solidFill>
              </a:rPr>
              <a:t>enc[data] </a:t>
            </a:r>
            <a:r>
              <a:rPr lang="en-US" altLang="zh-CN" sz="1200" dirty="0">
                <a:solidFill>
                  <a:schemeClr val="tx1"/>
                </a:solidFill>
              </a:rPr>
              <a:t>}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26B297F6-FE57-1D5E-CFB5-FDC6E8BB7F7D}"/>
              </a:ext>
            </a:extLst>
          </p:cNvPr>
          <p:cNvSpPr/>
          <p:nvPr/>
        </p:nvSpPr>
        <p:spPr>
          <a:xfrm>
            <a:off x="7491983" y="3731070"/>
            <a:ext cx="2166367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读取数据密文 </a:t>
            </a:r>
            <a:r>
              <a:rPr lang="en-US" altLang="zh-CN" sz="1200" dirty="0">
                <a:solidFill>
                  <a:schemeClr val="tx1"/>
                </a:solidFill>
              </a:rPr>
              <a:t> {1, </a:t>
            </a:r>
            <a:r>
              <a:rPr lang="en-US" altLang="zh-CN" sz="1200" dirty="0">
                <a:solidFill>
                  <a:srgbClr val="00B050"/>
                </a:solidFill>
              </a:rPr>
              <a:t>enc[data] </a:t>
            </a:r>
            <a:r>
              <a:rPr lang="en-US" altLang="zh-CN" sz="1200" dirty="0">
                <a:solidFill>
                  <a:schemeClr val="tx1"/>
                </a:solidFill>
              </a:rPr>
              <a:t>}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34288E06-AB7C-3CA3-16E3-AA6E06902734}"/>
              </a:ext>
            </a:extLst>
          </p:cNvPr>
          <p:cNvSpPr/>
          <p:nvPr/>
        </p:nvSpPr>
        <p:spPr>
          <a:xfrm>
            <a:off x="7634651" y="4311914"/>
            <a:ext cx="2227202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使用指定算法，解密指定数据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B3108D7D-C540-C858-C66B-0AF1E73927B4}"/>
              </a:ext>
            </a:extLst>
          </p:cNvPr>
          <p:cNvSpPr/>
          <p:nvPr/>
        </p:nvSpPr>
        <p:spPr>
          <a:xfrm>
            <a:off x="10089972" y="2665800"/>
            <a:ext cx="550218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表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82" name="表格 28">
            <a:extLst>
              <a:ext uri="{FF2B5EF4-FFF2-40B4-BE49-F238E27FC236}">
                <a16:creationId xmlns:a16="http://schemas.microsoft.com/office/drawing/2014/main" id="{D1DA2D68-C61A-F0DB-BD8B-9D0CFDEE47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284721"/>
              </p:ext>
            </p:extLst>
          </p:nvPr>
        </p:nvGraphicFramePr>
        <p:xfrm>
          <a:off x="10147861" y="3965595"/>
          <a:ext cx="698116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8116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enc[data]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</a:tbl>
          </a:graphicData>
        </a:graphic>
      </p:graphicFrame>
      <p:sp>
        <p:nvSpPr>
          <p:cNvPr id="83" name="矩形 82">
            <a:extLst>
              <a:ext uri="{FF2B5EF4-FFF2-40B4-BE49-F238E27FC236}">
                <a16:creationId xmlns:a16="http://schemas.microsoft.com/office/drawing/2014/main" id="{6ACD682B-7C7A-9DFA-D7BF-0AEC7EBADB86}"/>
              </a:ext>
            </a:extLst>
          </p:cNvPr>
          <p:cNvSpPr/>
          <p:nvPr/>
        </p:nvSpPr>
        <p:spPr>
          <a:xfrm>
            <a:off x="10052172" y="3703775"/>
            <a:ext cx="550218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表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535FADB9-1165-593E-4A9E-ACC2C8296978}"/>
              </a:ext>
            </a:extLst>
          </p:cNvPr>
          <p:cNvSpPr txBox="1"/>
          <p:nvPr/>
        </p:nvSpPr>
        <p:spPr>
          <a:xfrm>
            <a:off x="6001420" y="4852800"/>
            <a:ext cx="14608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返回数据明文 </a:t>
            </a:r>
            <a:r>
              <a:rPr lang="en-US" altLang="zh-CN" sz="12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‘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data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4963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0CAB63D3-4611-85BA-ECF9-F01DB1FD0009}"/>
              </a:ext>
            </a:extLst>
          </p:cNvPr>
          <p:cNvSpPr/>
          <p:nvPr/>
        </p:nvSpPr>
        <p:spPr>
          <a:xfrm>
            <a:off x="6375676" y="2432050"/>
            <a:ext cx="3035023" cy="14380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机密计算框架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59772EE-C2B2-8F0E-B33B-84D1E95CCDE3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4 </a:t>
            </a:r>
            <a:r>
              <a:rPr lang="zh-CN" altLang="en-US" dirty="0">
                <a:solidFill>
                  <a:srgbClr val="C00000"/>
                </a:solidFill>
              </a:rPr>
              <a:t>机密计算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7401D43-A168-E305-A1B1-AF8277D6FAD8}"/>
              </a:ext>
            </a:extLst>
          </p:cNvPr>
          <p:cNvSpPr/>
          <p:nvPr/>
        </p:nvSpPr>
        <p:spPr>
          <a:xfrm>
            <a:off x="4718526" y="120314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CA2BC5D-ECE1-AC1B-6B6D-AB326B87CEC2}"/>
              </a:ext>
            </a:extLst>
          </p:cNvPr>
          <p:cNvSpPr/>
          <p:nvPr/>
        </p:nvSpPr>
        <p:spPr>
          <a:xfrm>
            <a:off x="4139638" y="2432050"/>
            <a:ext cx="1928605" cy="14517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05E391F-7130-36EB-0368-99178F4CB733}"/>
              </a:ext>
            </a:extLst>
          </p:cNvPr>
          <p:cNvSpPr/>
          <p:nvPr/>
        </p:nvSpPr>
        <p:spPr>
          <a:xfrm>
            <a:off x="4115868" y="4656487"/>
            <a:ext cx="1123789" cy="27154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1166718-9A68-767C-E836-908891079700}"/>
              </a:ext>
            </a:extLst>
          </p:cNvPr>
          <p:cNvSpPr/>
          <p:nvPr/>
        </p:nvSpPr>
        <p:spPr>
          <a:xfrm>
            <a:off x="4694301" y="289854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4E4249A-CE97-7BC9-1B78-E4457946F3D4}"/>
              </a:ext>
            </a:extLst>
          </p:cNvPr>
          <p:cNvSpPr/>
          <p:nvPr/>
        </p:nvSpPr>
        <p:spPr>
          <a:xfrm>
            <a:off x="4718526" y="3409936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F8C01C6-DC4C-3A1D-C734-D7BA5397F2A1}"/>
              </a:ext>
            </a:extLst>
          </p:cNvPr>
          <p:cNvSpPr/>
          <p:nvPr/>
        </p:nvSpPr>
        <p:spPr>
          <a:xfrm>
            <a:off x="6562299" y="2898548"/>
            <a:ext cx="1148109" cy="2534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机密计算驱动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A96D0FA-4167-2113-1CB2-5DEFBF13C9DB}"/>
              </a:ext>
            </a:extLst>
          </p:cNvPr>
          <p:cNvSpPr/>
          <p:nvPr/>
        </p:nvSpPr>
        <p:spPr>
          <a:xfrm>
            <a:off x="4086922" y="4132752"/>
            <a:ext cx="3772559" cy="2747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Euler OS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6365241-614D-F2D2-093F-41A7907483D6}"/>
              </a:ext>
            </a:extLst>
          </p:cNvPr>
          <p:cNvSpPr/>
          <p:nvPr/>
        </p:nvSpPr>
        <p:spPr>
          <a:xfrm>
            <a:off x="4086922" y="5201261"/>
            <a:ext cx="7608257" cy="2702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CPU (ARM Trust Zone)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8FC1CBA-0AD2-6A7B-65CD-FFEA409CA27B}"/>
              </a:ext>
            </a:extLst>
          </p:cNvPr>
          <p:cNvSpPr/>
          <p:nvPr/>
        </p:nvSpPr>
        <p:spPr>
          <a:xfrm>
            <a:off x="5360152" y="4663918"/>
            <a:ext cx="6335027" cy="2715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物理内存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6C1C809-3895-DA78-5A6B-A04B009BDD9A}"/>
              </a:ext>
            </a:extLst>
          </p:cNvPr>
          <p:cNvSpPr/>
          <p:nvPr/>
        </p:nvSpPr>
        <p:spPr>
          <a:xfrm>
            <a:off x="8048172" y="4136571"/>
            <a:ext cx="3647007" cy="278580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ItrustTEE</a:t>
            </a:r>
            <a:r>
              <a:rPr lang="en-US" altLang="zh-CN" sz="1200" dirty="0">
                <a:solidFill>
                  <a:schemeClr val="tx1"/>
                </a:solidFill>
              </a:rPr>
              <a:t> OS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38DECAB-313F-5A6F-2CB1-635A3D29393B}"/>
              </a:ext>
            </a:extLst>
          </p:cNvPr>
          <p:cNvSpPr/>
          <p:nvPr/>
        </p:nvSpPr>
        <p:spPr>
          <a:xfrm>
            <a:off x="8105081" y="2898548"/>
            <a:ext cx="1148110" cy="253449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机密计算驱动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6EF1D57-60A4-F018-D9CE-4E86BE2073CD}"/>
              </a:ext>
            </a:extLst>
          </p:cNvPr>
          <p:cNvSpPr/>
          <p:nvPr/>
        </p:nvSpPr>
        <p:spPr>
          <a:xfrm>
            <a:off x="9774163" y="2430388"/>
            <a:ext cx="1921016" cy="14517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机密计算内核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AC55ECC-AF0D-DB69-473E-B565BCADC0CF}"/>
              </a:ext>
            </a:extLst>
          </p:cNvPr>
          <p:cNvSpPr/>
          <p:nvPr/>
        </p:nvSpPr>
        <p:spPr>
          <a:xfrm>
            <a:off x="10111060" y="2896886"/>
            <a:ext cx="98811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加密模块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2D4E5D2-4475-64AF-DF8D-2D380D41D468}"/>
              </a:ext>
            </a:extLst>
          </p:cNvPr>
          <p:cNvSpPr/>
          <p:nvPr/>
        </p:nvSpPr>
        <p:spPr>
          <a:xfrm>
            <a:off x="10101113" y="3434861"/>
            <a:ext cx="98811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666DA4D-0596-B110-3EF1-9B8675098A50}"/>
              </a:ext>
            </a:extLst>
          </p:cNvPr>
          <p:cNvCxnSpPr>
            <a:cxnSpLocks/>
          </p:cNvCxnSpPr>
          <p:nvPr/>
        </p:nvCxnSpPr>
        <p:spPr>
          <a:xfrm>
            <a:off x="5045901" y="2105401"/>
            <a:ext cx="0" cy="793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F17D323-91F4-17B6-81A1-45098CFBBECC}"/>
              </a:ext>
            </a:extLst>
          </p:cNvPr>
          <p:cNvCxnSpPr>
            <a:cxnSpLocks/>
          </p:cNvCxnSpPr>
          <p:nvPr/>
        </p:nvCxnSpPr>
        <p:spPr>
          <a:xfrm flipH="1">
            <a:off x="4845910" y="3123697"/>
            <a:ext cx="3142" cy="277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331C7F7-7723-F87B-CED4-A3416DB73946}"/>
              </a:ext>
            </a:extLst>
          </p:cNvPr>
          <p:cNvCxnSpPr>
            <a:cxnSpLocks/>
          </p:cNvCxnSpPr>
          <p:nvPr/>
        </p:nvCxnSpPr>
        <p:spPr>
          <a:xfrm flipH="1">
            <a:off x="4849384" y="3644384"/>
            <a:ext cx="12875" cy="1034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29EAFC4-5457-C543-6BAB-40B9ACC39980}"/>
              </a:ext>
            </a:extLst>
          </p:cNvPr>
          <p:cNvCxnSpPr>
            <a:cxnSpLocks/>
          </p:cNvCxnSpPr>
          <p:nvPr/>
        </p:nvCxnSpPr>
        <p:spPr>
          <a:xfrm flipV="1">
            <a:off x="4997786" y="3663384"/>
            <a:ext cx="22226" cy="101563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C827DB74-E256-87EB-E0AC-7C7798F1F351}"/>
              </a:ext>
            </a:extLst>
          </p:cNvPr>
          <p:cNvCxnSpPr>
            <a:cxnSpLocks/>
          </p:cNvCxnSpPr>
          <p:nvPr/>
        </p:nvCxnSpPr>
        <p:spPr>
          <a:xfrm flipV="1">
            <a:off x="5379691" y="3151996"/>
            <a:ext cx="0" cy="27700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468676E1-1C98-427E-C342-779978488B50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5682416" y="3025272"/>
            <a:ext cx="879883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CA0DC845-A216-22CD-5C79-063A2280747C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7133551" y="3151996"/>
            <a:ext cx="2803" cy="100970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43EA0A8B-504D-CFE2-CE00-7E9E1E8FE5F0}"/>
              </a:ext>
            </a:extLst>
          </p:cNvPr>
          <p:cNvCxnSpPr>
            <a:cxnSpLocks/>
          </p:cNvCxnSpPr>
          <p:nvPr/>
        </p:nvCxnSpPr>
        <p:spPr>
          <a:xfrm>
            <a:off x="7136352" y="4434935"/>
            <a:ext cx="0" cy="24408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EE309765-70C0-4AF3-7483-674F81165946}"/>
              </a:ext>
            </a:extLst>
          </p:cNvPr>
          <p:cNvCxnSpPr>
            <a:cxnSpLocks/>
          </p:cNvCxnSpPr>
          <p:nvPr/>
        </p:nvCxnSpPr>
        <p:spPr>
          <a:xfrm>
            <a:off x="8699770" y="4401303"/>
            <a:ext cx="0" cy="26261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5096577-6838-F0B2-F263-DCDE10E75ADB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8679136" y="3151997"/>
            <a:ext cx="0" cy="100970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C727F37E-F229-C3EC-7829-AFB53E76B10E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flipV="1">
            <a:off x="9253191" y="3023610"/>
            <a:ext cx="857869" cy="166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6689CA61-8A81-53E4-BFA3-E6FA0C150573}"/>
              </a:ext>
            </a:extLst>
          </p:cNvPr>
          <p:cNvCxnSpPr>
            <a:cxnSpLocks/>
            <a:stCxn id="17" idx="0"/>
            <a:endCxn id="16" idx="2"/>
          </p:cNvCxnSpPr>
          <p:nvPr/>
        </p:nvCxnSpPr>
        <p:spPr>
          <a:xfrm flipV="1">
            <a:off x="10595171" y="3150334"/>
            <a:ext cx="9947" cy="284527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1E61F30F-1D6A-91CC-8648-2ADDD6DAE0AB}"/>
              </a:ext>
            </a:extLst>
          </p:cNvPr>
          <p:cNvCxnSpPr>
            <a:cxnSpLocks/>
          </p:cNvCxnSpPr>
          <p:nvPr/>
        </p:nvCxnSpPr>
        <p:spPr>
          <a:xfrm flipV="1">
            <a:off x="5373341" y="2105401"/>
            <a:ext cx="6350" cy="79314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A7D920F0-DCFE-F32B-0890-0C250E3BCB9D}"/>
              </a:ext>
            </a:extLst>
          </p:cNvPr>
          <p:cNvSpPr/>
          <p:nvPr/>
        </p:nvSpPr>
        <p:spPr>
          <a:xfrm>
            <a:off x="4718526" y="185195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数据库驱动</a:t>
            </a: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4ABFF18-4573-F2F0-E353-BF47B97DADC2}"/>
              </a:ext>
            </a:extLst>
          </p:cNvPr>
          <p:cNvCxnSpPr>
            <a:cxnSpLocks/>
          </p:cNvCxnSpPr>
          <p:nvPr/>
        </p:nvCxnSpPr>
        <p:spPr>
          <a:xfrm>
            <a:off x="5020012" y="1456595"/>
            <a:ext cx="0" cy="395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8D7A0AF1-BCBA-5B8B-9DD4-F66710F3D67E}"/>
              </a:ext>
            </a:extLst>
          </p:cNvPr>
          <p:cNvCxnSpPr>
            <a:cxnSpLocks/>
          </p:cNvCxnSpPr>
          <p:nvPr/>
        </p:nvCxnSpPr>
        <p:spPr>
          <a:xfrm flipV="1">
            <a:off x="5360152" y="1456595"/>
            <a:ext cx="6350" cy="395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090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86CE98-78C8-9B75-F4D8-802CDC740A03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4 </a:t>
            </a:r>
            <a:r>
              <a:rPr lang="zh-CN" altLang="en-US" dirty="0">
                <a:solidFill>
                  <a:srgbClr val="C00000"/>
                </a:solidFill>
              </a:rPr>
              <a:t>机密计算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09A125A-C598-1378-019F-0B2C89832051}"/>
              </a:ext>
            </a:extLst>
          </p:cNvPr>
          <p:cNvSpPr/>
          <p:nvPr/>
        </p:nvSpPr>
        <p:spPr>
          <a:xfrm>
            <a:off x="2092421" y="1025882"/>
            <a:ext cx="85476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D9968BD-768E-C1B4-4349-2A5E3418DBA4}"/>
              </a:ext>
            </a:extLst>
          </p:cNvPr>
          <p:cNvSpPr/>
          <p:nvPr/>
        </p:nvSpPr>
        <p:spPr>
          <a:xfrm>
            <a:off x="5028276" y="1025882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D2F1E07-CA82-C5B5-9699-1BCB8ED3BE7D}"/>
              </a:ext>
            </a:extLst>
          </p:cNvPr>
          <p:cNvCxnSpPr>
            <a:cxnSpLocks/>
            <a:stCxn id="4" idx="2"/>
            <a:endCxn id="15" idx="0"/>
          </p:cNvCxnSpPr>
          <p:nvPr/>
        </p:nvCxnSpPr>
        <p:spPr>
          <a:xfrm flipH="1">
            <a:off x="2502878" y="1279330"/>
            <a:ext cx="16926" cy="4927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BAB0B77-8438-4D60-A4AF-C14AA686F6DF}"/>
              </a:ext>
            </a:extLst>
          </p:cNvPr>
          <p:cNvCxnSpPr>
            <a:cxnSpLocks/>
            <a:stCxn id="5" idx="2"/>
            <a:endCxn id="16" idx="0"/>
          </p:cNvCxnSpPr>
          <p:nvPr/>
        </p:nvCxnSpPr>
        <p:spPr>
          <a:xfrm flipH="1">
            <a:off x="5512302" y="1279330"/>
            <a:ext cx="10032" cy="4927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2B638FAF-750E-5470-8878-46E0FB470191}"/>
              </a:ext>
            </a:extLst>
          </p:cNvPr>
          <p:cNvSpPr/>
          <p:nvPr/>
        </p:nvSpPr>
        <p:spPr>
          <a:xfrm>
            <a:off x="2075495" y="6206621"/>
            <a:ext cx="85476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3879A92-EAC6-4FCD-25DD-4E3C20C66FBF}"/>
              </a:ext>
            </a:extLst>
          </p:cNvPr>
          <p:cNvSpPr/>
          <p:nvPr/>
        </p:nvSpPr>
        <p:spPr>
          <a:xfrm>
            <a:off x="5018244" y="6206621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7E508D38-E778-8E72-6601-AF6B153638EA}"/>
              </a:ext>
            </a:extLst>
          </p:cNvPr>
          <p:cNvSpPr/>
          <p:nvPr/>
        </p:nvSpPr>
        <p:spPr>
          <a:xfrm>
            <a:off x="6913766" y="1025882"/>
            <a:ext cx="98811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加密模块</a:t>
            </a: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10CD73F4-696F-8B61-5B2E-002DB9EE5F97}"/>
              </a:ext>
            </a:extLst>
          </p:cNvPr>
          <p:cNvCxnSpPr>
            <a:cxnSpLocks/>
            <a:stCxn id="42" idx="2"/>
            <a:endCxn id="44" idx="0"/>
          </p:cNvCxnSpPr>
          <p:nvPr/>
        </p:nvCxnSpPr>
        <p:spPr>
          <a:xfrm flipH="1">
            <a:off x="7397792" y="1279330"/>
            <a:ext cx="10032" cy="4927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F2A4A3FC-1908-C758-D8C5-319E6B8D7032}"/>
              </a:ext>
            </a:extLst>
          </p:cNvPr>
          <p:cNvSpPr/>
          <p:nvPr/>
        </p:nvSpPr>
        <p:spPr>
          <a:xfrm>
            <a:off x="6903734" y="6206621"/>
            <a:ext cx="98811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加密模块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49C28E4-886B-DDF1-96A1-F65404ABB523}"/>
              </a:ext>
            </a:extLst>
          </p:cNvPr>
          <p:cNvSpPr/>
          <p:nvPr/>
        </p:nvSpPr>
        <p:spPr>
          <a:xfrm>
            <a:off x="8644013" y="1025882"/>
            <a:ext cx="98811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计算模块</a:t>
            </a:r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B8CF02F1-1260-048F-A463-723EBBE0B29D}"/>
              </a:ext>
            </a:extLst>
          </p:cNvPr>
          <p:cNvCxnSpPr>
            <a:cxnSpLocks/>
            <a:stCxn id="49" idx="2"/>
            <a:endCxn id="51" idx="0"/>
          </p:cNvCxnSpPr>
          <p:nvPr/>
        </p:nvCxnSpPr>
        <p:spPr>
          <a:xfrm flipH="1">
            <a:off x="9128039" y="1279330"/>
            <a:ext cx="10032" cy="4927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C6DBB195-732B-14EB-96A4-F0D817CC1BEA}"/>
              </a:ext>
            </a:extLst>
          </p:cNvPr>
          <p:cNvSpPr/>
          <p:nvPr/>
        </p:nvSpPr>
        <p:spPr>
          <a:xfrm>
            <a:off x="8633981" y="6206621"/>
            <a:ext cx="98811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计算模块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13B05967-77AD-88E0-CB21-562410F892D4}"/>
              </a:ext>
            </a:extLst>
          </p:cNvPr>
          <p:cNvSpPr/>
          <p:nvPr/>
        </p:nvSpPr>
        <p:spPr>
          <a:xfrm>
            <a:off x="2566836" y="1574215"/>
            <a:ext cx="2719961" cy="3385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CREATE TABLE t1 (</a:t>
            </a:r>
          </a:p>
          <a:p>
            <a:r>
              <a:rPr lang="en-US" altLang="zh-CN" sz="1200" dirty="0">
                <a:solidFill>
                  <a:schemeClr val="tx1"/>
                </a:solidFill>
              </a:rPr>
              <a:t>    c1 INT ENCRYPT .., c2 INT ENCRYPT)  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147D3F1E-500D-E4C9-DFEC-1B49436B0F40}"/>
              </a:ext>
            </a:extLst>
          </p:cNvPr>
          <p:cNvSpPr/>
          <p:nvPr/>
        </p:nvSpPr>
        <p:spPr>
          <a:xfrm>
            <a:off x="2577251" y="2118669"/>
            <a:ext cx="2224725" cy="253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INSERT INTO t1 VALUES (1, 3)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CEA20D1A-C444-0F6F-3FA2-A6672AFB1FD1}"/>
              </a:ext>
            </a:extLst>
          </p:cNvPr>
          <p:cNvSpPr/>
          <p:nvPr/>
        </p:nvSpPr>
        <p:spPr>
          <a:xfrm>
            <a:off x="10200540" y="1025882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47F62270-931C-2BEF-FF27-AC766A9E6A7C}"/>
              </a:ext>
            </a:extLst>
          </p:cNvPr>
          <p:cNvCxnSpPr>
            <a:cxnSpLocks/>
            <a:stCxn id="54" idx="2"/>
            <a:endCxn id="56" idx="0"/>
          </p:cNvCxnSpPr>
          <p:nvPr/>
        </p:nvCxnSpPr>
        <p:spPr>
          <a:xfrm flipH="1">
            <a:off x="10683725" y="1279330"/>
            <a:ext cx="10873" cy="4996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2C49E0EF-C845-0008-8628-191D41E3E2E2}"/>
              </a:ext>
            </a:extLst>
          </p:cNvPr>
          <p:cNvSpPr/>
          <p:nvPr/>
        </p:nvSpPr>
        <p:spPr>
          <a:xfrm>
            <a:off x="10189667" y="6276195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graphicFrame>
        <p:nvGraphicFramePr>
          <p:cNvPr id="57" name="表格 28">
            <a:extLst>
              <a:ext uri="{FF2B5EF4-FFF2-40B4-BE49-F238E27FC236}">
                <a16:creationId xmlns:a16="http://schemas.microsoft.com/office/drawing/2014/main" id="{4C9D029C-EFED-7639-AE7B-AEF88593E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002811"/>
              </p:ext>
            </p:extLst>
          </p:nvPr>
        </p:nvGraphicFramePr>
        <p:xfrm>
          <a:off x="10804313" y="2352579"/>
          <a:ext cx="1122398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199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561199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c2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enc[1]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enc[3]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</a:tbl>
          </a:graphicData>
        </a:graphic>
      </p:graphicFrame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15A763D0-0088-118D-959C-E6E0B04B648B}"/>
              </a:ext>
            </a:extLst>
          </p:cNvPr>
          <p:cNvCxnSpPr>
            <a:cxnSpLocks/>
          </p:cNvCxnSpPr>
          <p:nvPr/>
        </p:nvCxnSpPr>
        <p:spPr>
          <a:xfrm>
            <a:off x="2523881" y="2006195"/>
            <a:ext cx="3002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DF5607B1-4B54-8CDE-FE94-6621BFFC7E61}"/>
              </a:ext>
            </a:extLst>
          </p:cNvPr>
          <p:cNvCxnSpPr>
            <a:cxnSpLocks/>
          </p:cNvCxnSpPr>
          <p:nvPr/>
        </p:nvCxnSpPr>
        <p:spPr>
          <a:xfrm>
            <a:off x="2523881" y="2444345"/>
            <a:ext cx="3002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FFDBADCC-4ED4-E486-BAD4-444A96514429}"/>
              </a:ext>
            </a:extLst>
          </p:cNvPr>
          <p:cNvCxnSpPr>
            <a:cxnSpLocks/>
          </p:cNvCxnSpPr>
          <p:nvPr/>
        </p:nvCxnSpPr>
        <p:spPr>
          <a:xfrm>
            <a:off x="5526410" y="2746660"/>
            <a:ext cx="51681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E2E8AFB4-7671-5579-15F1-D80255003882}"/>
              </a:ext>
            </a:extLst>
          </p:cNvPr>
          <p:cNvSpPr/>
          <p:nvPr/>
        </p:nvSpPr>
        <p:spPr>
          <a:xfrm>
            <a:off x="2607340" y="2882495"/>
            <a:ext cx="2461772" cy="253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SELECT c1 + c2 FROM 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CAD726B7-1A1F-D33C-BFE5-93F2B7DF4F23}"/>
              </a:ext>
            </a:extLst>
          </p:cNvPr>
          <p:cNvCxnSpPr>
            <a:cxnSpLocks/>
          </p:cNvCxnSpPr>
          <p:nvPr/>
        </p:nvCxnSpPr>
        <p:spPr>
          <a:xfrm flipH="1">
            <a:off x="5522333" y="3562539"/>
            <a:ext cx="51722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00F39A9-F6A2-3ACD-90A5-366040D834B8}"/>
              </a:ext>
            </a:extLst>
          </p:cNvPr>
          <p:cNvCxnSpPr>
            <a:cxnSpLocks/>
          </p:cNvCxnSpPr>
          <p:nvPr/>
        </p:nvCxnSpPr>
        <p:spPr>
          <a:xfrm>
            <a:off x="2519804" y="3222199"/>
            <a:ext cx="3002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F20C1EF3-5518-EB5A-CD1B-0E694FB1AE0D}"/>
              </a:ext>
            </a:extLst>
          </p:cNvPr>
          <p:cNvCxnSpPr>
            <a:cxnSpLocks/>
          </p:cNvCxnSpPr>
          <p:nvPr/>
        </p:nvCxnSpPr>
        <p:spPr>
          <a:xfrm flipV="1">
            <a:off x="5523161" y="3984733"/>
            <a:ext cx="1873803" cy="1287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289DBA9F-B95E-D1FA-9536-D8E97A08AEB2}"/>
              </a:ext>
            </a:extLst>
          </p:cNvPr>
          <p:cNvCxnSpPr>
            <a:cxnSpLocks/>
          </p:cNvCxnSpPr>
          <p:nvPr/>
        </p:nvCxnSpPr>
        <p:spPr>
          <a:xfrm>
            <a:off x="7410320" y="4265999"/>
            <a:ext cx="1731904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FCD2453D-5490-827A-3507-E3010CA9561B}"/>
              </a:ext>
            </a:extLst>
          </p:cNvPr>
          <p:cNvCxnSpPr>
            <a:cxnSpLocks/>
          </p:cNvCxnSpPr>
          <p:nvPr/>
        </p:nvCxnSpPr>
        <p:spPr>
          <a:xfrm>
            <a:off x="9251612" y="4393180"/>
            <a:ext cx="0" cy="23546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069078EA-3E52-00A6-E1B3-3C5E7DB3B7D4}"/>
              </a:ext>
            </a:extLst>
          </p:cNvPr>
          <p:cNvCxnSpPr>
            <a:cxnSpLocks/>
          </p:cNvCxnSpPr>
          <p:nvPr/>
        </p:nvCxnSpPr>
        <p:spPr>
          <a:xfrm flipH="1">
            <a:off x="7439615" y="4807046"/>
            <a:ext cx="1696188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0A0183BA-F96C-B801-2D34-F1DD27704FDC}"/>
              </a:ext>
            </a:extLst>
          </p:cNvPr>
          <p:cNvCxnSpPr>
            <a:cxnSpLocks/>
          </p:cNvCxnSpPr>
          <p:nvPr/>
        </p:nvCxnSpPr>
        <p:spPr>
          <a:xfrm flipH="1">
            <a:off x="5515989" y="5114238"/>
            <a:ext cx="188791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4217B8C2-BDB4-CE21-5F0C-BBA558E468EF}"/>
              </a:ext>
            </a:extLst>
          </p:cNvPr>
          <p:cNvCxnSpPr>
            <a:cxnSpLocks/>
          </p:cNvCxnSpPr>
          <p:nvPr/>
        </p:nvCxnSpPr>
        <p:spPr>
          <a:xfrm flipH="1">
            <a:off x="2510642" y="5514629"/>
            <a:ext cx="30053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6" name="表格 28">
            <a:extLst>
              <a:ext uri="{FF2B5EF4-FFF2-40B4-BE49-F238E27FC236}">
                <a16:creationId xmlns:a16="http://schemas.microsoft.com/office/drawing/2014/main" id="{E1A5B0A7-CE20-FD04-87F7-95D31E4347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330071"/>
              </p:ext>
            </p:extLst>
          </p:nvPr>
        </p:nvGraphicFramePr>
        <p:xfrm>
          <a:off x="10807767" y="3237880"/>
          <a:ext cx="1122398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199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561199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c2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enc[1]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enc[3]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</a:tbl>
          </a:graphicData>
        </a:graphic>
      </p:graphicFrame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A80DFE1B-2471-8526-132C-68CE9EFEC6CB}"/>
              </a:ext>
            </a:extLst>
          </p:cNvPr>
          <p:cNvCxnSpPr>
            <a:cxnSpLocks/>
          </p:cNvCxnSpPr>
          <p:nvPr/>
        </p:nvCxnSpPr>
        <p:spPr>
          <a:xfrm>
            <a:off x="2608181" y="5718581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 104">
            <a:extLst>
              <a:ext uri="{FF2B5EF4-FFF2-40B4-BE49-F238E27FC236}">
                <a16:creationId xmlns:a16="http://schemas.microsoft.com/office/drawing/2014/main" id="{89AAB5F7-62CD-68A5-4931-C4D131152AB2}"/>
              </a:ext>
            </a:extLst>
          </p:cNvPr>
          <p:cNvSpPr/>
          <p:nvPr/>
        </p:nvSpPr>
        <p:spPr>
          <a:xfrm>
            <a:off x="9251612" y="4340981"/>
            <a:ext cx="1051983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C00000"/>
                </a:solidFill>
              </a:rPr>
              <a:t>计算</a:t>
            </a:r>
            <a:r>
              <a:rPr lang="en-US" altLang="zh-CN" sz="1200" dirty="0">
                <a:solidFill>
                  <a:srgbClr val="C00000"/>
                </a:solidFill>
              </a:rPr>
              <a:t> 1+3=4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AA592264-559E-2399-2834-C9127FA7A747}"/>
              </a:ext>
            </a:extLst>
          </p:cNvPr>
          <p:cNvSpPr/>
          <p:nvPr/>
        </p:nvSpPr>
        <p:spPr>
          <a:xfrm>
            <a:off x="2607340" y="5670189"/>
            <a:ext cx="2227202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基于密态等值能力，解密</a:t>
            </a:r>
            <a:r>
              <a:rPr lang="en-US" altLang="zh-CN" sz="1200" dirty="0">
                <a:solidFill>
                  <a:srgbClr val="00B050"/>
                </a:solidFill>
              </a:rPr>
              <a:t>enc[4] 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52EC7BFD-63B4-EA42-FE4A-94FE7AAEFD9C}"/>
              </a:ext>
            </a:extLst>
          </p:cNvPr>
          <p:cNvSpPr/>
          <p:nvPr/>
        </p:nvSpPr>
        <p:spPr>
          <a:xfrm>
            <a:off x="5519008" y="3686490"/>
            <a:ext cx="1630214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C00000"/>
                </a:solidFill>
              </a:rPr>
              <a:t>计算 </a:t>
            </a:r>
            <a:r>
              <a:rPr lang="en-US" altLang="zh-CN" sz="1200" dirty="0">
                <a:solidFill>
                  <a:srgbClr val="C00000"/>
                </a:solidFill>
              </a:rPr>
              <a:t>enc[1]  +  enc[3] </a:t>
            </a:r>
            <a:r>
              <a:rPr lang="zh-CN" altLang="en-US" sz="1200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F18AE295-034B-4026-1DC1-D3AABC7F86E1}"/>
              </a:ext>
            </a:extLst>
          </p:cNvPr>
          <p:cNvSpPr/>
          <p:nvPr/>
        </p:nvSpPr>
        <p:spPr>
          <a:xfrm>
            <a:off x="7439615" y="3978377"/>
            <a:ext cx="904469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C00000"/>
                </a:solidFill>
              </a:rPr>
              <a:t>计算</a:t>
            </a:r>
            <a:r>
              <a:rPr lang="en-US" altLang="zh-CN" sz="1200" dirty="0">
                <a:solidFill>
                  <a:srgbClr val="C00000"/>
                </a:solidFill>
              </a:rPr>
              <a:t> 1+3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4AB9F767-31BB-F129-3620-5C2116650B2F}"/>
              </a:ext>
            </a:extLst>
          </p:cNvPr>
          <p:cNvSpPr/>
          <p:nvPr/>
        </p:nvSpPr>
        <p:spPr>
          <a:xfrm>
            <a:off x="8537150" y="4533230"/>
            <a:ext cx="714461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C00000"/>
                </a:solidFill>
              </a:rPr>
              <a:t>加密 </a:t>
            </a:r>
            <a:r>
              <a:rPr lang="en-US" altLang="zh-CN" sz="1200" dirty="0">
                <a:solidFill>
                  <a:srgbClr val="C00000"/>
                </a:solidFill>
              </a:rPr>
              <a:t>4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3D42593A-E551-1B6B-0A58-163808833A55}"/>
              </a:ext>
            </a:extLst>
          </p:cNvPr>
          <p:cNvSpPr/>
          <p:nvPr/>
        </p:nvSpPr>
        <p:spPr>
          <a:xfrm>
            <a:off x="6113223" y="4803118"/>
            <a:ext cx="1258454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C00000"/>
                </a:solidFill>
              </a:rPr>
              <a:t>返回结果 </a:t>
            </a:r>
            <a:r>
              <a:rPr lang="en-US" altLang="zh-CN" sz="1200" dirty="0">
                <a:solidFill>
                  <a:srgbClr val="C00000"/>
                </a:solidFill>
              </a:rPr>
              <a:t>enc[4]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E24AB1B1-3B2E-78BB-5A04-CFA9DD0BE537}"/>
              </a:ext>
            </a:extLst>
          </p:cNvPr>
          <p:cNvSpPr/>
          <p:nvPr/>
        </p:nvSpPr>
        <p:spPr>
          <a:xfrm>
            <a:off x="5523989" y="2451538"/>
            <a:ext cx="3723014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基于密态等值，加密存储数据密文 </a:t>
            </a:r>
            <a:r>
              <a:rPr lang="en-US" altLang="zh-CN" sz="1200" dirty="0">
                <a:solidFill>
                  <a:schemeClr val="tx1"/>
                </a:solidFill>
              </a:rPr>
              <a:t> (</a:t>
            </a:r>
            <a:r>
              <a:rPr lang="en-US" altLang="zh-CN" sz="1200" dirty="0">
                <a:solidFill>
                  <a:srgbClr val="00B050"/>
                </a:solidFill>
              </a:rPr>
              <a:t>enc[1] , enc[3] </a:t>
            </a:r>
            <a:r>
              <a:rPr lang="en-US" altLang="zh-CN" sz="1200" dirty="0">
                <a:solidFill>
                  <a:schemeClr val="tx1"/>
                </a:solidFill>
              </a:rPr>
              <a:t>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E70A8EFE-6CFD-B323-BBEF-7F206C74BCAA}"/>
              </a:ext>
            </a:extLst>
          </p:cNvPr>
          <p:cNvSpPr/>
          <p:nvPr/>
        </p:nvSpPr>
        <p:spPr>
          <a:xfrm>
            <a:off x="8466368" y="3278037"/>
            <a:ext cx="2254344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读取数据密文 </a:t>
            </a:r>
            <a:r>
              <a:rPr lang="en-US" altLang="zh-CN" sz="1200" dirty="0">
                <a:solidFill>
                  <a:schemeClr val="tx1"/>
                </a:solidFill>
              </a:rPr>
              <a:t> (</a:t>
            </a:r>
            <a:r>
              <a:rPr lang="en-US" altLang="zh-CN" sz="1200" dirty="0">
                <a:solidFill>
                  <a:srgbClr val="00B050"/>
                </a:solidFill>
              </a:rPr>
              <a:t>enc[1] , enc[3] </a:t>
            </a:r>
            <a:r>
              <a:rPr lang="en-US" altLang="zh-CN" sz="1200" dirty="0">
                <a:solidFill>
                  <a:schemeClr val="tx1"/>
                </a:solidFill>
              </a:rPr>
              <a:t>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B297B3A9-42E0-DFA7-4FF8-FF8E572D6E94}"/>
              </a:ext>
            </a:extLst>
          </p:cNvPr>
          <p:cNvSpPr/>
          <p:nvPr/>
        </p:nvSpPr>
        <p:spPr>
          <a:xfrm>
            <a:off x="4265535" y="5211825"/>
            <a:ext cx="1258454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返回结果 </a:t>
            </a:r>
            <a:r>
              <a:rPr lang="en-US" altLang="zh-CN" sz="1200" dirty="0">
                <a:solidFill>
                  <a:srgbClr val="00B050"/>
                </a:solidFill>
              </a:rPr>
              <a:t>enc[4]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687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81B762C-66EA-A745-8F36-927DFA55D396}"/>
              </a:ext>
            </a:extLst>
          </p:cNvPr>
          <p:cNvSpPr/>
          <p:nvPr/>
        </p:nvSpPr>
        <p:spPr>
          <a:xfrm>
            <a:off x="1324330" y="1641224"/>
            <a:ext cx="1492470" cy="1345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F84BA94-4A93-DB46-9A25-7BC46CDC9C7F}"/>
              </a:ext>
            </a:extLst>
          </p:cNvPr>
          <p:cNvSpPr/>
          <p:nvPr/>
        </p:nvSpPr>
        <p:spPr>
          <a:xfrm>
            <a:off x="1562172" y="2060434"/>
            <a:ext cx="988115" cy="2534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EB8DC26-C322-6146-A53B-6201489207AD}"/>
              </a:ext>
            </a:extLst>
          </p:cNvPr>
          <p:cNvSpPr/>
          <p:nvPr/>
        </p:nvSpPr>
        <p:spPr>
          <a:xfrm>
            <a:off x="1562171" y="2475592"/>
            <a:ext cx="988115" cy="2534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数据库驱动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09F7087-9431-194F-BA19-EBA9DD4ACF95}"/>
              </a:ext>
            </a:extLst>
          </p:cNvPr>
          <p:cNvSpPr/>
          <p:nvPr/>
        </p:nvSpPr>
        <p:spPr>
          <a:xfrm>
            <a:off x="3445440" y="1198158"/>
            <a:ext cx="5832742" cy="4996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D773055-8912-FF42-88F6-0BE23BF302C5}"/>
              </a:ext>
            </a:extLst>
          </p:cNvPr>
          <p:cNvSpPr txBox="1"/>
          <p:nvPr/>
        </p:nvSpPr>
        <p:spPr>
          <a:xfrm>
            <a:off x="262561" y="241576"/>
            <a:ext cx="247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一、数据库进程架构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C236384-15D3-0849-9C35-AEE92E362420}"/>
              </a:ext>
            </a:extLst>
          </p:cNvPr>
          <p:cNvSpPr/>
          <p:nvPr/>
        </p:nvSpPr>
        <p:spPr>
          <a:xfrm>
            <a:off x="3647897" y="2479664"/>
            <a:ext cx="988115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Postmaster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A56B0B2-96B2-154B-9B17-B9B12459233A}"/>
              </a:ext>
            </a:extLst>
          </p:cNvPr>
          <p:cNvSpPr/>
          <p:nvPr/>
        </p:nvSpPr>
        <p:spPr>
          <a:xfrm>
            <a:off x="4940044" y="2479664"/>
            <a:ext cx="988115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Postgres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18B68AE-FBE2-614D-B428-4382852A2E5F}"/>
              </a:ext>
            </a:extLst>
          </p:cNvPr>
          <p:cNvSpPr/>
          <p:nvPr/>
        </p:nvSpPr>
        <p:spPr>
          <a:xfrm>
            <a:off x="5038290" y="2539232"/>
            <a:ext cx="988115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Postgres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47D7121-1084-F244-9C45-DA9ABA855E1E}"/>
              </a:ext>
            </a:extLst>
          </p:cNvPr>
          <p:cNvSpPr/>
          <p:nvPr/>
        </p:nvSpPr>
        <p:spPr>
          <a:xfrm>
            <a:off x="5206353" y="2606388"/>
            <a:ext cx="988115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Postgres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1D78E5D-A8FF-F249-A0D9-5A124EC78DFA}"/>
              </a:ext>
            </a:extLst>
          </p:cNvPr>
          <p:cNvSpPr/>
          <p:nvPr/>
        </p:nvSpPr>
        <p:spPr>
          <a:xfrm>
            <a:off x="6549856" y="1371345"/>
            <a:ext cx="988115" cy="130219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ShareBuffer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4870517-98D4-6740-BBA6-8C4373189C8F}"/>
              </a:ext>
            </a:extLst>
          </p:cNvPr>
          <p:cNvSpPr/>
          <p:nvPr/>
        </p:nvSpPr>
        <p:spPr>
          <a:xfrm>
            <a:off x="7891683" y="2560783"/>
            <a:ext cx="1108160" cy="2564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checkpointer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E2B97BC-EA9C-DE4C-BFF3-F703CAC4D1D0}"/>
              </a:ext>
            </a:extLst>
          </p:cNvPr>
          <p:cNvSpPr/>
          <p:nvPr/>
        </p:nvSpPr>
        <p:spPr>
          <a:xfrm>
            <a:off x="4958558" y="4335535"/>
            <a:ext cx="1217293" cy="2564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autovacuum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2D5BA5D-99FC-4942-B442-CE1F04F56DE3}"/>
              </a:ext>
            </a:extLst>
          </p:cNvPr>
          <p:cNvSpPr/>
          <p:nvPr/>
        </p:nvSpPr>
        <p:spPr>
          <a:xfrm>
            <a:off x="4958558" y="4740406"/>
            <a:ext cx="1217293" cy="2564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archiver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8F85D1E-6BA4-024C-B691-0D2F52F3A4AC}"/>
              </a:ext>
            </a:extLst>
          </p:cNvPr>
          <p:cNvSpPr/>
          <p:nvPr/>
        </p:nvSpPr>
        <p:spPr>
          <a:xfrm>
            <a:off x="6549856" y="2873848"/>
            <a:ext cx="988115" cy="10665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WalBuffer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ABFAA18-AFDE-BD4C-99C0-13F25AC4A6B0}"/>
              </a:ext>
            </a:extLst>
          </p:cNvPr>
          <p:cNvSpPr/>
          <p:nvPr/>
        </p:nvSpPr>
        <p:spPr>
          <a:xfrm>
            <a:off x="7868658" y="3278469"/>
            <a:ext cx="1217293" cy="2564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wal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writer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0D0C27A-BBCE-3D49-BA88-A5CC7475E62C}"/>
              </a:ext>
            </a:extLst>
          </p:cNvPr>
          <p:cNvSpPr/>
          <p:nvPr/>
        </p:nvSpPr>
        <p:spPr>
          <a:xfrm>
            <a:off x="4958558" y="5779706"/>
            <a:ext cx="1217293" cy="2564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log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collector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275474D-1CB6-6649-996D-7EA7DB62EC60}"/>
              </a:ext>
            </a:extLst>
          </p:cNvPr>
          <p:cNvSpPr/>
          <p:nvPr/>
        </p:nvSpPr>
        <p:spPr>
          <a:xfrm>
            <a:off x="4958558" y="5363876"/>
            <a:ext cx="1217293" cy="2564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stat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collector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5DCF113-DF64-1E4E-B7B8-F2C9F8C90305}"/>
              </a:ext>
            </a:extLst>
          </p:cNvPr>
          <p:cNvSpPr/>
          <p:nvPr/>
        </p:nvSpPr>
        <p:spPr>
          <a:xfrm>
            <a:off x="7880516" y="2099075"/>
            <a:ext cx="1108160" cy="2564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bg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writer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5C15E20-8131-374E-B9BA-5AB21227E820}"/>
              </a:ext>
            </a:extLst>
          </p:cNvPr>
          <p:cNvSpPr/>
          <p:nvPr/>
        </p:nvSpPr>
        <p:spPr>
          <a:xfrm>
            <a:off x="9720862" y="1193685"/>
            <a:ext cx="1728181" cy="4996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文件系统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0C9D054-95CC-5944-A990-492628D7AFD6}"/>
              </a:ext>
            </a:extLst>
          </p:cNvPr>
          <p:cNvSpPr/>
          <p:nvPr/>
        </p:nvSpPr>
        <p:spPr>
          <a:xfrm>
            <a:off x="10009099" y="2297309"/>
            <a:ext cx="1217293" cy="2564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表文件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99E2948-6D4C-9849-AAEB-673AB725BCE5}"/>
              </a:ext>
            </a:extLst>
          </p:cNvPr>
          <p:cNvSpPr/>
          <p:nvPr/>
        </p:nvSpPr>
        <p:spPr>
          <a:xfrm>
            <a:off x="10023542" y="2730116"/>
            <a:ext cx="1217293" cy="2564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索引文件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ACF3FC1-FCA5-184F-9B67-614ADBC96F41}"/>
              </a:ext>
            </a:extLst>
          </p:cNvPr>
          <p:cNvSpPr/>
          <p:nvPr/>
        </p:nvSpPr>
        <p:spPr>
          <a:xfrm>
            <a:off x="10009099" y="3439843"/>
            <a:ext cx="1217293" cy="2564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redo</a:t>
            </a:r>
            <a:r>
              <a:rPr lang="zh-CN" altLang="en-US" sz="1200" dirty="0">
                <a:solidFill>
                  <a:schemeClr val="tx1"/>
                </a:solidFill>
              </a:rPr>
              <a:t>日志文件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331C035-7AED-C44A-9016-BA17FF038169}"/>
              </a:ext>
            </a:extLst>
          </p:cNvPr>
          <p:cNvSpPr/>
          <p:nvPr/>
        </p:nvSpPr>
        <p:spPr>
          <a:xfrm>
            <a:off x="10009099" y="3907330"/>
            <a:ext cx="1217293" cy="2564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事务日志文件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F5D914B-51C7-084C-B863-24A12A7083B8}"/>
              </a:ext>
            </a:extLst>
          </p:cNvPr>
          <p:cNvSpPr/>
          <p:nvPr/>
        </p:nvSpPr>
        <p:spPr>
          <a:xfrm>
            <a:off x="10009099" y="4622321"/>
            <a:ext cx="1217293" cy="2564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VM</a:t>
            </a:r>
            <a:r>
              <a:rPr lang="zh-CN" altLang="en-US" sz="1200" dirty="0">
                <a:solidFill>
                  <a:schemeClr val="tx1"/>
                </a:solidFill>
              </a:rPr>
              <a:t>文件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8CB7A24-0397-1945-BCA3-5C2380FE19FE}"/>
              </a:ext>
            </a:extLst>
          </p:cNvPr>
          <p:cNvSpPr/>
          <p:nvPr/>
        </p:nvSpPr>
        <p:spPr>
          <a:xfrm>
            <a:off x="10009099" y="5049898"/>
            <a:ext cx="1217293" cy="2564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FSM</a:t>
            </a:r>
            <a:r>
              <a:rPr lang="zh-CN" altLang="en-US" sz="1200" dirty="0">
                <a:solidFill>
                  <a:schemeClr val="tx1"/>
                </a:solidFill>
              </a:rPr>
              <a:t>文件文件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FDABCB8-725F-BD48-98E2-F7B91061E9BE}"/>
              </a:ext>
            </a:extLst>
          </p:cNvPr>
          <p:cNvSpPr/>
          <p:nvPr/>
        </p:nvSpPr>
        <p:spPr>
          <a:xfrm>
            <a:off x="10023542" y="1681113"/>
            <a:ext cx="1217293" cy="2564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系统表文件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931B2B4-5398-594E-991A-51B58C82114A}"/>
              </a:ext>
            </a:extLst>
          </p:cNvPr>
          <p:cNvSpPr/>
          <p:nvPr/>
        </p:nvSpPr>
        <p:spPr>
          <a:xfrm>
            <a:off x="10025624" y="5651494"/>
            <a:ext cx="1217293" cy="2564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日志文件</a:t>
            </a:r>
          </a:p>
        </p:txBody>
      </p: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850504DC-CED8-BA49-95A3-39C5C4A8167C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>
            <a:off x="2550286" y="2602316"/>
            <a:ext cx="1097611" cy="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12885C78-1D52-8741-8EFB-3E56AE536835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636013" y="2602316"/>
            <a:ext cx="304031" cy="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>
            <a:extLst>
              <a:ext uri="{FF2B5EF4-FFF2-40B4-BE49-F238E27FC236}">
                <a16:creationId xmlns:a16="http://schemas.microsoft.com/office/drawing/2014/main" id="{D3A4815D-8C9D-D64A-BA69-DC6CD5D4B851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 flipV="1">
            <a:off x="6194468" y="2022442"/>
            <a:ext cx="355388" cy="7106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>
            <a:extLst>
              <a:ext uri="{FF2B5EF4-FFF2-40B4-BE49-F238E27FC236}">
                <a16:creationId xmlns:a16="http://schemas.microsoft.com/office/drawing/2014/main" id="{8B365D81-04CF-4A46-9187-1B6BDCB2769B}"/>
              </a:ext>
            </a:extLst>
          </p:cNvPr>
          <p:cNvCxnSpPr>
            <a:cxnSpLocks/>
            <a:stCxn id="18" idx="3"/>
            <a:endCxn id="25" idx="1"/>
          </p:cNvCxnSpPr>
          <p:nvPr/>
        </p:nvCxnSpPr>
        <p:spPr>
          <a:xfrm>
            <a:off x="6194468" y="2733112"/>
            <a:ext cx="355388" cy="6739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连接符 53">
            <a:extLst>
              <a:ext uri="{FF2B5EF4-FFF2-40B4-BE49-F238E27FC236}">
                <a16:creationId xmlns:a16="http://schemas.microsoft.com/office/drawing/2014/main" id="{06533536-3040-DB48-A260-8980DE043FCB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>
            <a:off x="7537971" y="2022442"/>
            <a:ext cx="353712" cy="6665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56">
            <a:extLst>
              <a:ext uri="{FF2B5EF4-FFF2-40B4-BE49-F238E27FC236}">
                <a16:creationId xmlns:a16="http://schemas.microsoft.com/office/drawing/2014/main" id="{8A90D36F-4CF8-FE4A-88FF-F17569108E50}"/>
              </a:ext>
            </a:extLst>
          </p:cNvPr>
          <p:cNvCxnSpPr>
            <a:cxnSpLocks/>
            <a:stCxn id="19" idx="3"/>
            <a:endCxn id="29" idx="1"/>
          </p:cNvCxnSpPr>
          <p:nvPr/>
        </p:nvCxnSpPr>
        <p:spPr>
          <a:xfrm>
            <a:off x="7537971" y="2022442"/>
            <a:ext cx="342545" cy="2048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>
            <a:extLst>
              <a:ext uri="{FF2B5EF4-FFF2-40B4-BE49-F238E27FC236}">
                <a16:creationId xmlns:a16="http://schemas.microsoft.com/office/drawing/2014/main" id="{9B24657D-55FB-7945-85D0-056F5BC9903A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 flipV="1">
            <a:off x="7537971" y="3406681"/>
            <a:ext cx="330687" cy="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箭头连接符 69">
            <a:extLst>
              <a:ext uri="{FF2B5EF4-FFF2-40B4-BE49-F238E27FC236}">
                <a16:creationId xmlns:a16="http://schemas.microsoft.com/office/drawing/2014/main" id="{CCBDC395-6444-1440-9316-14799913556F}"/>
              </a:ext>
            </a:extLst>
          </p:cNvPr>
          <p:cNvCxnSpPr>
            <a:cxnSpLocks/>
          </p:cNvCxnSpPr>
          <p:nvPr/>
        </p:nvCxnSpPr>
        <p:spPr>
          <a:xfrm flipH="1">
            <a:off x="7586524" y="1637812"/>
            <a:ext cx="2134338" cy="22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线箭头连接符 75">
            <a:extLst>
              <a:ext uri="{FF2B5EF4-FFF2-40B4-BE49-F238E27FC236}">
                <a16:creationId xmlns:a16="http://schemas.microsoft.com/office/drawing/2014/main" id="{A848D742-B0F8-E748-88F1-B22913C66CFA}"/>
              </a:ext>
            </a:extLst>
          </p:cNvPr>
          <p:cNvCxnSpPr>
            <a:stCxn id="23" idx="3"/>
          </p:cNvCxnSpPr>
          <p:nvPr/>
        </p:nvCxnSpPr>
        <p:spPr>
          <a:xfrm flipV="1">
            <a:off x="6175851" y="4463746"/>
            <a:ext cx="3539578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箭头连接符 76">
            <a:extLst>
              <a:ext uri="{FF2B5EF4-FFF2-40B4-BE49-F238E27FC236}">
                <a16:creationId xmlns:a16="http://schemas.microsoft.com/office/drawing/2014/main" id="{9345EDF4-45B5-334F-A0DC-1567B1E144FC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6175851" y="4865652"/>
            <a:ext cx="3538529" cy="29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箭头连接符 79">
            <a:extLst>
              <a:ext uri="{FF2B5EF4-FFF2-40B4-BE49-F238E27FC236}">
                <a16:creationId xmlns:a16="http://schemas.microsoft.com/office/drawing/2014/main" id="{467D2A2C-DB6F-5546-B3AA-B9C0BA3A92D5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8988676" y="2227286"/>
            <a:ext cx="7321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F23EF7CF-9215-EF4A-87D0-589A97FB6F3F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8999843" y="2688550"/>
            <a:ext cx="721019" cy="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5BF00A7D-4990-874E-BAD9-8A1AAB9C6AAB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9085951" y="3406681"/>
            <a:ext cx="6349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A115254F-7A23-B54D-9119-FC89B302909F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6175851" y="5907917"/>
            <a:ext cx="35385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856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C5D1B25-A453-2001-7FF7-3F1E312658AA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5 </a:t>
            </a:r>
            <a:r>
              <a:rPr lang="zh-CN" altLang="en-US" dirty="0">
                <a:solidFill>
                  <a:srgbClr val="C00000"/>
                </a:solidFill>
              </a:rPr>
              <a:t>透明加密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65282D1-7772-7181-5E4D-B70FC9956D3B}"/>
              </a:ext>
            </a:extLst>
          </p:cNvPr>
          <p:cNvSpPr/>
          <p:nvPr/>
        </p:nvSpPr>
        <p:spPr>
          <a:xfrm>
            <a:off x="6807477" y="2305050"/>
            <a:ext cx="2032553" cy="2019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779AB29-B324-2F0F-B723-E8BE7BA77131}"/>
              </a:ext>
            </a:extLst>
          </p:cNvPr>
          <p:cNvSpPr/>
          <p:nvPr/>
        </p:nvSpPr>
        <p:spPr>
          <a:xfrm>
            <a:off x="7329694" y="172769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8A58210-7237-EC24-3E09-07644195284E}"/>
              </a:ext>
            </a:extLst>
          </p:cNvPr>
          <p:cNvSpPr/>
          <p:nvPr/>
        </p:nvSpPr>
        <p:spPr>
          <a:xfrm>
            <a:off x="7329696" y="267969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1FB3238-6447-B194-FDDA-8773907A152F}"/>
              </a:ext>
            </a:extLst>
          </p:cNvPr>
          <p:cNvSpPr/>
          <p:nvPr/>
        </p:nvSpPr>
        <p:spPr>
          <a:xfrm>
            <a:off x="7329694" y="3270526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D56D94D-6A69-CDDF-0E56-8D1E2B4F4EC3}"/>
              </a:ext>
            </a:extLst>
          </p:cNvPr>
          <p:cNvSpPr/>
          <p:nvPr/>
        </p:nvSpPr>
        <p:spPr>
          <a:xfrm>
            <a:off x="7329696" y="463644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78326EB1-6DF8-A79D-1F15-58B5E91C5DF5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>
            <a:off x="7823752" y="1981141"/>
            <a:ext cx="2" cy="698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F329D6B2-CE59-7A1C-C625-FA59DB4B71C6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 flipH="1">
            <a:off x="7823752" y="2933146"/>
            <a:ext cx="2" cy="337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059C09D-5C06-4ADD-814A-B5EF5DB99890}"/>
              </a:ext>
            </a:extLst>
          </p:cNvPr>
          <p:cNvCxnSpPr>
            <a:cxnSpLocks/>
            <a:stCxn id="45" idx="2"/>
            <a:endCxn id="39" idx="0"/>
          </p:cNvCxnSpPr>
          <p:nvPr/>
        </p:nvCxnSpPr>
        <p:spPr>
          <a:xfrm>
            <a:off x="7823752" y="4077255"/>
            <a:ext cx="2" cy="559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A603FAD8-E9AD-0733-8F0C-F152DEB1F4FC}"/>
              </a:ext>
            </a:extLst>
          </p:cNvPr>
          <p:cNvSpPr/>
          <p:nvPr/>
        </p:nvSpPr>
        <p:spPr>
          <a:xfrm>
            <a:off x="7329694" y="3823807"/>
            <a:ext cx="98811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透明加密</a:t>
            </a: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F056EBA0-0B1E-BE9D-B6EF-D2C12CBEDD53}"/>
              </a:ext>
            </a:extLst>
          </p:cNvPr>
          <p:cNvCxnSpPr>
            <a:cxnSpLocks/>
            <a:stCxn id="38" idx="2"/>
            <a:endCxn id="45" idx="0"/>
          </p:cNvCxnSpPr>
          <p:nvPr/>
        </p:nvCxnSpPr>
        <p:spPr>
          <a:xfrm>
            <a:off x="7823752" y="3523974"/>
            <a:ext cx="0" cy="299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F39E6A5E-E8BF-D077-943F-8420DD754AEE}"/>
              </a:ext>
            </a:extLst>
          </p:cNvPr>
          <p:cNvSpPr/>
          <p:nvPr/>
        </p:nvSpPr>
        <p:spPr>
          <a:xfrm>
            <a:off x="9152144" y="172769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攻击者</a:t>
            </a:r>
          </a:p>
        </p:txBody>
      </p:sp>
      <p:cxnSp>
        <p:nvCxnSpPr>
          <p:cNvPr id="60" name="连接符: 曲线 59">
            <a:extLst>
              <a:ext uri="{FF2B5EF4-FFF2-40B4-BE49-F238E27FC236}">
                <a16:creationId xmlns:a16="http://schemas.microsoft.com/office/drawing/2014/main" id="{DE44F6FF-C00F-B1F5-433B-7EF5BCDFF86A}"/>
              </a:ext>
            </a:extLst>
          </p:cNvPr>
          <p:cNvCxnSpPr>
            <a:cxnSpLocks/>
            <a:stCxn id="58" idx="2"/>
            <a:endCxn id="39" idx="3"/>
          </p:cNvCxnSpPr>
          <p:nvPr/>
        </p:nvCxnSpPr>
        <p:spPr>
          <a:xfrm rot="5400000">
            <a:off x="7590992" y="2707961"/>
            <a:ext cx="2782030" cy="1328391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1610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9D12718-047A-038A-A75C-F6CA7444BEBC}"/>
              </a:ext>
            </a:extLst>
          </p:cNvPr>
          <p:cNvSpPr/>
          <p:nvPr/>
        </p:nvSpPr>
        <p:spPr>
          <a:xfrm>
            <a:off x="4122491" y="1266052"/>
            <a:ext cx="2845735" cy="2603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CREATE TABLE t1 (c1 TEXT) .. ENCRYPT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0A61D16-F93E-2312-6479-5C7C98377903}"/>
              </a:ext>
            </a:extLst>
          </p:cNvPr>
          <p:cNvSpPr/>
          <p:nvPr/>
        </p:nvSpPr>
        <p:spPr>
          <a:xfrm>
            <a:off x="3629056" y="821323"/>
            <a:ext cx="85476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70D1557-6B5D-4627-D0E3-86B1537630C1}"/>
              </a:ext>
            </a:extLst>
          </p:cNvPr>
          <p:cNvSpPr/>
          <p:nvPr/>
        </p:nvSpPr>
        <p:spPr>
          <a:xfrm>
            <a:off x="6693841" y="82132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58CE672-AD97-C1DA-FC90-098F75FA9F48}"/>
              </a:ext>
            </a:extLst>
          </p:cNvPr>
          <p:cNvSpPr/>
          <p:nvPr/>
        </p:nvSpPr>
        <p:spPr>
          <a:xfrm>
            <a:off x="9806370" y="82132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A9D4F03-9091-F43C-1FEF-61386F7C0D76}"/>
              </a:ext>
            </a:extLst>
          </p:cNvPr>
          <p:cNvCxnSpPr>
            <a:cxnSpLocks/>
            <a:stCxn id="3" idx="2"/>
            <a:endCxn id="14" idx="0"/>
          </p:cNvCxnSpPr>
          <p:nvPr/>
        </p:nvCxnSpPr>
        <p:spPr>
          <a:xfrm>
            <a:off x="4056439" y="1074771"/>
            <a:ext cx="0" cy="4873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7CC8E48-E3E1-C063-0E34-F2398A2A044B}"/>
              </a:ext>
            </a:extLst>
          </p:cNvPr>
          <p:cNvCxnSpPr>
            <a:cxnSpLocks/>
            <a:stCxn id="4" idx="2"/>
            <a:endCxn id="15" idx="0"/>
          </p:cNvCxnSpPr>
          <p:nvPr/>
        </p:nvCxnSpPr>
        <p:spPr>
          <a:xfrm>
            <a:off x="7187899" y="1074771"/>
            <a:ext cx="6894" cy="4873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23D0663-2195-916D-8DDD-AFFA9E2C4F79}"/>
              </a:ext>
            </a:extLst>
          </p:cNvPr>
          <p:cNvCxnSpPr>
            <a:cxnSpLocks/>
            <a:stCxn id="5" idx="2"/>
            <a:endCxn id="16" idx="0"/>
          </p:cNvCxnSpPr>
          <p:nvPr/>
        </p:nvCxnSpPr>
        <p:spPr>
          <a:xfrm>
            <a:off x="10300428" y="1074771"/>
            <a:ext cx="6894" cy="4873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2D139E3D-941A-94B6-8028-BF96AFE528D8}"/>
              </a:ext>
            </a:extLst>
          </p:cNvPr>
          <p:cNvSpPr/>
          <p:nvPr/>
        </p:nvSpPr>
        <p:spPr>
          <a:xfrm>
            <a:off x="4117158" y="1750922"/>
            <a:ext cx="3131458" cy="293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INSERT .. t1 VALUES (‘data1’),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(‘data2’)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2CF1BBE-E94C-C8EA-A84D-596C91051591}"/>
              </a:ext>
            </a:extLst>
          </p:cNvPr>
          <p:cNvCxnSpPr>
            <a:cxnSpLocks/>
          </p:cNvCxnSpPr>
          <p:nvPr/>
        </p:nvCxnSpPr>
        <p:spPr>
          <a:xfrm>
            <a:off x="4056438" y="1600021"/>
            <a:ext cx="31314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541B65FE-D056-1F7B-9ADF-A3702F76A808}"/>
              </a:ext>
            </a:extLst>
          </p:cNvPr>
          <p:cNvSpPr/>
          <p:nvPr/>
        </p:nvSpPr>
        <p:spPr>
          <a:xfrm>
            <a:off x="3629056" y="5948187"/>
            <a:ext cx="85476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5536338-33BE-8236-A0F1-75D6B4CD464D}"/>
              </a:ext>
            </a:extLst>
          </p:cNvPr>
          <p:cNvSpPr/>
          <p:nvPr/>
        </p:nvSpPr>
        <p:spPr>
          <a:xfrm>
            <a:off x="6700735" y="594818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8B64BB4-EFBA-1EE6-CE9C-1BD8E4859AE0}"/>
              </a:ext>
            </a:extLst>
          </p:cNvPr>
          <p:cNvSpPr/>
          <p:nvPr/>
        </p:nvSpPr>
        <p:spPr>
          <a:xfrm>
            <a:off x="9813264" y="594818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616B420-640B-DF88-5ED9-F78A1F627CF5}"/>
              </a:ext>
            </a:extLst>
          </p:cNvPr>
          <p:cNvCxnSpPr>
            <a:cxnSpLocks/>
          </p:cNvCxnSpPr>
          <p:nvPr/>
        </p:nvCxnSpPr>
        <p:spPr>
          <a:xfrm>
            <a:off x="4056439" y="2128002"/>
            <a:ext cx="31314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EF5B593-3C69-B374-2BD1-9350D29FDB22}"/>
              </a:ext>
            </a:extLst>
          </p:cNvPr>
          <p:cNvCxnSpPr>
            <a:cxnSpLocks/>
          </p:cNvCxnSpPr>
          <p:nvPr/>
        </p:nvCxnSpPr>
        <p:spPr>
          <a:xfrm>
            <a:off x="7187898" y="2850774"/>
            <a:ext cx="1588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34C6056-FCE9-B258-29E2-9533863A3745}"/>
              </a:ext>
            </a:extLst>
          </p:cNvPr>
          <p:cNvCxnSpPr>
            <a:cxnSpLocks/>
          </p:cNvCxnSpPr>
          <p:nvPr/>
        </p:nvCxnSpPr>
        <p:spPr>
          <a:xfrm>
            <a:off x="4044715" y="3549385"/>
            <a:ext cx="31113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E635AA7-4F77-868A-E6E4-899272F7D9E0}"/>
              </a:ext>
            </a:extLst>
          </p:cNvPr>
          <p:cNvCxnSpPr>
            <a:cxnSpLocks/>
          </p:cNvCxnSpPr>
          <p:nvPr/>
        </p:nvCxnSpPr>
        <p:spPr>
          <a:xfrm flipH="1">
            <a:off x="8775938" y="3837180"/>
            <a:ext cx="15244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3BBB8CA-6727-C435-8A5C-BF0AC1666B9F}"/>
              </a:ext>
            </a:extLst>
          </p:cNvPr>
          <p:cNvCxnSpPr>
            <a:cxnSpLocks/>
          </p:cNvCxnSpPr>
          <p:nvPr/>
        </p:nvCxnSpPr>
        <p:spPr>
          <a:xfrm flipH="1">
            <a:off x="4060174" y="5565445"/>
            <a:ext cx="31431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A587DDDB-4657-6B69-2B30-2FC2987C0DCB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5 </a:t>
            </a:r>
            <a:r>
              <a:rPr lang="zh-CN" altLang="en-US" dirty="0">
                <a:solidFill>
                  <a:srgbClr val="C00000"/>
                </a:solidFill>
              </a:rPr>
              <a:t>透明加密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A97B5D3-21EB-5CC8-B920-660BFE8E35B4}"/>
              </a:ext>
            </a:extLst>
          </p:cNvPr>
          <p:cNvSpPr/>
          <p:nvPr/>
        </p:nvSpPr>
        <p:spPr>
          <a:xfrm>
            <a:off x="8281881" y="82132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透明加密</a:t>
            </a: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8E2311A-176F-8CF8-0425-19D633F32CA6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>
            <a:off x="8775939" y="1074771"/>
            <a:ext cx="6894" cy="4873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7EF4402E-CA21-2B3D-AC2D-C75D99EFEACD}"/>
              </a:ext>
            </a:extLst>
          </p:cNvPr>
          <p:cNvSpPr/>
          <p:nvPr/>
        </p:nvSpPr>
        <p:spPr>
          <a:xfrm>
            <a:off x="8288775" y="594818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透明加密</a:t>
            </a: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14A3B541-12C0-5DCF-2C02-F4DAF6B908CB}"/>
              </a:ext>
            </a:extLst>
          </p:cNvPr>
          <p:cNvCxnSpPr>
            <a:cxnSpLocks/>
          </p:cNvCxnSpPr>
          <p:nvPr/>
        </p:nvCxnSpPr>
        <p:spPr>
          <a:xfrm>
            <a:off x="8867022" y="2928498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4D8CA005-00E3-A533-4236-BB861F556F22}"/>
              </a:ext>
            </a:extLst>
          </p:cNvPr>
          <p:cNvCxnSpPr>
            <a:cxnSpLocks/>
          </p:cNvCxnSpPr>
          <p:nvPr/>
        </p:nvCxnSpPr>
        <p:spPr>
          <a:xfrm>
            <a:off x="8867022" y="4025646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表格 28">
            <a:extLst>
              <a:ext uri="{FF2B5EF4-FFF2-40B4-BE49-F238E27FC236}">
                <a16:creationId xmlns:a16="http://schemas.microsoft.com/office/drawing/2014/main" id="{610F40FD-BCF5-4248-4FE6-CF3146772C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631472"/>
              </p:ext>
            </p:extLst>
          </p:nvPr>
        </p:nvGraphicFramePr>
        <p:xfrm>
          <a:off x="7258344" y="2333016"/>
          <a:ext cx="1188614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4307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594307">
                  <a:extLst>
                    <a:ext uri="{9D8B030D-6E8A-4147-A177-3AD203B41FA5}">
                      <a16:colId xmlns:a16="http://schemas.microsoft.com/office/drawing/2014/main" val="253055897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page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data1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data2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graphicFrame>
        <p:nvGraphicFramePr>
          <p:cNvPr id="43" name="表格 42">
            <a:extLst>
              <a:ext uri="{FF2B5EF4-FFF2-40B4-BE49-F238E27FC236}">
                <a16:creationId xmlns:a16="http://schemas.microsoft.com/office/drawing/2014/main" id="{4C239D15-0318-084E-B24B-3C85A1867D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462005"/>
              </p:ext>
            </p:extLst>
          </p:nvPr>
        </p:nvGraphicFramePr>
        <p:xfrm>
          <a:off x="10391509" y="3037956"/>
          <a:ext cx="1290638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0638">
                  <a:extLst>
                    <a:ext uri="{9D8B030D-6E8A-4147-A177-3AD203B41FA5}">
                      <a16:colId xmlns:a16="http://schemas.microsoft.com/office/drawing/2014/main" val="2179639717"/>
                    </a:ext>
                  </a:extLst>
                </a:gridCol>
              </a:tblGrid>
              <a:tr h="670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page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651644"/>
                  </a:ext>
                </a:extLst>
              </a:tr>
              <a:tr h="670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enc[data1 data2]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6996542"/>
                  </a:ext>
                </a:extLst>
              </a:tr>
            </a:tbl>
          </a:graphicData>
        </a:graphic>
      </p:graphicFrame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D8104092-BFDA-F4D3-9942-BA62C905E598}"/>
              </a:ext>
            </a:extLst>
          </p:cNvPr>
          <p:cNvCxnSpPr>
            <a:cxnSpLocks/>
          </p:cNvCxnSpPr>
          <p:nvPr/>
        </p:nvCxnSpPr>
        <p:spPr>
          <a:xfrm>
            <a:off x="8775938" y="3265112"/>
            <a:ext cx="15244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E16ADDDC-0F72-B00F-6547-57B5F7AEF02D}"/>
              </a:ext>
            </a:extLst>
          </p:cNvPr>
          <p:cNvCxnSpPr>
            <a:cxnSpLocks/>
          </p:cNvCxnSpPr>
          <p:nvPr/>
        </p:nvCxnSpPr>
        <p:spPr>
          <a:xfrm flipH="1">
            <a:off x="7219261" y="4779960"/>
            <a:ext cx="15566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46C13953-C40C-8171-ABD8-177612E925BC}"/>
              </a:ext>
            </a:extLst>
          </p:cNvPr>
          <p:cNvCxnSpPr>
            <a:cxnSpLocks/>
          </p:cNvCxnSpPr>
          <p:nvPr/>
        </p:nvCxnSpPr>
        <p:spPr>
          <a:xfrm>
            <a:off x="7285301" y="4989494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278A8F49-5E9A-CFF8-F097-8AA58A13A498}"/>
              </a:ext>
            </a:extLst>
          </p:cNvPr>
          <p:cNvSpPr/>
          <p:nvPr/>
        </p:nvSpPr>
        <p:spPr>
          <a:xfrm>
            <a:off x="4124278" y="3181889"/>
            <a:ext cx="1456649" cy="293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SELECT * FROM 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902C5FE7-CC53-BB3D-640E-19E845500AC3}"/>
              </a:ext>
            </a:extLst>
          </p:cNvPr>
          <p:cNvSpPr/>
          <p:nvPr/>
        </p:nvSpPr>
        <p:spPr>
          <a:xfrm>
            <a:off x="8951210" y="2903419"/>
            <a:ext cx="988114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加密数据页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F70E6230-E868-7380-C4B5-128331E35BA0}"/>
              </a:ext>
            </a:extLst>
          </p:cNvPr>
          <p:cNvSpPr/>
          <p:nvPr/>
        </p:nvSpPr>
        <p:spPr>
          <a:xfrm>
            <a:off x="8881808" y="3987820"/>
            <a:ext cx="988114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解密数据页</a:t>
            </a:r>
          </a:p>
        </p:txBody>
      </p:sp>
      <p:graphicFrame>
        <p:nvGraphicFramePr>
          <p:cNvPr id="61" name="表格 28">
            <a:extLst>
              <a:ext uri="{FF2B5EF4-FFF2-40B4-BE49-F238E27FC236}">
                <a16:creationId xmlns:a16="http://schemas.microsoft.com/office/drawing/2014/main" id="{8B668C43-0275-76EF-93B3-FFFB4F87CE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104126"/>
              </p:ext>
            </p:extLst>
          </p:nvPr>
        </p:nvGraphicFramePr>
        <p:xfrm>
          <a:off x="7511681" y="4298940"/>
          <a:ext cx="1188614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4307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594307">
                  <a:extLst>
                    <a:ext uri="{9D8B030D-6E8A-4147-A177-3AD203B41FA5}">
                      <a16:colId xmlns:a16="http://schemas.microsoft.com/office/drawing/2014/main" val="253055897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page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data1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data2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graphicFrame>
        <p:nvGraphicFramePr>
          <p:cNvPr id="62" name="表格 61">
            <a:extLst>
              <a:ext uri="{FF2B5EF4-FFF2-40B4-BE49-F238E27FC236}">
                <a16:creationId xmlns:a16="http://schemas.microsoft.com/office/drawing/2014/main" id="{A21296CD-4BEB-6812-375B-A19FBEED3D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471812"/>
              </p:ext>
            </p:extLst>
          </p:nvPr>
        </p:nvGraphicFramePr>
        <p:xfrm>
          <a:off x="10391509" y="3702140"/>
          <a:ext cx="1290638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0638">
                  <a:extLst>
                    <a:ext uri="{9D8B030D-6E8A-4147-A177-3AD203B41FA5}">
                      <a16:colId xmlns:a16="http://schemas.microsoft.com/office/drawing/2014/main" val="2179639717"/>
                    </a:ext>
                  </a:extLst>
                </a:gridCol>
              </a:tblGrid>
              <a:tr h="670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page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651644"/>
                  </a:ext>
                </a:extLst>
              </a:tr>
              <a:tr h="670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enc[data1 data2]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6996542"/>
                  </a:ext>
                </a:extLst>
              </a:tr>
            </a:tbl>
          </a:graphicData>
        </a:graphic>
      </p:graphicFrame>
      <p:sp>
        <p:nvSpPr>
          <p:cNvPr id="69" name="矩形 68">
            <a:extLst>
              <a:ext uri="{FF2B5EF4-FFF2-40B4-BE49-F238E27FC236}">
                <a16:creationId xmlns:a16="http://schemas.microsoft.com/office/drawing/2014/main" id="{34B86FFA-CF4B-8338-08DA-10C7659028C0}"/>
              </a:ext>
            </a:extLst>
          </p:cNvPr>
          <p:cNvSpPr/>
          <p:nvPr/>
        </p:nvSpPr>
        <p:spPr>
          <a:xfrm>
            <a:off x="7287590" y="4933782"/>
            <a:ext cx="1159367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执行其他计算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740A6F19-9AAE-1D0F-F0D7-3E6B27F0E352}"/>
              </a:ext>
            </a:extLst>
          </p:cNvPr>
          <p:cNvSpPr/>
          <p:nvPr/>
        </p:nvSpPr>
        <p:spPr>
          <a:xfrm>
            <a:off x="5343036" y="5269519"/>
            <a:ext cx="1844862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返回结果 </a:t>
            </a:r>
            <a:r>
              <a:rPr lang="en-US" altLang="zh-CN" sz="1200" dirty="0">
                <a:solidFill>
                  <a:schemeClr val="tx1"/>
                </a:solidFill>
              </a:rPr>
              <a:t>{‘data1’, ‘data2’}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8056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875E9F7-D76E-0B3B-6B39-EE1C3160A56F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6 </a:t>
            </a:r>
            <a:r>
              <a:rPr lang="zh-CN" altLang="en-US" dirty="0">
                <a:solidFill>
                  <a:srgbClr val="C00000"/>
                </a:solidFill>
              </a:rPr>
              <a:t>身份认证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225B839-294D-E272-87FB-3312F47C51FB}"/>
              </a:ext>
            </a:extLst>
          </p:cNvPr>
          <p:cNvSpPr/>
          <p:nvPr/>
        </p:nvSpPr>
        <p:spPr>
          <a:xfrm>
            <a:off x="3010701" y="1890092"/>
            <a:ext cx="3194297" cy="2778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CREATE USER user1 PASSWORD ‘pass@123’ 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87C52A6-6B6A-BB80-4EEF-6FE0EEEA3989}"/>
              </a:ext>
            </a:extLst>
          </p:cNvPr>
          <p:cNvSpPr/>
          <p:nvPr/>
        </p:nvSpPr>
        <p:spPr>
          <a:xfrm>
            <a:off x="2397768" y="763225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管理员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4A0E477-8E72-B98C-EFF6-4AE712A5A7DE}"/>
              </a:ext>
            </a:extLst>
          </p:cNvPr>
          <p:cNvSpPr/>
          <p:nvPr/>
        </p:nvSpPr>
        <p:spPr>
          <a:xfrm>
            <a:off x="6244842" y="75917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28ED85D-22E0-7C9E-84ED-14BFF635506D}"/>
              </a:ext>
            </a:extLst>
          </p:cNvPr>
          <p:cNvSpPr/>
          <p:nvPr/>
        </p:nvSpPr>
        <p:spPr>
          <a:xfrm>
            <a:off x="9522924" y="75917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745CB5B-00B9-D91C-CA44-B266FA017193}"/>
              </a:ext>
            </a:extLst>
          </p:cNvPr>
          <p:cNvCxnSpPr>
            <a:cxnSpLocks/>
            <a:stCxn id="4" idx="2"/>
            <a:endCxn id="13" idx="0"/>
          </p:cNvCxnSpPr>
          <p:nvPr/>
        </p:nvCxnSpPr>
        <p:spPr>
          <a:xfrm flipH="1">
            <a:off x="2891825" y="1016673"/>
            <a:ext cx="1" cy="5314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36A0252-D4A2-C2C9-82EE-AA6AF50089CD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>
            <a:off x="6738900" y="1012625"/>
            <a:ext cx="6894" cy="5314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A2EB0C7-A135-E155-92B7-6631E3371D15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>
            <a:off x="10016982" y="1012625"/>
            <a:ext cx="6894" cy="5314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4982E11E-8484-5684-31B1-3D6753450D1F}"/>
              </a:ext>
            </a:extLst>
          </p:cNvPr>
          <p:cNvSpPr/>
          <p:nvPr/>
        </p:nvSpPr>
        <p:spPr>
          <a:xfrm>
            <a:off x="4279700" y="3768224"/>
            <a:ext cx="2010998" cy="311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connect(user1, pass@123)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5DBAE85-1846-81FA-312F-58B54EB9087C}"/>
              </a:ext>
            </a:extLst>
          </p:cNvPr>
          <p:cNvCxnSpPr>
            <a:cxnSpLocks/>
          </p:cNvCxnSpPr>
          <p:nvPr/>
        </p:nvCxnSpPr>
        <p:spPr>
          <a:xfrm>
            <a:off x="2897782" y="2215965"/>
            <a:ext cx="38470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F467D43C-607C-D962-0431-34CBAB6B3790}"/>
              </a:ext>
            </a:extLst>
          </p:cNvPr>
          <p:cNvSpPr/>
          <p:nvPr/>
        </p:nvSpPr>
        <p:spPr>
          <a:xfrm>
            <a:off x="2397768" y="6331470"/>
            <a:ext cx="988114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管理员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6F5762E-FB41-BB0C-AF10-89F71703F479}"/>
              </a:ext>
            </a:extLst>
          </p:cNvPr>
          <p:cNvSpPr/>
          <p:nvPr/>
        </p:nvSpPr>
        <p:spPr>
          <a:xfrm>
            <a:off x="6251736" y="6327422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692447B-A3DF-A641-9B0E-029356BE9871}"/>
              </a:ext>
            </a:extLst>
          </p:cNvPr>
          <p:cNvSpPr/>
          <p:nvPr/>
        </p:nvSpPr>
        <p:spPr>
          <a:xfrm>
            <a:off x="9529818" y="6327422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CD18C1D-1C12-EFE0-48E0-3BA653F1FF16}"/>
              </a:ext>
            </a:extLst>
          </p:cNvPr>
          <p:cNvCxnSpPr>
            <a:cxnSpLocks/>
          </p:cNvCxnSpPr>
          <p:nvPr/>
        </p:nvCxnSpPr>
        <p:spPr>
          <a:xfrm>
            <a:off x="6730955" y="2519095"/>
            <a:ext cx="32713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BECC4871-D1A7-E269-A469-52F7A994DA8A}"/>
              </a:ext>
            </a:extLst>
          </p:cNvPr>
          <p:cNvSpPr/>
          <p:nvPr/>
        </p:nvSpPr>
        <p:spPr>
          <a:xfrm>
            <a:off x="6742730" y="2215275"/>
            <a:ext cx="3158995" cy="29677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使用哈希算法，计算密码哈希，存至系统表</a:t>
            </a:r>
          </a:p>
        </p:txBody>
      </p:sp>
      <p:graphicFrame>
        <p:nvGraphicFramePr>
          <p:cNvPr id="32" name="表格 28">
            <a:extLst>
              <a:ext uri="{FF2B5EF4-FFF2-40B4-BE49-F238E27FC236}">
                <a16:creationId xmlns:a16="http://schemas.microsoft.com/office/drawing/2014/main" id="{339AF570-0BD2-9FC0-FBDA-16B9EA2A79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676551"/>
              </p:ext>
            </p:extLst>
          </p:nvPr>
        </p:nvGraphicFramePr>
        <p:xfrm>
          <a:off x="10130404" y="2349196"/>
          <a:ext cx="1768955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7183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1291772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user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password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user1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hash[pass@123]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graphicFrame>
        <p:nvGraphicFramePr>
          <p:cNvPr id="33" name="表格 28">
            <a:extLst>
              <a:ext uri="{FF2B5EF4-FFF2-40B4-BE49-F238E27FC236}">
                <a16:creationId xmlns:a16="http://schemas.microsoft.com/office/drawing/2014/main" id="{31480667-32BF-01FB-CC23-864C84CD2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965616"/>
              </p:ext>
            </p:extLst>
          </p:nvPr>
        </p:nvGraphicFramePr>
        <p:xfrm>
          <a:off x="10130404" y="3135596"/>
          <a:ext cx="1429222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9222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认证配置文件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[IP</a:t>
                      </a:r>
                      <a:r>
                        <a:rPr lang="zh-CN" altLang="en-US" sz="1200" dirty="0">
                          <a:solidFill>
                            <a:srgbClr val="00B050"/>
                          </a:solidFill>
                        </a:rPr>
                        <a:t>段</a:t>
                      </a: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]  [</a:t>
                      </a:r>
                      <a:r>
                        <a:rPr lang="zh-CN" altLang="en-US" sz="1200" dirty="0">
                          <a:solidFill>
                            <a:srgbClr val="00B050"/>
                          </a:solidFill>
                        </a:rPr>
                        <a:t>哈希算法</a:t>
                      </a: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sp>
        <p:nvSpPr>
          <p:cNvPr id="36" name="矩形 35">
            <a:extLst>
              <a:ext uri="{FF2B5EF4-FFF2-40B4-BE49-F238E27FC236}">
                <a16:creationId xmlns:a16="http://schemas.microsoft.com/office/drawing/2014/main" id="{675D8198-DE51-56FF-79BF-15A40D857D5D}"/>
              </a:ext>
            </a:extLst>
          </p:cNvPr>
          <p:cNvSpPr/>
          <p:nvPr/>
        </p:nvSpPr>
        <p:spPr>
          <a:xfrm>
            <a:off x="3694254" y="75917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普通用户</a:t>
            </a: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4C8029CF-9B63-6EE6-2CD5-C369913ADFC1}"/>
              </a:ext>
            </a:extLst>
          </p:cNvPr>
          <p:cNvCxnSpPr>
            <a:cxnSpLocks/>
            <a:stCxn id="36" idx="2"/>
            <a:endCxn id="38" idx="0"/>
          </p:cNvCxnSpPr>
          <p:nvPr/>
        </p:nvCxnSpPr>
        <p:spPr>
          <a:xfrm flipH="1">
            <a:off x="4188311" y="1012625"/>
            <a:ext cx="1" cy="5306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B95B749B-25DB-A31A-B091-969997F0A64E}"/>
              </a:ext>
            </a:extLst>
          </p:cNvPr>
          <p:cNvSpPr/>
          <p:nvPr/>
        </p:nvSpPr>
        <p:spPr>
          <a:xfrm>
            <a:off x="3694254" y="6318908"/>
            <a:ext cx="988114" cy="2604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普通用户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DB4942D7-ECF7-49E3-E4C8-CB7B2B53D398}"/>
              </a:ext>
            </a:extLst>
          </p:cNvPr>
          <p:cNvCxnSpPr>
            <a:cxnSpLocks/>
          </p:cNvCxnSpPr>
          <p:nvPr/>
        </p:nvCxnSpPr>
        <p:spPr>
          <a:xfrm>
            <a:off x="4194268" y="4127466"/>
            <a:ext cx="25677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2646F194-1E4D-1119-9578-6C28292958A9}"/>
              </a:ext>
            </a:extLst>
          </p:cNvPr>
          <p:cNvCxnSpPr>
            <a:cxnSpLocks/>
          </p:cNvCxnSpPr>
          <p:nvPr/>
        </p:nvCxnSpPr>
        <p:spPr>
          <a:xfrm>
            <a:off x="2897782" y="3273393"/>
            <a:ext cx="38665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6D4738AD-E1C6-2799-37A8-B1651EDFF380}"/>
              </a:ext>
            </a:extLst>
          </p:cNvPr>
          <p:cNvSpPr/>
          <p:nvPr/>
        </p:nvSpPr>
        <p:spPr>
          <a:xfrm>
            <a:off x="2922772" y="2972257"/>
            <a:ext cx="3690390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配置身份认证策略 </a:t>
            </a:r>
            <a:r>
              <a:rPr lang="en-US" altLang="zh-CN" sz="1200" dirty="0">
                <a:solidFill>
                  <a:schemeClr val="tx1"/>
                </a:solidFill>
              </a:rPr>
              <a:t>[IP</a:t>
            </a:r>
            <a:r>
              <a:rPr lang="zh-CN" altLang="en-US" sz="1200" dirty="0">
                <a:solidFill>
                  <a:schemeClr val="tx1"/>
                </a:solidFill>
              </a:rPr>
              <a:t>段</a:t>
            </a:r>
            <a:r>
              <a:rPr lang="en-US" altLang="zh-CN" sz="1200" dirty="0">
                <a:solidFill>
                  <a:schemeClr val="tx1"/>
                </a:solidFill>
              </a:rPr>
              <a:t>] 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[</a:t>
            </a:r>
            <a:r>
              <a:rPr lang="zh-CN" altLang="en-US" sz="1200" dirty="0">
                <a:solidFill>
                  <a:schemeClr val="tx1"/>
                </a:solidFill>
              </a:rPr>
              <a:t>哈希算法</a:t>
            </a:r>
            <a:r>
              <a:rPr lang="en-US" altLang="zh-CN" sz="1200" dirty="0">
                <a:solidFill>
                  <a:schemeClr val="tx1"/>
                </a:solidFill>
              </a:rPr>
              <a:t>]</a:t>
            </a:r>
            <a:r>
              <a:rPr lang="zh-CN" altLang="en-US" sz="1200" dirty="0">
                <a:solidFill>
                  <a:schemeClr val="tx1"/>
                </a:solidFill>
              </a:rPr>
              <a:t>，重启数据库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C0210D9C-AE36-EFEF-F50A-DD5696186D77}"/>
              </a:ext>
            </a:extLst>
          </p:cNvPr>
          <p:cNvCxnSpPr>
            <a:cxnSpLocks/>
          </p:cNvCxnSpPr>
          <p:nvPr/>
        </p:nvCxnSpPr>
        <p:spPr>
          <a:xfrm flipH="1">
            <a:off x="6764325" y="3656313"/>
            <a:ext cx="3265507" cy="5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C0E6CCAC-21EE-9635-14CA-B96A1C2F4416}"/>
              </a:ext>
            </a:extLst>
          </p:cNvPr>
          <p:cNvSpPr/>
          <p:nvPr/>
        </p:nvSpPr>
        <p:spPr>
          <a:xfrm>
            <a:off x="7361888" y="3344603"/>
            <a:ext cx="2686960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加载身份认证策略 </a:t>
            </a:r>
            <a:r>
              <a:rPr lang="en-US" altLang="zh-CN" sz="1200" dirty="0">
                <a:solidFill>
                  <a:schemeClr val="tx1"/>
                </a:solidFill>
              </a:rPr>
              <a:t>[IP</a:t>
            </a:r>
            <a:r>
              <a:rPr lang="zh-CN" altLang="en-US" sz="1200" dirty="0">
                <a:solidFill>
                  <a:schemeClr val="tx1"/>
                </a:solidFill>
              </a:rPr>
              <a:t>段</a:t>
            </a:r>
            <a:r>
              <a:rPr lang="en-US" altLang="zh-CN" sz="1200" dirty="0">
                <a:solidFill>
                  <a:schemeClr val="tx1"/>
                </a:solidFill>
              </a:rPr>
              <a:t>] 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[</a:t>
            </a:r>
            <a:r>
              <a:rPr lang="zh-CN" altLang="en-US" sz="1200" dirty="0">
                <a:solidFill>
                  <a:schemeClr val="tx1"/>
                </a:solidFill>
              </a:rPr>
              <a:t>哈希算法</a:t>
            </a:r>
            <a:r>
              <a:rPr lang="en-US" altLang="zh-CN" sz="1200" dirty="0">
                <a:solidFill>
                  <a:schemeClr val="tx1"/>
                </a:solidFill>
              </a:rPr>
              <a:t>]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D456F184-BAF4-E90C-23FE-9E084E2B109A}"/>
              </a:ext>
            </a:extLst>
          </p:cNvPr>
          <p:cNvCxnSpPr>
            <a:cxnSpLocks/>
          </p:cNvCxnSpPr>
          <p:nvPr/>
        </p:nvCxnSpPr>
        <p:spPr>
          <a:xfrm flipH="1">
            <a:off x="4194268" y="4597844"/>
            <a:ext cx="2557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3C249B73-A182-D5C6-3948-1B93B39A32BA}"/>
              </a:ext>
            </a:extLst>
          </p:cNvPr>
          <p:cNvSpPr/>
          <p:nvPr/>
        </p:nvSpPr>
        <p:spPr>
          <a:xfrm>
            <a:off x="6928466" y="4194626"/>
            <a:ext cx="2525056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根据</a:t>
            </a:r>
            <a:r>
              <a:rPr lang="en-US" altLang="zh-CN" sz="1200" dirty="0">
                <a:solidFill>
                  <a:schemeClr val="tx1"/>
                </a:solidFill>
              </a:rPr>
              <a:t>[IP</a:t>
            </a:r>
            <a:r>
              <a:rPr lang="zh-CN" altLang="en-US" sz="1200" dirty="0">
                <a:solidFill>
                  <a:schemeClr val="tx1"/>
                </a:solidFill>
              </a:rPr>
              <a:t>段</a:t>
            </a:r>
            <a:r>
              <a:rPr lang="en-US" altLang="zh-CN" sz="1200" dirty="0">
                <a:solidFill>
                  <a:schemeClr val="tx1"/>
                </a:solidFill>
              </a:rPr>
              <a:t>]</a:t>
            </a:r>
            <a:r>
              <a:rPr lang="zh-CN" altLang="en-US" sz="1200" dirty="0">
                <a:solidFill>
                  <a:schemeClr val="tx1"/>
                </a:solidFill>
              </a:rPr>
              <a:t>，选择密码的</a:t>
            </a:r>
            <a:r>
              <a:rPr lang="en-US" altLang="zh-CN" sz="1200" dirty="0">
                <a:solidFill>
                  <a:schemeClr val="tx1"/>
                </a:solidFill>
              </a:rPr>
              <a:t> 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[</a:t>
            </a:r>
            <a:r>
              <a:rPr lang="zh-CN" altLang="en-US" sz="1200" dirty="0">
                <a:solidFill>
                  <a:schemeClr val="tx1"/>
                </a:solidFill>
              </a:rPr>
              <a:t>哈希算法</a:t>
            </a:r>
            <a:r>
              <a:rPr lang="en-US" altLang="zh-CN" sz="1200" dirty="0">
                <a:solidFill>
                  <a:schemeClr val="tx1"/>
                </a:solidFill>
              </a:rPr>
              <a:t>]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46966F66-7009-EF19-8E80-A1F095ADB2CB}"/>
              </a:ext>
            </a:extLst>
          </p:cNvPr>
          <p:cNvSpPr/>
          <p:nvPr/>
        </p:nvSpPr>
        <p:spPr>
          <a:xfrm>
            <a:off x="4129528" y="4689744"/>
            <a:ext cx="2686960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根据哈希算法，计算</a:t>
            </a:r>
            <a:r>
              <a:rPr lang="en-US" altLang="zh-CN" sz="1200" dirty="0">
                <a:solidFill>
                  <a:schemeClr val="tx1"/>
                </a:solidFill>
              </a:rPr>
              <a:t>hash[pass@123]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12CC86B1-0E78-A1E9-D22B-099C56AC4643}"/>
              </a:ext>
            </a:extLst>
          </p:cNvPr>
          <p:cNvCxnSpPr>
            <a:cxnSpLocks/>
          </p:cNvCxnSpPr>
          <p:nvPr/>
        </p:nvCxnSpPr>
        <p:spPr>
          <a:xfrm flipH="1">
            <a:off x="6751750" y="5411510"/>
            <a:ext cx="3250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id="{C954E832-0CC9-4473-552B-C879C20F671C}"/>
              </a:ext>
            </a:extLst>
          </p:cNvPr>
          <p:cNvSpPr/>
          <p:nvPr/>
        </p:nvSpPr>
        <p:spPr>
          <a:xfrm>
            <a:off x="6719528" y="5039560"/>
            <a:ext cx="3649206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从系统表读取</a:t>
            </a:r>
            <a:r>
              <a:rPr lang="en-US" altLang="zh-CN" sz="1200" dirty="0">
                <a:solidFill>
                  <a:schemeClr val="tx1"/>
                </a:solidFill>
              </a:rPr>
              <a:t>user1</a:t>
            </a:r>
            <a:r>
              <a:rPr lang="zh-CN" altLang="en-US" sz="1200" dirty="0">
                <a:solidFill>
                  <a:schemeClr val="tx1"/>
                </a:solidFill>
              </a:rPr>
              <a:t>的密码哈希 </a:t>
            </a:r>
            <a:r>
              <a:rPr lang="en-US" altLang="zh-CN" sz="1200" dirty="0">
                <a:solidFill>
                  <a:schemeClr val="tx1"/>
                </a:solidFill>
              </a:rPr>
              <a:t>hash[pass@123]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7B114FB4-60B3-89A0-2253-E684802ABECF}"/>
              </a:ext>
            </a:extLst>
          </p:cNvPr>
          <p:cNvCxnSpPr>
            <a:cxnSpLocks/>
          </p:cNvCxnSpPr>
          <p:nvPr/>
        </p:nvCxnSpPr>
        <p:spPr>
          <a:xfrm>
            <a:off x="6903950" y="5574556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700162D3-B648-6A65-D8AA-CED5CD24747A}"/>
              </a:ext>
            </a:extLst>
          </p:cNvPr>
          <p:cNvSpPr/>
          <p:nvPr/>
        </p:nvSpPr>
        <p:spPr>
          <a:xfrm>
            <a:off x="6924594" y="5524051"/>
            <a:ext cx="1923162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判断密码的哈希是否相等</a:t>
            </a:r>
          </a:p>
        </p:txBody>
      </p:sp>
      <p:graphicFrame>
        <p:nvGraphicFramePr>
          <p:cNvPr id="69" name="表格 28">
            <a:extLst>
              <a:ext uri="{FF2B5EF4-FFF2-40B4-BE49-F238E27FC236}">
                <a16:creationId xmlns:a16="http://schemas.microsoft.com/office/drawing/2014/main" id="{784ECB54-35D4-C382-8446-B64D59A8A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124170"/>
              </p:ext>
            </p:extLst>
          </p:nvPr>
        </p:nvGraphicFramePr>
        <p:xfrm>
          <a:off x="10151047" y="5352788"/>
          <a:ext cx="1768955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7183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1291772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user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password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user1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hash[gauss@123]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12DE9A04-99B0-FCAE-581A-22DAC1EB9390}"/>
              </a:ext>
            </a:extLst>
          </p:cNvPr>
          <p:cNvCxnSpPr>
            <a:cxnSpLocks/>
          </p:cNvCxnSpPr>
          <p:nvPr/>
        </p:nvCxnSpPr>
        <p:spPr>
          <a:xfrm flipH="1">
            <a:off x="4194268" y="6092231"/>
            <a:ext cx="2557481" cy="7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>
            <a:extLst>
              <a:ext uri="{FF2B5EF4-FFF2-40B4-BE49-F238E27FC236}">
                <a16:creationId xmlns:a16="http://schemas.microsoft.com/office/drawing/2014/main" id="{D479BCFE-B3FE-060C-6C50-B1202995F573}"/>
              </a:ext>
            </a:extLst>
          </p:cNvPr>
          <p:cNvSpPr/>
          <p:nvPr/>
        </p:nvSpPr>
        <p:spPr>
          <a:xfrm>
            <a:off x="5169534" y="5780264"/>
            <a:ext cx="1613202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身份认证成功或失败</a:t>
            </a: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AC24A92E-5E2A-D352-3D7D-9945E58A1F27}"/>
              </a:ext>
            </a:extLst>
          </p:cNvPr>
          <p:cNvSpPr/>
          <p:nvPr/>
        </p:nvSpPr>
        <p:spPr>
          <a:xfrm>
            <a:off x="10048848" y="2059451"/>
            <a:ext cx="754750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系统表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17D7C0F8-7CBC-0C13-E3B2-52D6892EBA9D}"/>
              </a:ext>
            </a:extLst>
          </p:cNvPr>
          <p:cNvSpPr/>
          <p:nvPr/>
        </p:nvSpPr>
        <p:spPr>
          <a:xfrm>
            <a:off x="10046292" y="5056185"/>
            <a:ext cx="754750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系统表</a:t>
            </a:r>
          </a:p>
        </p:txBody>
      </p:sp>
      <p:cxnSp>
        <p:nvCxnSpPr>
          <p:cNvPr id="45" name="直接箭头连接符 10">
            <a:extLst>
              <a:ext uri="{FF2B5EF4-FFF2-40B4-BE49-F238E27FC236}">
                <a16:creationId xmlns:a16="http://schemas.microsoft.com/office/drawing/2014/main" id="{C697C570-E0CF-FF42-AD15-FE9D9E76758D}"/>
              </a:ext>
            </a:extLst>
          </p:cNvPr>
          <p:cNvCxnSpPr>
            <a:cxnSpLocks/>
          </p:cNvCxnSpPr>
          <p:nvPr/>
        </p:nvCxnSpPr>
        <p:spPr>
          <a:xfrm>
            <a:off x="2897782" y="1469561"/>
            <a:ext cx="3853968" cy="6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42272F0C-0022-3F4C-8644-3F2D16C2C40E}"/>
              </a:ext>
            </a:extLst>
          </p:cNvPr>
          <p:cNvSpPr/>
          <p:nvPr/>
        </p:nvSpPr>
        <p:spPr>
          <a:xfrm>
            <a:off x="2879991" y="1178505"/>
            <a:ext cx="2338479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配置存储密码时使用的哈希算法</a:t>
            </a:r>
          </a:p>
        </p:txBody>
      </p:sp>
      <p:cxnSp>
        <p:nvCxnSpPr>
          <p:cNvPr id="50" name="直接箭头连接符 58">
            <a:extLst>
              <a:ext uri="{FF2B5EF4-FFF2-40B4-BE49-F238E27FC236}">
                <a16:creationId xmlns:a16="http://schemas.microsoft.com/office/drawing/2014/main" id="{9DCD6120-D1DB-9E46-8322-FB2ED77394C0}"/>
              </a:ext>
            </a:extLst>
          </p:cNvPr>
          <p:cNvCxnSpPr>
            <a:cxnSpLocks/>
          </p:cNvCxnSpPr>
          <p:nvPr/>
        </p:nvCxnSpPr>
        <p:spPr>
          <a:xfrm flipH="1">
            <a:off x="6764325" y="1786571"/>
            <a:ext cx="32586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448A230B-9387-DA49-8D97-9927765534E1}"/>
              </a:ext>
            </a:extLst>
          </p:cNvPr>
          <p:cNvSpPr/>
          <p:nvPr/>
        </p:nvSpPr>
        <p:spPr>
          <a:xfrm>
            <a:off x="8549133" y="1511957"/>
            <a:ext cx="1819601" cy="29677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加载密码存储算法</a:t>
            </a:r>
          </a:p>
        </p:txBody>
      </p:sp>
      <p:cxnSp>
        <p:nvCxnSpPr>
          <p:cNvPr id="53" name="直接箭头连接符 47">
            <a:extLst>
              <a:ext uri="{FF2B5EF4-FFF2-40B4-BE49-F238E27FC236}">
                <a16:creationId xmlns:a16="http://schemas.microsoft.com/office/drawing/2014/main" id="{E69503EB-20E3-284C-B97E-1414D5019876}"/>
              </a:ext>
            </a:extLst>
          </p:cNvPr>
          <p:cNvCxnSpPr>
            <a:cxnSpLocks/>
          </p:cNvCxnSpPr>
          <p:nvPr/>
        </p:nvCxnSpPr>
        <p:spPr>
          <a:xfrm>
            <a:off x="6764325" y="3267436"/>
            <a:ext cx="32379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10">
            <a:extLst>
              <a:ext uri="{FF2B5EF4-FFF2-40B4-BE49-F238E27FC236}">
                <a16:creationId xmlns:a16="http://schemas.microsoft.com/office/drawing/2014/main" id="{6740B69E-5261-AA45-996F-67FEEDF5F835}"/>
              </a:ext>
            </a:extLst>
          </p:cNvPr>
          <p:cNvCxnSpPr>
            <a:cxnSpLocks/>
          </p:cNvCxnSpPr>
          <p:nvPr/>
        </p:nvCxnSpPr>
        <p:spPr>
          <a:xfrm>
            <a:off x="6751749" y="1469561"/>
            <a:ext cx="32711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表格 28">
            <a:extLst>
              <a:ext uri="{FF2B5EF4-FFF2-40B4-BE49-F238E27FC236}">
                <a16:creationId xmlns:a16="http://schemas.microsoft.com/office/drawing/2014/main" id="{D9559904-64CB-E24E-B014-82620DB34D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837933"/>
              </p:ext>
            </p:extLst>
          </p:nvPr>
        </p:nvGraphicFramePr>
        <p:xfrm>
          <a:off x="10151047" y="1353010"/>
          <a:ext cx="1832174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2174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数据库配置文件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pass_encryption=sha236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cxnSp>
        <p:nvCxnSpPr>
          <p:cNvPr id="62" name="直接箭头连接符 58">
            <a:extLst>
              <a:ext uri="{FF2B5EF4-FFF2-40B4-BE49-F238E27FC236}">
                <a16:creationId xmlns:a16="http://schemas.microsoft.com/office/drawing/2014/main" id="{E1933897-9696-CD43-904E-C43C6349109E}"/>
              </a:ext>
            </a:extLst>
          </p:cNvPr>
          <p:cNvCxnSpPr>
            <a:cxnSpLocks/>
          </p:cNvCxnSpPr>
          <p:nvPr/>
        </p:nvCxnSpPr>
        <p:spPr>
          <a:xfrm>
            <a:off x="6889985" y="4236572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7EC35B66-ED26-FE45-A045-246A56C5E1CD}"/>
              </a:ext>
            </a:extLst>
          </p:cNvPr>
          <p:cNvSpPr/>
          <p:nvPr/>
        </p:nvSpPr>
        <p:spPr>
          <a:xfrm>
            <a:off x="5051546" y="4299598"/>
            <a:ext cx="1732899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发送密码的</a:t>
            </a:r>
            <a:r>
              <a:rPr lang="en-US" altLang="zh-CN" sz="1200" dirty="0">
                <a:solidFill>
                  <a:schemeClr val="tx1"/>
                </a:solidFill>
              </a:rPr>
              <a:t> 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[</a:t>
            </a:r>
            <a:r>
              <a:rPr lang="zh-CN" altLang="en-US" sz="1200" dirty="0">
                <a:solidFill>
                  <a:schemeClr val="tx1"/>
                </a:solidFill>
              </a:rPr>
              <a:t>哈希算法</a:t>
            </a:r>
            <a:r>
              <a:rPr lang="en-US" altLang="zh-CN" sz="1200" dirty="0">
                <a:solidFill>
                  <a:schemeClr val="tx1"/>
                </a:solidFill>
              </a:rPr>
              <a:t>]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71" name="直接箭头连接符 42">
            <a:extLst>
              <a:ext uri="{FF2B5EF4-FFF2-40B4-BE49-F238E27FC236}">
                <a16:creationId xmlns:a16="http://schemas.microsoft.com/office/drawing/2014/main" id="{777B1F90-F67A-CD41-BF34-84DBFC585431}"/>
              </a:ext>
            </a:extLst>
          </p:cNvPr>
          <p:cNvCxnSpPr>
            <a:cxnSpLocks/>
          </p:cNvCxnSpPr>
          <p:nvPr/>
        </p:nvCxnSpPr>
        <p:spPr>
          <a:xfrm>
            <a:off x="4194268" y="4995749"/>
            <a:ext cx="25677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7373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3E7287-19DE-211F-47CA-273055277F52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7 </a:t>
            </a:r>
            <a:r>
              <a:rPr lang="zh-CN" altLang="en-US" dirty="0">
                <a:solidFill>
                  <a:srgbClr val="C00000"/>
                </a:solidFill>
              </a:rPr>
              <a:t>访问控制</a:t>
            </a:r>
          </a:p>
        </p:txBody>
      </p:sp>
    </p:spTree>
    <p:extLst>
      <p:ext uri="{BB962C8B-B14F-4D97-AF65-F5344CB8AC3E}">
        <p14:creationId xmlns:p14="http://schemas.microsoft.com/office/powerpoint/2010/main" val="25391509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3E7287-19DE-211F-47CA-273055277F52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8 </a:t>
            </a:r>
            <a:r>
              <a:rPr lang="zh-CN" altLang="en-US" dirty="0">
                <a:solidFill>
                  <a:srgbClr val="C00000"/>
                </a:solidFill>
              </a:rPr>
              <a:t>安全审计</a:t>
            </a:r>
          </a:p>
        </p:txBody>
      </p:sp>
    </p:spTree>
    <p:extLst>
      <p:ext uri="{BB962C8B-B14F-4D97-AF65-F5344CB8AC3E}">
        <p14:creationId xmlns:p14="http://schemas.microsoft.com/office/powerpoint/2010/main" val="8663462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3E7287-19DE-211F-47CA-273055277F52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9 </a:t>
            </a:r>
            <a:r>
              <a:rPr lang="zh-CN" altLang="en-US" dirty="0">
                <a:solidFill>
                  <a:srgbClr val="C00000"/>
                </a:solidFill>
              </a:rPr>
              <a:t>数据防篡改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E034BB4-7976-1D4D-A18D-23912CEC9003}"/>
              </a:ext>
            </a:extLst>
          </p:cNvPr>
          <p:cNvSpPr/>
          <p:nvPr/>
        </p:nvSpPr>
        <p:spPr>
          <a:xfrm>
            <a:off x="1557477" y="1200580"/>
            <a:ext cx="2344894" cy="2778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CREATE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TABLE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(c1,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INT,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c2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TEXT);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EBA1F06-CA73-6644-87E3-70F9026EC27F}"/>
              </a:ext>
            </a:extLst>
          </p:cNvPr>
          <p:cNvSpPr/>
          <p:nvPr/>
        </p:nvSpPr>
        <p:spPr>
          <a:xfrm>
            <a:off x="974863" y="68042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管理员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D8EBEBD-D2EF-A345-93D8-2492F27D469D}"/>
              </a:ext>
            </a:extLst>
          </p:cNvPr>
          <p:cNvSpPr/>
          <p:nvPr/>
        </p:nvSpPr>
        <p:spPr>
          <a:xfrm>
            <a:off x="3550730" y="61090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806333F-C698-7C41-88D1-BDDE8A98E3F9}"/>
              </a:ext>
            </a:extLst>
          </p:cNvPr>
          <p:cNvSpPr/>
          <p:nvPr/>
        </p:nvSpPr>
        <p:spPr>
          <a:xfrm>
            <a:off x="7361555" y="61090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7BFAFDE-FA00-DF45-A25A-EB2D2AC523C8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>
            <a:off x="1468921" y="933871"/>
            <a:ext cx="40707" cy="5494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F8D099D-5D44-A24B-9A2B-EB50A137755A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>
            <a:off x="4044788" y="864356"/>
            <a:ext cx="47602" cy="5494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AE4341AF-670B-294A-88ED-9F984A21F998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7855613" y="864356"/>
            <a:ext cx="47602" cy="5494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B338D2E6-DEA8-8645-85A6-72B7139050C8}"/>
              </a:ext>
            </a:extLst>
          </p:cNvPr>
          <p:cNvSpPr/>
          <p:nvPr/>
        </p:nvSpPr>
        <p:spPr>
          <a:xfrm>
            <a:off x="1557539" y="3274882"/>
            <a:ext cx="1986296" cy="311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UPDATE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SET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(c2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=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'bb')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A869816-ADE4-B641-B3AB-6354B00008E0}"/>
              </a:ext>
            </a:extLst>
          </p:cNvPr>
          <p:cNvCxnSpPr>
            <a:cxnSpLocks/>
          </p:cNvCxnSpPr>
          <p:nvPr/>
        </p:nvCxnSpPr>
        <p:spPr>
          <a:xfrm flipV="1">
            <a:off x="1468920" y="1556508"/>
            <a:ext cx="2575866" cy="6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704E7018-85F7-4548-9808-535135FFA9FB}"/>
              </a:ext>
            </a:extLst>
          </p:cNvPr>
          <p:cNvSpPr/>
          <p:nvPr/>
        </p:nvSpPr>
        <p:spPr>
          <a:xfrm>
            <a:off x="1015571" y="6428515"/>
            <a:ext cx="988114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管理员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6BCD67D-E7E6-4346-B78C-D819657DCCF7}"/>
              </a:ext>
            </a:extLst>
          </p:cNvPr>
          <p:cNvSpPr/>
          <p:nvPr/>
        </p:nvSpPr>
        <p:spPr>
          <a:xfrm>
            <a:off x="3598332" y="6359000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14C82D4-3552-9B40-99B0-393C147CFD87}"/>
              </a:ext>
            </a:extLst>
          </p:cNvPr>
          <p:cNvSpPr/>
          <p:nvPr/>
        </p:nvSpPr>
        <p:spPr>
          <a:xfrm>
            <a:off x="7409157" y="6359000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cxnSp>
        <p:nvCxnSpPr>
          <p:cNvPr id="15" name="直接箭头连接符 16">
            <a:extLst>
              <a:ext uri="{FF2B5EF4-FFF2-40B4-BE49-F238E27FC236}">
                <a16:creationId xmlns:a16="http://schemas.microsoft.com/office/drawing/2014/main" id="{D8D9BD17-D87C-8847-94F1-9A97A6E57B96}"/>
              </a:ext>
            </a:extLst>
          </p:cNvPr>
          <p:cNvCxnSpPr>
            <a:cxnSpLocks/>
          </p:cNvCxnSpPr>
          <p:nvPr/>
        </p:nvCxnSpPr>
        <p:spPr>
          <a:xfrm flipV="1">
            <a:off x="4044786" y="1848744"/>
            <a:ext cx="3773095" cy="28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61B29210-DC81-6949-8B9A-EE2FE85DB76A}"/>
              </a:ext>
            </a:extLst>
          </p:cNvPr>
          <p:cNvSpPr/>
          <p:nvPr/>
        </p:nvSpPr>
        <p:spPr>
          <a:xfrm>
            <a:off x="4034213" y="1588062"/>
            <a:ext cx="2486244" cy="29677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自动新增</a:t>
            </a:r>
            <a:r>
              <a:rPr lang="en-US" altLang="zh-CN" sz="1200" dirty="0">
                <a:solidFill>
                  <a:schemeClr val="tx1"/>
                </a:solidFill>
              </a:rPr>
              <a:t>hash</a:t>
            </a:r>
            <a:r>
              <a:rPr lang="zh-CN" altLang="en-US" sz="1200" dirty="0">
                <a:solidFill>
                  <a:schemeClr val="tx1"/>
                </a:solidFill>
              </a:rPr>
              <a:t>列，自动创建历史表</a:t>
            </a:r>
          </a:p>
        </p:txBody>
      </p:sp>
      <p:graphicFrame>
        <p:nvGraphicFramePr>
          <p:cNvPr id="17" name="表格 28">
            <a:extLst>
              <a:ext uri="{FF2B5EF4-FFF2-40B4-BE49-F238E27FC236}">
                <a16:creationId xmlns:a16="http://schemas.microsoft.com/office/drawing/2014/main" id="{2C953E7F-736E-2F45-B9AF-7E419DF7F6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904800"/>
              </p:ext>
            </p:extLst>
          </p:nvPr>
        </p:nvGraphicFramePr>
        <p:xfrm>
          <a:off x="7984772" y="1551251"/>
          <a:ext cx="1667595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1099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417193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  <a:gridCol w="729303">
                  <a:extLst>
                    <a:ext uri="{9D8B030D-6E8A-4147-A177-3AD203B41FA5}">
                      <a16:colId xmlns:a16="http://schemas.microsoft.com/office/drawing/2014/main" val="39850024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c2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row_hash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cxnSp>
        <p:nvCxnSpPr>
          <p:cNvPr id="22" name="直接箭头连接符 42">
            <a:extLst>
              <a:ext uri="{FF2B5EF4-FFF2-40B4-BE49-F238E27FC236}">
                <a16:creationId xmlns:a16="http://schemas.microsoft.com/office/drawing/2014/main" id="{023CC5FD-2709-0049-A322-02833013986B}"/>
              </a:ext>
            </a:extLst>
          </p:cNvPr>
          <p:cNvCxnSpPr>
            <a:cxnSpLocks/>
          </p:cNvCxnSpPr>
          <p:nvPr/>
        </p:nvCxnSpPr>
        <p:spPr>
          <a:xfrm>
            <a:off x="1468920" y="3626615"/>
            <a:ext cx="25758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43">
            <a:extLst>
              <a:ext uri="{FF2B5EF4-FFF2-40B4-BE49-F238E27FC236}">
                <a16:creationId xmlns:a16="http://schemas.microsoft.com/office/drawing/2014/main" id="{B1241364-85D9-3146-A6E8-6985884447FE}"/>
              </a:ext>
            </a:extLst>
          </p:cNvPr>
          <p:cNvCxnSpPr>
            <a:cxnSpLocks/>
          </p:cNvCxnSpPr>
          <p:nvPr/>
        </p:nvCxnSpPr>
        <p:spPr>
          <a:xfrm>
            <a:off x="1468920" y="2488489"/>
            <a:ext cx="25652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47">
            <a:extLst>
              <a:ext uri="{FF2B5EF4-FFF2-40B4-BE49-F238E27FC236}">
                <a16:creationId xmlns:a16="http://schemas.microsoft.com/office/drawing/2014/main" id="{161EC10B-33AC-C042-B833-597E4FECB275}"/>
              </a:ext>
            </a:extLst>
          </p:cNvPr>
          <p:cNvCxnSpPr>
            <a:cxnSpLocks/>
          </p:cNvCxnSpPr>
          <p:nvPr/>
        </p:nvCxnSpPr>
        <p:spPr>
          <a:xfrm flipV="1">
            <a:off x="4068588" y="2764660"/>
            <a:ext cx="3777116" cy="26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97DB39BF-C3C7-9041-BEEC-FCA4DE3C3E1E}"/>
              </a:ext>
            </a:extLst>
          </p:cNvPr>
          <p:cNvSpPr/>
          <p:nvPr/>
        </p:nvSpPr>
        <p:spPr>
          <a:xfrm>
            <a:off x="4068588" y="2475257"/>
            <a:ext cx="2922107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存储数据，生成</a:t>
            </a:r>
            <a:r>
              <a:rPr lang="en-US" altLang="zh-CN" sz="1200" dirty="0">
                <a:solidFill>
                  <a:schemeClr val="tx1"/>
                </a:solidFill>
              </a:rPr>
              <a:t>row_hash</a:t>
            </a:r>
            <a:r>
              <a:rPr lang="zh-CN" altLang="en-US" sz="1200" dirty="0">
                <a:solidFill>
                  <a:schemeClr val="tx1"/>
                </a:solidFill>
              </a:rPr>
              <a:t>，生成</a:t>
            </a:r>
            <a:r>
              <a:rPr lang="en-US" altLang="zh-CN" sz="1200" dirty="0">
                <a:solidFill>
                  <a:schemeClr val="tx1"/>
                </a:solidFill>
              </a:rPr>
              <a:t>ins_hash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2962AAD-5529-FB42-AE2D-7CC0B43C8B4E}"/>
              </a:ext>
            </a:extLst>
          </p:cNvPr>
          <p:cNvSpPr/>
          <p:nvPr/>
        </p:nvSpPr>
        <p:spPr>
          <a:xfrm>
            <a:off x="7903215" y="1261506"/>
            <a:ext cx="948915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用户表 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A9225D81-1E8F-5344-9472-B5971D0E1BC9}"/>
              </a:ext>
            </a:extLst>
          </p:cNvPr>
          <p:cNvSpPr/>
          <p:nvPr/>
        </p:nvSpPr>
        <p:spPr>
          <a:xfrm>
            <a:off x="9762060" y="1261506"/>
            <a:ext cx="1240258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历史表 </a:t>
            </a:r>
            <a:r>
              <a:rPr lang="en-US" altLang="zh-CN" sz="1200" dirty="0">
                <a:solidFill>
                  <a:schemeClr val="tx1"/>
                </a:solidFill>
              </a:rPr>
              <a:t>t1_hist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43" name="表格 28">
            <a:extLst>
              <a:ext uri="{FF2B5EF4-FFF2-40B4-BE49-F238E27FC236}">
                <a16:creationId xmlns:a16="http://schemas.microsoft.com/office/drawing/2014/main" id="{2A163947-ACDB-674F-8324-43D3F4FB98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501303"/>
              </p:ext>
            </p:extLst>
          </p:nvPr>
        </p:nvGraphicFramePr>
        <p:xfrm>
          <a:off x="9798814" y="1545907"/>
          <a:ext cx="2112462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113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721038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  <a:gridCol w="671311">
                  <a:extLst>
                    <a:ext uri="{9D8B030D-6E8A-4147-A177-3AD203B41FA5}">
                      <a16:colId xmlns:a16="http://schemas.microsoft.com/office/drawing/2014/main" val="39850024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ins_hash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del_hash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graphicFrame>
        <p:nvGraphicFramePr>
          <p:cNvPr id="47" name="表格 28">
            <a:extLst>
              <a:ext uri="{FF2B5EF4-FFF2-40B4-BE49-F238E27FC236}">
                <a16:creationId xmlns:a16="http://schemas.microsoft.com/office/drawing/2014/main" id="{CF66F890-8349-0B47-AB9D-71EC78E307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235038"/>
              </p:ext>
            </p:extLst>
          </p:nvPr>
        </p:nvGraphicFramePr>
        <p:xfrm>
          <a:off x="7992151" y="2648389"/>
          <a:ext cx="1667595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1099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417193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  <a:gridCol w="729303">
                  <a:extLst>
                    <a:ext uri="{9D8B030D-6E8A-4147-A177-3AD203B41FA5}">
                      <a16:colId xmlns:a16="http://schemas.microsoft.com/office/drawing/2014/main" val="39850024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c2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row_hash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aa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hash(1</a:t>
                      </a:r>
                      <a:r>
                        <a:rPr lang="zh-CN" altLang="en-US" sz="12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aa)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sp>
        <p:nvSpPr>
          <p:cNvPr id="48" name="矩形 47">
            <a:extLst>
              <a:ext uri="{FF2B5EF4-FFF2-40B4-BE49-F238E27FC236}">
                <a16:creationId xmlns:a16="http://schemas.microsoft.com/office/drawing/2014/main" id="{3290C2B3-1BC4-1E4C-A880-282A90AB8215}"/>
              </a:ext>
            </a:extLst>
          </p:cNvPr>
          <p:cNvSpPr/>
          <p:nvPr/>
        </p:nvSpPr>
        <p:spPr>
          <a:xfrm>
            <a:off x="7910594" y="2358644"/>
            <a:ext cx="948915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用户表 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558D97C9-EF69-DB4C-AE5C-B7C8CDA712D5}"/>
              </a:ext>
            </a:extLst>
          </p:cNvPr>
          <p:cNvSpPr/>
          <p:nvPr/>
        </p:nvSpPr>
        <p:spPr>
          <a:xfrm>
            <a:off x="9769439" y="2358644"/>
            <a:ext cx="1240258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历史表 </a:t>
            </a:r>
            <a:r>
              <a:rPr lang="en-US" altLang="zh-CN" sz="1200" dirty="0">
                <a:solidFill>
                  <a:schemeClr val="tx1"/>
                </a:solidFill>
              </a:rPr>
              <a:t>t1_hist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50" name="表格 28">
            <a:extLst>
              <a:ext uri="{FF2B5EF4-FFF2-40B4-BE49-F238E27FC236}">
                <a16:creationId xmlns:a16="http://schemas.microsoft.com/office/drawing/2014/main" id="{806E7773-D222-6740-8E67-C096FC6388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064336"/>
              </p:ext>
            </p:extLst>
          </p:nvPr>
        </p:nvGraphicFramePr>
        <p:xfrm>
          <a:off x="9806193" y="2643045"/>
          <a:ext cx="2105091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7601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718522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  <a:gridCol w="668968">
                  <a:extLst>
                    <a:ext uri="{9D8B030D-6E8A-4147-A177-3AD203B41FA5}">
                      <a16:colId xmlns:a16="http://schemas.microsoft.com/office/drawing/2014/main" val="39850024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ins_hash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del_hash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hash(1</a:t>
                      </a:r>
                      <a:r>
                        <a:rPr lang="zh-CN" altLang="en-US" sz="12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aa)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sp>
        <p:nvSpPr>
          <p:cNvPr id="51" name="矩形 50">
            <a:extLst>
              <a:ext uri="{FF2B5EF4-FFF2-40B4-BE49-F238E27FC236}">
                <a16:creationId xmlns:a16="http://schemas.microsoft.com/office/drawing/2014/main" id="{B71F0E77-B02A-1741-B31F-E46550A6808B}"/>
              </a:ext>
            </a:extLst>
          </p:cNvPr>
          <p:cNvSpPr/>
          <p:nvPr/>
        </p:nvSpPr>
        <p:spPr>
          <a:xfrm>
            <a:off x="1555262" y="2127888"/>
            <a:ext cx="1733763" cy="311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INSERT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INTO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(1,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'aa')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B6E80CC9-8055-BD4F-8906-21CF9698B473}"/>
              </a:ext>
            </a:extLst>
          </p:cNvPr>
          <p:cNvSpPr/>
          <p:nvPr/>
        </p:nvSpPr>
        <p:spPr>
          <a:xfrm>
            <a:off x="4025693" y="3637354"/>
            <a:ext cx="3926210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存储数据，生成</a:t>
            </a:r>
            <a:r>
              <a:rPr lang="en-US" altLang="zh-CN" sz="1200" dirty="0">
                <a:solidFill>
                  <a:schemeClr val="tx1"/>
                </a:solidFill>
              </a:rPr>
              <a:t>row_hash</a:t>
            </a:r>
            <a:r>
              <a:rPr lang="zh-CN" altLang="en-US" sz="1200" dirty="0">
                <a:solidFill>
                  <a:schemeClr val="tx1"/>
                </a:solidFill>
              </a:rPr>
              <a:t>，生成</a:t>
            </a:r>
            <a:r>
              <a:rPr lang="en-US" altLang="zh-CN" sz="1200" dirty="0">
                <a:solidFill>
                  <a:schemeClr val="tx1"/>
                </a:solidFill>
              </a:rPr>
              <a:t>ins_hash</a:t>
            </a:r>
            <a:r>
              <a:rPr lang="zh-CN" altLang="en-US" sz="1200" dirty="0">
                <a:solidFill>
                  <a:schemeClr val="tx1"/>
                </a:solidFill>
              </a:rPr>
              <a:t>，生成</a:t>
            </a:r>
            <a:r>
              <a:rPr lang="en-US" altLang="zh-CN" sz="1200" dirty="0">
                <a:solidFill>
                  <a:schemeClr val="tx1"/>
                </a:solidFill>
              </a:rPr>
              <a:t>del_hash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55" name="直接箭头连接符 47">
            <a:extLst>
              <a:ext uri="{FF2B5EF4-FFF2-40B4-BE49-F238E27FC236}">
                <a16:creationId xmlns:a16="http://schemas.microsoft.com/office/drawing/2014/main" id="{0303561B-2C34-8940-8BBE-2A4C8AF50E02}"/>
              </a:ext>
            </a:extLst>
          </p:cNvPr>
          <p:cNvCxnSpPr>
            <a:cxnSpLocks/>
          </p:cNvCxnSpPr>
          <p:nvPr/>
        </p:nvCxnSpPr>
        <p:spPr>
          <a:xfrm>
            <a:off x="4068588" y="3956715"/>
            <a:ext cx="38040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表格 28">
            <a:extLst>
              <a:ext uri="{FF2B5EF4-FFF2-40B4-BE49-F238E27FC236}">
                <a16:creationId xmlns:a16="http://schemas.microsoft.com/office/drawing/2014/main" id="{DC65FF9E-3AEA-714B-9A6B-5B17A00409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56382"/>
              </p:ext>
            </p:extLst>
          </p:nvPr>
        </p:nvGraphicFramePr>
        <p:xfrm>
          <a:off x="7984772" y="3817571"/>
          <a:ext cx="1667595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1099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417193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  <a:gridCol w="729303">
                  <a:extLst>
                    <a:ext uri="{9D8B030D-6E8A-4147-A177-3AD203B41FA5}">
                      <a16:colId xmlns:a16="http://schemas.microsoft.com/office/drawing/2014/main" val="39850024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c2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row_hash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bb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hash(1</a:t>
                      </a:r>
                      <a:r>
                        <a:rPr lang="zh-CN" altLang="en-US" sz="12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bb)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sp>
        <p:nvSpPr>
          <p:cNvPr id="57" name="矩形 56">
            <a:extLst>
              <a:ext uri="{FF2B5EF4-FFF2-40B4-BE49-F238E27FC236}">
                <a16:creationId xmlns:a16="http://schemas.microsoft.com/office/drawing/2014/main" id="{90810D4D-15F3-AA40-97BD-553E6F92AEFB}"/>
              </a:ext>
            </a:extLst>
          </p:cNvPr>
          <p:cNvSpPr/>
          <p:nvPr/>
        </p:nvSpPr>
        <p:spPr>
          <a:xfrm>
            <a:off x="7903215" y="3527826"/>
            <a:ext cx="948915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用户表 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DEA92F09-24F2-984A-BA8D-B257FB03D487}"/>
              </a:ext>
            </a:extLst>
          </p:cNvPr>
          <p:cNvSpPr/>
          <p:nvPr/>
        </p:nvSpPr>
        <p:spPr>
          <a:xfrm>
            <a:off x="9762060" y="3527826"/>
            <a:ext cx="1240258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历史表 </a:t>
            </a:r>
            <a:r>
              <a:rPr lang="en-US" altLang="zh-CN" sz="1200" dirty="0">
                <a:solidFill>
                  <a:schemeClr val="tx1"/>
                </a:solidFill>
              </a:rPr>
              <a:t>t1_hist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59" name="表格 28">
            <a:extLst>
              <a:ext uri="{FF2B5EF4-FFF2-40B4-BE49-F238E27FC236}">
                <a16:creationId xmlns:a16="http://schemas.microsoft.com/office/drawing/2014/main" id="{CF97F78F-4015-B84B-8D4D-C63846488C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155999"/>
              </p:ext>
            </p:extLst>
          </p:nvPr>
        </p:nvGraphicFramePr>
        <p:xfrm>
          <a:off x="9798814" y="3812227"/>
          <a:ext cx="2105091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7601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718522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  <a:gridCol w="668968">
                  <a:extLst>
                    <a:ext uri="{9D8B030D-6E8A-4147-A177-3AD203B41FA5}">
                      <a16:colId xmlns:a16="http://schemas.microsoft.com/office/drawing/2014/main" val="39850024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ins_hash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del_hash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hash(1</a:t>
                      </a:r>
                      <a:r>
                        <a:rPr lang="zh-CN" altLang="en-US" sz="12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aa)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hash(1</a:t>
                      </a:r>
                      <a:r>
                        <a:rPr lang="zh-CN" altLang="en-US" sz="12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bb)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hash(1</a:t>
                      </a:r>
                      <a:r>
                        <a:rPr lang="zh-CN" altLang="en-US" sz="12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aa)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3129933"/>
                  </a:ext>
                </a:extLst>
              </a:tr>
            </a:tbl>
          </a:graphicData>
        </a:graphic>
      </p:graphicFrame>
      <p:sp>
        <p:nvSpPr>
          <p:cNvPr id="63" name="矩形 62">
            <a:extLst>
              <a:ext uri="{FF2B5EF4-FFF2-40B4-BE49-F238E27FC236}">
                <a16:creationId xmlns:a16="http://schemas.microsoft.com/office/drawing/2014/main" id="{3D227E31-D3E1-E84C-ABA4-5D61329CF1B3}"/>
              </a:ext>
            </a:extLst>
          </p:cNvPr>
          <p:cNvSpPr/>
          <p:nvPr/>
        </p:nvSpPr>
        <p:spPr>
          <a:xfrm>
            <a:off x="1573970" y="4498068"/>
            <a:ext cx="1986296" cy="311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SELECT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check(t1)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4" name="直接箭头连接符 42">
            <a:extLst>
              <a:ext uri="{FF2B5EF4-FFF2-40B4-BE49-F238E27FC236}">
                <a16:creationId xmlns:a16="http://schemas.microsoft.com/office/drawing/2014/main" id="{B9CF5AEC-FD76-0C45-9EC8-160A98BAE40B}"/>
              </a:ext>
            </a:extLst>
          </p:cNvPr>
          <p:cNvCxnSpPr>
            <a:cxnSpLocks/>
          </p:cNvCxnSpPr>
          <p:nvPr/>
        </p:nvCxnSpPr>
        <p:spPr>
          <a:xfrm>
            <a:off x="1509628" y="4894536"/>
            <a:ext cx="25758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47">
            <a:extLst>
              <a:ext uri="{FF2B5EF4-FFF2-40B4-BE49-F238E27FC236}">
                <a16:creationId xmlns:a16="http://schemas.microsoft.com/office/drawing/2014/main" id="{E051C384-E510-AF47-AADB-13D4D336BDAE}"/>
              </a:ext>
            </a:extLst>
          </p:cNvPr>
          <p:cNvCxnSpPr>
            <a:cxnSpLocks/>
          </p:cNvCxnSpPr>
          <p:nvPr/>
        </p:nvCxnSpPr>
        <p:spPr>
          <a:xfrm flipH="1">
            <a:off x="4085495" y="5140922"/>
            <a:ext cx="3787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AB51FB8F-E56C-9847-9429-B9B850F93EA0}"/>
              </a:ext>
            </a:extLst>
          </p:cNvPr>
          <p:cNvSpPr/>
          <p:nvPr/>
        </p:nvSpPr>
        <p:spPr>
          <a:xfrm>
            <a:off x="4212158" y="5325502"/>
            <a:ext cx="3718378" cy="54198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计算校验值：</a:t>
            </a:r>
            <a:endParaRPr lang="en-US" altLang="zh-CN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    </a:t>
            </a:r>
            <a:r>
              <a:rPr lang="en-US" altLang="zh-CN" sz="1200" dirty="0">
                <a:solidFill>
                  <a:schemeClr val="tx1"/>
                </a:solidFill>
              </a:rPr>
              <a:t>hash_t1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=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hash(1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bb)</a:t>
            </a:r>
          </a:p>
          <a:p>
            <a:r>
              <a:rPr lang="zh-CN" altLang="en-US" sz="1200" dirty="0">
                <a:solidFill>
                  <a:schemeClr val="tx1"/>
                </a:solidFill>
              </a:rPr>
              <a:t>    </a:t>
            </a:r>
            <a:r>
              <a:rPr lang="en-US" altLang="zh-CN" sz="1200" dirty="0">
                <a:solidFill>
                  <a:schemeClr val="tx1"/>
                </a:solidFill>
              </a:rPr>
              <a:t>hash_t1_hist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=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hash(1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aa)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+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hash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(1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bb)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–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hash(1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aa)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970FADB4-170F-BD49-BDA4-EDC5BBB90A91}"/>
              </a:ext>
            </a:extLst>
          </p:cNvPr>
          <p:cNvSpPr/>
          <p:nvPr/>
        </p:nvSpPr>
        <p:spPr>
          <a:xfrm>
            <a:off x="4034213" y="4821560"/>
            <a:ext cx="3926210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扫描用户表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r>
              <a:rPr lang="zh-CN" altLang="en-US" sz="1200" dirty="0">
                <a:solidFill>
                  <a:schemeClr val="tx1"/>
                </a:solidFill>
              </a:rPr>
              <a:t>，扫描历史表 </a:t>
            </a:r>
            <a:r>
              <a:rPr lang="en-US" altLang="zh-CN" sz="1200" dirty="0">
                <a:solidFill>
                  <a:schemeClr val="tx1"/>
                </a:solidFill>
              </a:rPr>
              <a:t>t1_hist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85" name="直接箭头连接符 66">
            <a:extLst>
              <a:ext uri="{FF2B5EF4-FFF2-40B4-BE49-F238E27FC236}">
                <a16:creationId xmlns:a16="http://schemas.microsoft.com/office/drawing/2014/main" id="{C796F67C-0F3E-EC42-8A03-89C22D6CA0E3}"/>
              </a:ext>
            </a:extLst>
          </p:cNvPr>
          <p:cNvCxnSpPr>
            <a:cxnSpLocks/>
          </p:cNvCxnSpPr>
          <p:nvPr/>
        </p:nvCxnSpPr>
        <p:spPr>
          <a:xfrm>
            <a:off x="4212158" y="5325502"/>
            <a:ext cx="0" cy="541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66">
            <a:extLst>
              <a:ext uri="{FF2B5EF4-FFF2-40B4-BE49-F238E27FC236}">
                <a16:creationId xmlns:a16="http://schemas.microsoft.com/office/drawing/2014/main" id="{BFF90974-E0C4-1844-BCE7-E521ECBD2931}"/>
              </a:ext>
            </a:extLst>
          </p:cNvPr>
          <p:cNvCxnSpPr>
            <a:cxnSpLocks/>
          </p:cNvCxnSpPr>
          <p:nvPr/>
        </p:nvCxnSpPr>
        <p:spPr>
          <a:xfrm>
            <a:off x="4212158" y="5980822"/>
            <a:ext cx="0" cy="282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>
            <a:extLst>
              <a:ext uri="{FF2B5EF4-FFF2-40B4-BE49-F238E27FC236}">
                <a16:creationId xmlns:a16="http://schemas.microsoft.com/office/drawing/2014/main" id="{1414A904-D7FE-0E43-ABEC-C6935CC6F55E}"/>
              </a:ext>
            </a:extLst>
          </p:cNvPr>
          <p:cNvSpPr/>
          <p:nvPr/>
        </p:nvSpPr>
        <p:spPr>
          <a:xfrm>
            <a:off x="4212158" y="5971834"/>
            <a:ext cx="3878597" cy="28281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比较</a:t>
            </a:r>
            <a:r>
              <a:rPr lang="en-US" altLang="zh-CN" sz="1200" dirty="0">
                <a:solidFill>
                  <a:schemeClr val="tx1"/>
                </a:solidFill>
              </a:rPr>
              <a:t>hash_t1</a:t>
            </a:r>
            <a:r>
              <a:rPr lang="zh-CN" altLang="en-US" sz="1200" dirty="0">
                <a:solidFill>
                  <a:schemeClr val="tx1"/>
                </a:solidFill>
              </a:rPr>
              <a:t>和</a:t>
            </a:r>
            <a:r>
              <a:rPr lang="en-US" altLang="zh-CN" sz="1200" dirty="0">
                <a:solidFill>
                  <a:schemeClr val="tx1"/>
                </a:solidFill>
              </a:rPr>
              <a:t>hash_t1_hist</a:t>
            </a:r>
            <a:r>
              <a:rPr lang="zh-CN" altLang="en-US" sz="1200" dirty="0">
                <a:solidFill>
                  <a:schemeClr val="tx1"/>
                </a:solidFill>
              </a:rPr>
              <a:t>是否相等，判断是否被篡改</a:t>
            </a:r>
          </a:p>
        </p:txBody>
      </p:sp>
    </p:spTree>
    <p:extLst>
      <p:ext uri="{BB962C8B-B14F-4D97-AF65-F5344CB8AC3E}">
        <p14:creationId xmlns:p14="http://schemas.microsoft.com/office/powerpoint/2010/main" val="18558927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3E7287-19DE-211F-47CA-273055277F52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10 </a:t>
            </a:r>
            <a:r>
              <a:rPr lang="zh-CN" altLang="en-US" dirty="0">
                <a:solidFill>
                  <a:srgbClr val="C00000"/>
                </a:solidFill>
              </a:rPr>
              <a:t>数据发现</a:t>
            </a:r>
          </a:p>
        </p:txBody>
      </p:sp>
    </p:spTree>
    <p:extLst>
      <p:ext uri="{BB962C8B-B14F-4D97-AF65-F5344CB8AC3E}">
        <p14:creationId xmlns:p14="http://schemas.microsoft.com/office/powerpoint/2010/main" val="13176996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3E7287-19DE-211F-47CA-273055277F52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11 </a:t>
            </a:r>
            <a:r>
              <a:rPr lang="zh-CN" altLang="en-US" dirty="0">
                <a:solidFill>
                  <a:srgbClr val="C00000"/>
                </a:solidFill>
              </a:rPr>
              <a:t>数据脱敏</a:t>
            </a:r>
          </a:p>
        </p:txBody>
      </p:sp>
    </p:spTree>
    <p:extLst>
      <p:ext uri="{BB962C8B-B14F-4D97-AF65-F5344CB8AC3E}">
        <p14:creationId xmlns:p14="http://schemas.microsoft.com/office/powerpoint/2010/main" val="1959154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3FC05E2-FCE0-9145-8D8A-E7E924E42C0F}"/>
              </a:ext>
            </a:extLst>
          </p:cNvPr>
          <p:cNvSpPr txBox="1"/>
          <p:nvPr/>
        </p:nvSpPr>
        <p:spPr>
          <a:xfrm>
            <a:off x="262561" y="241576"/>
            <a:ext cx="2901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一、数据库</a:t>
            </a:r>
            <a:r>
              <a:rPr lang="en-US" altLang="zh-CN" dirty="0">
                <a:solidFill>
                  <a:srgbClr val="C00000"/>
                </a:solidFill>
              </a:rPr>
              <a:t>Postgres</a:t>
            </a:r>
            <a:r>
              <a:rPr lang="zh-CN" altLang="en-US" dirty="0">
                <a:solidFill>
                  <a:srgbClr val="C00000"/>
                </a:solidFill>
              </a:rPr>
              <a:t>架构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20E62A0-0D29-854B-8A0A-09AB978B7451}"/>
              </a:ext>
            </a:extLst>
          </p:cNvPr>
          <p:cNvSpPr/>
          <p:nvPr/>
        </p:nvSpPr>
        <p:spPr>
          <a:xfrm>
            <a:off x="5943611" y="732211"/>
            <a:ext cx="3301987" cy="48928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3F81423-A1FD-C948-8E33-057D577F237F}"/>
              </a:ext>
            </a:extLst>
          </p:cNvPr>
          <p:cNvSpPr/>
          <p:nvPr/>
        </p:nvSpPr>
        <p:spPr>
          <a:xfrm>
            <a:off x="7093529" y="908436"/>
            <a:ext cx="96695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语法解析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588CF5D-B030-3F48-9C12-60E77B0DDC2D}"/>
              </a:ext>
            </a:extLst>
          </p:cNvPr>
          <p:cNvSpPr/>
          <p:nvPr/>
        </p:nvSpPr>
        <p:spPr>
          <a:xfrm>
            <a:off x="7093527" y="1342643"/>
            <a:ext cx="96695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语义分析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21BDEF5-DF97-6A4E-9810-772360133693}"/>
              </a:ext>
            </a:extLst>
          </p:cNvPr>
          <p:cNvSpPr/>
          <p:nvPr/>
        </p:nvSpPr>
        <p:spPr>
          <a:xfrm>
            <a:off x="7093526" y="1796137"/>
            <a:ext cx="96695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查询重写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A82DA97-27D1-1448-A867-177837809744}"/>
              </a:ext>
            </a:extLst>
          </p:cNvPr>
          <p:cNvSpPr/>
          <p:nvPr/>
        </p:nvSpPr>
        <p:spPr>
          <a:xfrm>
            <a:off x="7715103" y="2797164"/>
            <a:ext cx="96695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DDL</a:t>
            </a:r>
            <a:r>
              <a:rPr lang="zh-CN" altLang="en-US" sz="1200" dirty="0">
                <a:solidFill>
                  <a:schemeClr val="tx1"/>
                </a:solidFill>
              </a:rPr>
              <a:t>执行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B78C455-27A7-5E43-B06D-6E85E5F9BF18}"/>
              </a:ext>
            </a:extLst>
          </p:cNvPr>
          <p:cNvSpPr/>
          <p:nvPr/>
        </p:nvSpPr>
        <p:spPr>
          <a:xfrm>
            <a:off x="6415958" y="2349291"/>
            <a:ext cx="96695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计划生成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7521AEB-07CB-3A4A-A5A5-F56968A911E2}"/>
              </a:ext>
            </a:extLst>
          </p:cNvPr>
          <p:cNvSpPr/>
          <p:nvPr/>
        </p:nvSpPr>
        <p:spPr>
          <a:xfrm>
            <a:off x="6431825" y="2797164"/>
            <a:ext cx="96695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计划执行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BA7AFE6-89AA-F94C-BEB4-D74285A078F5}"/>
              </a:ext>
            </a:extLst>
          </p:cNvPr>
          <p:cNvSpPr/>
          <p:nvPr/>
        </p:nvSpPr>
        <p:spPr>
          <a:xfrm>
            <a:off x="6473843" y="4265082"/>
            <a:ext cx="2191312" cy="29860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heamam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FE93822-0AA6-6642-AA8A-FA1D1A4E8FB1}"/>
              </a:ext>
            </a:extLst>
          </p:cNvPr>
          <p:cNvSpPr/>
          <p:nvPr/>
        </p:nvSpPr>
        <p:spPr>
          <a:xfrm>
            <a:off x="6517647" y="4797049"/>
            <a:ext cx="96695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BufferPool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EE34D51-6AFB-BD4F-9D58-F9A1FD7D1537}"/>
              </a:ext>
            </a:extLst>
          </p:cNvPr>
          <p:cNvSpPr/>
          <p:nvPr/>
        </p:nvSpPr>
        <p:spPr>
          <a:xfrm>
            <a:off x="6525371" y="5228105"/>
            <a:ext cx="95150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Smgr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29CBEF3-9E74-4548-83AD-FCA5F6A4093B}"/>
              </a:ext>
            </a:extLst>
          </p:cNvPr>
          <p:cNvSpPr/>
          <p:nvPr/>
        </p:nvSpPr>
        <p:spPr>
          <a:xfrm>
            <a:off x="5943611" y="5814781"/>
            <a:ext cx="3301965" cy="2754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磁盘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5D77372-996A-ED45-9BB8-D93E7E73A63B}"/>
              </a:ext>
            </a:extLst>
          </p:cNvPr>
          <p:cNvSpPr/>
          <p:nvPr/>
        </p:nvSpPr>
        <p:spPr>
          <a:xfrm>
            <a:off x="7690472" y="4797049"/>
            <a:ext cx="96695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WalBuffer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B2C436E-8264-D447-84AB-5A3A2EF20F15}"/>
              </a:ext>
            </a:extLst>
          </p:cNvPr>
          <p:cNvSpPr/>
          <p:nvPr/>
        </p:nvSpPr>
        <p:spPr>
          <a:xfrm>
            <a:off x="7720312" y="3264055"/>
            <a:ext cx="961723" cy="28113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catalogam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0" name="肘形连接符 19">
            <a:extLst>
              <a:ext uri="{FF2B5EF4-FFF2-40B4-BE49-F238E27FC236}">
                <a16:creationId xmlns:a16="http://schemas.microsoft.com/office/drawing/2014/main" id="{4911E251-68CF-F945-9E45-46D18DC792F4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16200000" flipH="1">
            <a:off x="7514002" y="2112585"/>
            <a:ext cx="747579" cy="621577"/>
          </a:xfrm>
          <a:prstGeom prst="bentConnector3">
            <a:avLst>
              <a:gd name="adj1" fmla="val 196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>
            <a:extLst>
              <a:ext uri="{FF2B5EF4-FFF2-40B4-BE49-F238E27FC236}">
                <a16:creationId xmlns:a16="http://schemas.microsoft.com/office/drawing/2014/main" id="{9BC05536-4BA3-E845-A31F-36351C8FBC7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rot="5400000">
            <a:off x="7088366" y="1860654"/>
            <a:ext cx="299706" cy="6775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7655804D-B2AC-E749-B6EC-AE60207DC5C3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7577004" y="1161884"/>
            <a:ext cx="2" cy="180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DFBD54C9-E982-8645-8648-1AC4CBE17F8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7577003" y="1596091"/>
            <a:ext cx="1" cy="200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9BAC7B4B-810A-DF42-8FEA-9F97EF6AD7CB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6899435" y="2602739"/>
            <a:ext cx="15867" cy="194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B7C2DBB-9182-5745-BF2D-E3AF86BD558F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6907368" y="3050612"/>
            <a:ext cx="7934" cy="1209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线箭头连接符 67">
            <a:extLst>
              <a:ext uri="{FF2B5EF4-FFF2-40B4-BE49-F238E27FC236}">
                <a16:creationId xmlns:a16="http://schemas.microsoft.com/office/drawing/2014/main" id="{E0678555-B6C4-C14C-BBE9-40060687D1FA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001124" y="4563683"/>
            <a:ext cx="0" cy="233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4EBE2D5C-966F-6B4A-A47E-6309C75C0A71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7001123" y="5050497"/>
            <a:ext cx="1" cy="177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箭头连接符 74">
            <a:extLst>
              <a:ext uri="{FF2B5EF4-FFF2-40B4-BE49-F238E27FC236}">
                <a16:creationId xmlns:a16="http://schemas.microsoft.com/office/drawing/2014/main" id="{7413DE1B-EB4F-6A49-974E-160871E14238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8173947" y="4563683"/>
            <a:ext cx="2" cy="233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线箭头连接符 77">
            <a:extLst>
              <a:ext uri="{FF2B5EF4-FFF2-40B4-BE49-F238E27FC236}">
                <a16:creationId xmlns:a16="http://schemas.microsoft.com/office/drawing/2014/main" id="{3B0B7021-FC39-6B4D-910B-C9D406173226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7001122" y="5481553"/>
            <a:ext cx="1" cy="333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BE2554AD-5477-104B-B3DB-29C107FACD3E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8173949" y="5050497"/>
            <a:ext cx="0" cy="764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2115F85E-946D-8243-B307-D49576A919D6}"/>
              </a:ext>
            </a:extLst>
          </p:cNvPr>
          <p:cNvCxnSpPr>
            <a:cxnSpLocks/>
            <a:stCxn id="7" idx="2"/>
            <a:endCxn id="18" idx="0"/>
          </p:cNvCxnSpPr>
          <p:nvPr/>
        </p:nvCxnSpPr>
        <p:spPr>
          <a:xfrm>
            <a:off x="8198580" y="3050612"/>
            <a:ext cx="2594" cy="213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矩形 134">
            <a:extLst>
              <a:ext uri="{FF2B5EF4-FFF2-40B4-BE49-F238E27FC236}">
                <a16:creationId xmlns:a16="http://schemas.microsoft.com/office/drawing/2014/main" id="{A796ECFA-703E-7E4A-B017-2BFC6AAF43B4}"/>
              </a:ext>
            </a:extLst>
          </p:cNvPr>
          <p:cNvSpPr/>
          <p:nvPr/>
        </p:nvSpPr>
        <p:spPr>
          <a:xfrm>
            <a:off x="7722828" y="3745921"/>
            <a:ext cx="951503" cy="28113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syscache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40" name="直线箭头连接符 139">
            <a:extLst>
              <a:ext uri="{FF2B5EF4-FFF2-40B4-BE49-F238E27FC236}">
                <a16:creationId xmlns:a16="http://schemas.microsoft.com/office/drawing/2014/main" id="{43245D83-457C-EF41-AF24-ED50FB8D80E3}"/>
              </a:ext>
            </a:extLst>
          </p:cNvPr>
          <p:cNvCxnSpPr>
            <a:cxnSpLocks/>
            <a:stCxn id="18" idx="2"/>
            <a:endCxn id="135" idx="0"/>
          </p:cNvCxnSpPr>
          <p:nvPr/>
        </p:nvCxnSpPr>
        <p:spPr>
          <a:xfrm flipH="1">
            <a:off x="8198580" y="3545186"/>
            <a:ext cx="2594" cy="200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线箭头连接符 145">
            <a:extLst>
              <a:ext uri="{FF2B5EF4-FFF2-40B4-BE49-F238E27FC236}">
                <a16:creationId xmlns:a16="http://schemas.microsoft.com/office/drawing/2014/main" id="{FAC7D26F-B9A7-4544-96C2-BD1CD36E3ECF}"/>
              </a:ext>
            </a:extLst>
          </p:cNvPr>
          <p:cNvCxnSpPr>
            <a:cxnSpLocks/>
            <a:stCxn id="135" idx="2"/>
          </p:cNvCxnSpPr>
          <p:nvPr/>
        </p:nvCxnSpPr>
        <p:spPr>
          <a:xfrm>
            <a:off x="8198580" y="4027052"/>
            <a:ext cx="2593" cy="233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肘形连接符 154">
            <a:extLst>
              <a:ext uri="{FF2B5EF4-FFF2-40B4-BE49-F238E27FC236}">
                <a16:creationId xmlns:a16="http://schemas.microsoft.com/office/drawing/2014/main" id="{93025E4D-5488-204F-A52A-EC6131D577D2}"/>
              </a:ext>
            </a:extLst>
          </p:cNvPr>
          <p:cNvCxnSpPr>
            <a:cxnSpLocks/>
            <a:stCxn id="18" idx="3"/>
            <a:endCxn id="5" idx="3"/>
          </p:cNvCxnSpPr>
          <p:nvPr/>
        </p:nvCxnSpPr>
        <p:spPr>
          <a:xfrm flipH="1" flipV="1">
            <a:off x="8060480" y="1469367"/>
            <a:ext cx="621555" cy="1935254"/>
          </a:xfrm>
          <a:prstGeom prst="bentConnector3">
            <a:avLst>
              <a:gd name="adj1" fmla="val -36779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肘形连接符 199">
            <a:extLst>
              <a:ext uri="{FF2B5EF4-FFF2-40B4-BE49-F238E27FC236}">
                <a16:creationId xmlns:a16="http://schemas.microsoft.com/office/drawing/2014/main" id="{4167F1A2-186B-D348-A563-B8F5CF497ACB}"/>
              </a:ext>
            </a:extLst>
          </p:cNvPr>
          <p:cNvCxnSpPr>
            <a:cxnSpLocks/>
            <a:stCxn id="18" idx="3"/>
            <a:endCxn id="6" idx="3"/>
          </p:cNvCxnSpPr>
          <p:nvPr/>
        </p:nvCxnSpPr>
        <p:spPr>
          <a:xfrm flipH="1" flipV="1">
            <a:off x="8060479" y="1922861"/>
            <a:ext cx="621556" cy="1481760"/>
          </a:xfrm>
          <a:prstGeom prst="bentConnector3">
            <a:avLst>
              <a:gd name="adj1" fmla="val -36779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肘形连接符 202">
            <a:extLst>
              <a:ext uri="{FF2B5EF4-FFF2-40B4-BE49-F238E27FC236}">
                <a16:creationId xmlns:a16="http://schemas.microsoft.com/office/drawing/2014/main" id="{F753BBE3-D6D3-F84E-A0A4-929DAA12D4C7}"/>
              </a:ext>
            </a:extLst>
          </p:cNvPr>
          <p:cNvCxnSpPr>
            <a:cxnSpLocks/>
            <a:stCxn id="18" idx="3"/>
            <a:endCxn id="8" idx="3"/>
          </p:cNvCxnSpPr>
          <p:nvPr/>
        </p:nvCxnSpPr>
        <p:spPr>
          <a:xfrm flipH="1" flipV="1">
            <a:off x="7382911" y="2476015"/>
            <a:ext cx="1299124" cy="928606"/>
          </a:xfrm>
          <a:prstGeom prst="bentConnector3">
            <a:avLst>
              <a:gd name="adj1" fmla="val -17596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473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E4C3A6F-5B37-2B46-B29E-5AC371E3F564}"/>
              </a:ext>
            </a:extLst>
          </p:cNvPr>
          <p:cNvSpPr/>
          <p:nvPr/>
        </p:nvSpPr>
        <p:spPr>
          <a:xfrm>
            <a:off x="3534182" y="2808580"/>
            <a:ext cx="5123636" cy="454166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一、存储模块</a:t>
            </a:r>
          </a:p>
        </p:txBody>
      </p:sp>
    </p:spTree>
    <p:extLst>
      <p:ext uri="{BB962C8B-B14F-4D97-AF65-F5344CB8AC3E}">
        <p14:creationId xmlns:p14="http://schemas.microsoft.com/office/powerpoint/2010/main" val="4048482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534A404-4E2C-5CBD-013E-032A1F887001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3.1 FileNode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07C9360-DCCE-1916-A80B-D0EF6C9A407E}"/>
              </a:ext>
            </a:extLst>
          </p:cNvPr>
          <p:cNvSpPr/>
          <p:nvPr/>
        </p:nvSpPr>
        <p:spPr>
          <a:xfrm>
            <a:off x="586250" y="910911"/>
            <a:ext cx="854765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B5B668D-72FB-E613-BF7F-5951AB6E5037}"/>
              </a:ext>
            </a:extLst>
          </p:cNvPr>
          <p:cNvSpPr/>
          <p:nvPr/>
        </p:nvSpPr>
        <p:spPr>
          <a:xfrm>
            <a:off x="3508739" y="942326"/>
            <a:ext cx="988115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数据库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CACA617-724B-2D28-DD5C-F89312628E8F}"/>
              </a:ext>
            </a:extLst>
          </p:cNvPr>
          <p:cNvSpPr/>
          <p:nvPr/>
        </p:nvSpPr>
        <p:spPr>
          <a:xfrm>
            <a:off x="5876390" y="942326"/>
            <a:ext cx="988115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磁盘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0" name="直接连接符 17">
            <a:extLst>
              <a:ext uri="{FF2B5EF4-FFF2-40B4-BE49-F238E27FC236}">
                <a16:creationId xmlns:a16="http://schemas.microsoft.com/office/drawing/2014/main" id="{FC2D3261-33BE-D139-2892-A209E582E40C}"/>
              </a:ext>
            </a:extLst>
          </p:cNvPr>
          <p:cNvCxnSpPr>
            <a:cxnSpLocks/>
            <a:stCxn id="17" idx="2"/>
            <a:endCxn id="29" idx="0"/>
          </p:cNvCxnSpPr>
          <p:nvPr/>
        </p:nvCxnSpPr>
        <p:spPr>
          <a:xfrm>
            <a:off x="1013633" y="1164359"/>
            <a:ext cx="0" cy="49392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19">
            <a:extLst>
              <a:ext uri="{FF2B5EF4-FFF2-40B4-BE49-F238E27FC236}">
                <a16:creationId xmlns:a16="http://schemas.microsoft.com/office/drawing/2014/main" id="{E0CD1559-7F87-09BB-C13C-CB2B5BE24266}"/>
              </a:ext>
            </a:extLst>
          </p:cNvPr>
          <p:cNvCxnSpPr>
            <a:cxnSpLocks/>
            <a:stCxn id="18" idx="2"/>
            <a:endCxn id="30" idx="0"/>
          </p:cNvCxnSpPr>
          <p:nvPr/>
        </p:nvCxnSpPr>
        <p:spPr>
          <a:xfrm>
            <a:off x="4002797" y="1195774"/>
            <a:ext cx="0" cy="49392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2">
            <a:extLst>
              <a:ext uri="{FF2B5EF4-FFF2-40B4-BE49-F238E27FC236}">
                <a16:creationId xmlns:a16="http://schemas.microsoft.com/office/drawing/2014/main" id="{17849434-86C4-CDD4-B1B0-486F7D666C68}"/>
              </a:ext>
            </a:extLst>
          </p:cNvPr>
          <p:cNvCxnSpPr>
            <a:cxnSpLocks/>
            <a:stCxn id="19" idx="2"/>
            <a:endCxn id="31" idx="0"/>
          </p:cNvCxnSpPr>
          <p:nvPr/>
        </p:nvCxnSpPr>
        <p:spPr>
          <a:xfrm>
            <a:off x="6370448" y="1195774"/>
            <a:ext cx="0" cy="49392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8">
            <a:extLst>
              <a:ext uri="{FF2B5EF4-FFF2-40B4-BE49-F238E27FC236}">
                <a16:creationId xmlns:a16="http://schemas.microsoft.com/office/drawing/2014/main" id="{EE943338-8219-8160-AC1E-0784CFADAAEE}"/>
              </a:ext>
            </a:extLst>
          </p:cNvPr>
          <p:cNvCxnSpPr>
            <a:cxnSpLocks/>
          </p:cNvCxnSpPr>
          <p:nvPr/>
        </p:nvCxnSpPr>
        <p:spPr>
          <a:xfrm>
            <a:off x="1016964" y="2480195"/>
            <a:ext cx="2983558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5D7C400D-EA78-959C-3D8E-0D73A9FC49B7}"/>
              </a:ext>
            </a:extLst>
          </p:cNvPr>
          <p:cNvSpPr/>
          <p:nvPr/>
        </p:nvSpPr>
        <p:spPr>
          <a:xfrm>
            <a:off x="586250" y="6103633"/>
            <a:ext cx="854765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FBFC8AB-69C9-9E33-96D2-7FECCD49B087}"/>
              </a:ext>
            </a:extLst>
          </p:cNvPr>
          <p:cNvSpPr/>
          <p:nvPr/>
        </p:nvSpPr>
        <p:spPr>
          <a:xfrm>
            <a:off x="3508739" y="6135048"/>
            <a:ext cx="988115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数据库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F69E8ED-60D8-05E0-28F5-742933C69925}"/>
              </a:ext>
            </a:extLst>
          </p:cNvPr>
          <p:cNvSpPr/>
          <p:nvPr/>
        </p:nvSpPr>
        <p:spPr>
          <a:xfrm>
            <a:off x="5876390" y="6135048"/>
            <a:ext cx="988115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磁盘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2" name="直接箭头连接符 44">
            <a:extLst>
              <a:ext uri="{FF2B5EF4-FFF2-40B4-BE49-F238E27FC236}">
                <a16:creationId xmlns:a16="http://schemas.microsoft.com/office/drawing/2014/main" id="{56A9FDAA-23ED-1059-F733-C75D9CED3DF3}"/>
              </a:ext>
            </a:extLst>
          </p:cNvPr>
          <p:cNvCxnSpPr>
            <a:cxnSpLocks/>
          </p:cNvCxnSpPr>
          <p:nvPr/>
        </p:nvCxnSpPr>
        <p:spPr>
          <a:xfrm>
            <a:off x="1036604" y="3549062"/>
            <a:ext cx="3405846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9B5C83B2-83FE-1874-41A9-039F4047108A}"/>
              </a:ext>
            </a:extLst>
          </p:cNvPr>
          <p:cNvSpPr/>
          <p:nvPr/>
        </p:nvSpPr>
        <p:spPr>
          <a:xfrm>
            <a:off x="996508" y="2198562"/>
            <a:ext cx="2512231" cy="3373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2. CREATE DATABASE db1;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E0CBB506-741F-9112-E884-0FAAAC72C474}"/>
              </a:ext>
            </a:extLst>
          </p:cNvPr>
          <p:cNvSpPr/>
          <p:nvPr/>
        </p:nvSpPr>
        <p:spPr>
          <a:xfrm>
            <a:off x="996508" y="3133544"/>
            <a:ext cx="2895710" cy="3373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3. CREATE TABLE t1 (c1 INT, c2 TEXT);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6397E4F4-47A0-110B-71A4-177901DF343A}"/>
              </a:ext>
            </a:extLst>
          </p:cNvPr>
          <p:cNvCxnSpPr>
            <a:cxnSpLocks/>
          </p:cNvCxnSpPr>
          <p:nvPr/>
        </p:nvCxnSpPr>
        <p:spPr>
          <a:xfrm>
            <a:off x="1013633" y="3909592"/>
            <a:ext cx="3405846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44EC51B0-CBFB-7E82-5FAF-44FC081CEFCD}"/>
              </a:ext>
            </a:extLst>
          </p:cNvPr>
          <p:cNvSpPr/>
          <p:nvPr/>
        </p:nvSpPr>
        <p:spPr>
          <a:xfrm>
            <a:off x="1036604" y="3611401"/>
            <a:ext cx="2601515" cy="3373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4. SELECT pg_relation_filepath(‘t1’);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7" name="直接箭头连接符 30">
            <a:extLst>
              <a:ext uri="{FF2B5EF4-FFF2-40B4-BE49-F238E27FC236}">
                <a16:creationId xmlns:a16="http://schemas.microsoft.com/office/drawing/2014/main" id="{B88DD509-8B63-7E67-1DA3-557C9C1763EF}"/>
              </a:ext>
            </a:extLst>
          </p:cNvPr>
          <p:cNvCxnSpPr>
            <a:cxnSpLocks/>
          </p:cNvCxnSpPr>
          <p:nvPr/>
        </p:nvCxnSpPr>
        <p:spPr>
          <a:xfrm>
            <a:off x="4147304" y="2535956"/>
            <a:ext cx="0" cy="23693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30">
            <a:extLst>
              <a:ext uri="{FF2B5EF4-FFF2-40B4-BE49-F238E27FC236}">
                <a16:creationId xmlns:a16="http://schemas.microsoft.com/office/drawing/2014/main" id="{B0BAC22B-2364-F7CF-84B6-472EB937CFDC}"/>
              </a:ext>
            </a:extLst>
          </p:cNvPr>
          <p:cNvCxnSpPr>
            <a:cxnSpLocks/>
          </p:cNvCxnSpPr>
          <p:nvPr/>
        </p:nvCxnSpPr>
        <p:spPr>
          <a:xfrm flipH="1">
            <a:off x="996508" y="4755217"/>
            <a:ext cx="3412741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28">
            <a:extLst>
              <a:ext uri="{FF2B5EF4-FFF2-40B4-BE49-F238E27FC236}">
                <a16:creationId xmlns:a16="http://schemas.microsoft.com/office/drawing/2014/main" id="{6235D56C-A776-00D3-48C1-115856803BED}"/>
              </a:ext>
            </a:extLst>
          </p:cNvPr>
          <p:cNvCxnSpPr>
            <a:cxnSpLocks/>
          </p:cNvCxnSpPr>
          <p:nvPr/>
        </p:nvCxnSpPr>
        <p:spPr>
          <a:xfrm>
            <a:off x="1002598" y="1553725"/>
            <a:ext cx="3000198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84A02078-FFDB-FEB1-12CB-AAD32F1A84DB}"/>
              </a:ext>
            </a:extLst>
          </p:cNvPr>
          <p:cNvSpPr/>
          <p:nvPr/>
        </p:nvSpPr>
        <p:spPr>
          <a:xfrm>
            <a:off x="1010336" y="1273977"/>
            <a:ext cx="2994737" cy="3373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1. </a:t>
            </a:r>
            <a:r>
              <a:rPr lang="zh-CN" altLang="en-US" sz="1200">
                <a:solidFill>
                  <a:schemeClr val="tx1"/>
                </a:solidFill>
              </a:rPr>
              <a:t>安装数据库，假设数据目录为</a:t>
            </a:r>
            <a:r>
              <a:rPr lang="en-US" altLang="zh-CN" sz="1200">
                <a:solidFill>
                  <a:schemeClr val="tx1"/>
                </a:solidFill>
              </a:rPr>
              <a:t>$PGDATA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53" name="直接箭头连接符 28">
            <a:extLst>
              <a:ext uri="{FF2B5EF4-FFF2-40B4-BE49-F238E27FC236}">
                <a16:creationId xmlns:a16="http://schemas.microsoft.com/office/drawing/2014/main" id="{6D2CDB91-C2EA-B271-3203-29B18EE9B33C}"/>
              </a:ext>
            </a:extLst>
          </p:cNvPr>
          <p:cNvCxnSpPr>
            <a:cxnSpLocks/>
          </p:cNvCxnSpPr>
          <p:nvPr/>
        </p:nvCxnSpPr>
        <p:spPr>
          <a:xfrm>
            <a:off x="4002796" y="1825983"/>
            <a:ext cx="2367651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375CA8CB-81F7-6276-1D7A-667609E97BAA}"/>
              </a:ext>
            </a:extLst>
          </p:cNvPr>
          <p:cNvSpPr/>
          <p:nvPr/>
        </p:nvSpPr>
        <p:spPr>
          <a:xfrm>
            <a:off x="4009691" y="1537187"/>
            <a:ext cx="1854853" cy="3373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2. </a:t>
            </a:r>
            <a:r>
              <a:rPr lang="zh-CN" altLang="en-US" sz="1200">
                <a:solidFill>
                  <a:schemeClr val="tx1"/>
                </a:solidFill>
              </a:rPr>
              <a:t>创建目录 </a:t>
            </a:r>
            <a:r>
              <a:rPr lang="en-US" altLang="zh-CN" sz="1200">
                <a:solidFill>
                  <a:schemeClr val="tx1"/>
                </a:solidFill>
              </a:rPr>
              <a:t>$PGDATA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715E0107-4BC6-1BF4-C479-DB5FF1CC1EEC}"/>
              </a:ext>
            </a:extLst>
          </p:cNvPr>
          <p:cNvSpPr/>
          <p:nvPr/>
        </p:nvSpPr>
        <p:spPr>
          <a:xfrm>
            <a:off x="3993743" y="1853600"/>
            <a:ext cx="1350152" cy="3373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2. </a:t>
            </a:r>
            <a:r>
              <a:rPr lang="zh-CN" altLang="en-US" sz="1200">
                <a:solidFill>
                  <a:schemeClr val="tx1"/>
                </a:solidFill>
              </a:rPr>
              <a:t>创建用户目录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59" name="直接箭头连接符 28">
            <a:extLst>
              <a:ext uri="{FF2B5EF4-FFF2-40B4-BE49-F238E27FC236}">
                <a16:creationId xmlns:a16="http://schemas.microsoft.com/office/drawing/2014/main" id="{A3AB73BB-8550-6165-36FC-4A325151F7A3}"/>
              </a:ext>
            </a:extLst>
          </p:cNvPr>
          <p:cNvCxnSpPr>
            <a:cxnSpLocks/>
          </p:cNvCxnSpPr>
          <p:nvPr/>
        </p:nvCxnSpPr>
        <p:spPr>
          <a:xfrm>
            <a:off x="4009691" y="2139149"/>
            <a:ext cx="2367651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A306D8AF-13EB-AD15-3AC0-E1629F40BCC7}"/>
              </a:ext>
            </a:extLst>
          </p:cNvPr>
          <p:cNvSpPr/>
          <p:nvPr/>
        </p:nvSpPr>
        <p:spPr>
          <a:xfrm>
            <a:off x="4152809" y="2470174"/>
            <a:ext cx="2224534" cy="3373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2. </a:t>
            </a:r>
            <a:r>
              <a:rPr lang="zh-CN" altLang="en-US" sz="1200">
                <a:solidFill>
                  <a:schemeClr val="tx1"/>
                </a:solidFill>
              </a:rPr>
              <a:t>为</a:t>
            </a:r>
            <a:r>
              <a:rPr lang="en-US" altLang="zh-CN" sz="1200">
                <a:solidFill>
                  <a:schemeClr val="tx1"/>
                </a:solidFill>
              </a:rPr>
              <a:t>db1</a:t>
            </a:r>
            <a:r>
              <a:rPr lang="zh-CN" altLang="en-US" sz="1200">
                <a:solidFill>
                  <a:schemeClr val="tx1"/>
                </a:solidFill>
              </a:rPr>
              <a:t>生成</a:t>
            </a:r>
            <a:r>
              <a:rPr lang="en-US" altLang="zh-CN" sz="1200">
                <a:solidFill>
                  <a:schemeClr val="tx1"/>
                </a:solidFill>
              </a:rPr>
              <a:t>Oid</a:t>
            </a:r>
            <a:r>
              <a:rPr lang="zh-CN" altLang="en-US" sz="1200">
                <a:solidFill>
                  <a:schemeClr val="tx1"/>
                </a:solidFill>
              </a:rPr>
              <a:t>，假设为</a:t>
            </a:r>
            <a:r>
              <a:rPr lang="en-US" altLang="zh-CN" sz="1200">
                <a:solidFill>
                  <a:schemeClr val="tx1"/>
                </a:solidFill>
              </a:rPr>
              <a:t>1700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3" name="直接箭头连接符 28">
            <a:extLst>
              <a:ext uri="{FF2B5EF4-FFF2-40B4-BE49-F238E27FC236}">
                <a16:creationId xmlns:a16="http://schemas.microsoft.com/office/drawing/2014/main" id="{DBDBF234-150D-1F89-1F8E-42D90762C033}"/>
              </a:ext>
            </a:extLst>
          </p:cNvPr>
          <p:cNvCxnSpPr>
            <a:cxnSpLocks/>
          </p:cNvCxnSpPr>
          <p:nvPr/>
        </p:nvCxnSpPr>
        <p:spPr>
          <a:xfrm>
            <a:off x="4002796" y="3015944"/>
            <a:ext cx="2367651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35079529-68BF-8F45-199F-C45EC4C831F0}"/>
              </a:ext>
            </a:extLst>
          </p:cNvPr>
          <p:cNvSpPr/>
          <p:nvPr/>
        </p:nvSpPr>
        <p:spPr>
          <a:xfrm>
            <a:off x="6436761" y="1749925"/>
            <a:ext cx="1468916" cy="1521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tx1"/>
                </a:solidFill>
              </a:rPr>
              <a:t>|-- $PGDATA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041983FF-1775-ACDD-764F-0710E86EFC83}"/>
              </a:ext>
            </a:extLst>
          </p:cNvPr>
          <p:cNvSpPr/>
          <p:nvPr/>
        </p:nvSpPr>
        <p:spPr>
          <a:xfrm>
            <a:off x="6436760" y="2051993"/>
            <a:ext cx="1468918" cy="4041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tx1"/>
                </a:solidFill>
              </a:rPr>
              <a:t>|-- $PGDATA</a:t>
            </a:r>
          </a:p>
          <a:p>
            <a:r>
              <a:rPr lang="en-US" altLang="zh-CN" sz="1000">
                <a:solidFill>
                  <a:schemeClr val="tx1"/>
                </a:solidFill>
              </a:rPr>
              <a:t>      |-- global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D6CA7241-4401-6C4E-0D0B-71F560880DAB}"/>
              </a:ext>
            </a:extLst>
          </p:cNvPr>
          <p:cNvSpPr/>
          <p:nvPr/>
        </p:nvSpPr>
        <p:spPr>
          <a:xfrm>
            <a:off x="3995903" y="2743097"/>
            <a:ext cx="1585498" cy="3373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2. </a:t>
            </a:r>
            <a:r>
              <a:rPr lang="zh-CN" altLang="en-US" sz="1200">
                <a:solidFill>
                  <a:schemeClr val="tx1"/>
                </a:solidFill>
              </a:rPr>
              <a:t>创建</a:t>
            </a:r>
            <a:r>
              <a:rPr lang="en-US" altLang="zh-CN" sz="1200">
                <a:solidFill>
                  <a:schemeClr val="tx1"/>
                </a:solidFill>
              </a:rPr>
              <a:t>Database</a:t>
            </a:r>
            <a:r>
              <a:rPr lang="zh-CN" altLang="en-US" sz="1200">
                <a:solidFill>
                  <a:schemeClr val="tx1"/>
                </a:solidFill>
              </a:rPr>
              <a:t>目录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269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 70">
            <a:extLst>
              <a:ext uri="{FF2B5EF4-FFF2-40B4-BE49-F238E27FC236}">
                <a16:creationId xmlns:a16="http://schemas.microsoft.com/office/drawing/2014/main" id="{B21E2FEB-7B35-C408-69AC-D0A9CC3AC7DA}"/>
              </a:ext>
            </a:extLst>
          </p:cNvPr>
          <p:cNvSpPr/>
          <p:nvPr/>
        </p:nvSpPr>
        <p:spPr>
          <a:xfrm>
            <a:off x="5351415" y="2738688"/>
            <a:ext cx="1071362" cy="6159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磁盘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2" name="表格 28">
            <a:extLst>
              <a:ext uri="{FF2B5EF4-FFF2-40B4-BE49-F238E27FC236}">
                <a16:creationId xmlns:a16="http://schemas.microsoft.com/office/drawing/2014/main" id="{A9D8C89C-E230-A04F-A9BA-3F911D97F4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856936"/>
              </p:ext>
            </p:extLst>
          </p:nvPr>
        </p:nvGraphicFramePr>
        <p:xfrm>
          <a:off x="7911164" y="2008111"/>
          <a:ext cx="955663" cy="13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5663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/>
                        <a:t>PageHeader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 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907F4755-0886-FE81-2848-CB1041C65396}"/>
              </a:ext>
            </a:extLst>
          </p:cNvPr>
          <p:cNvSpPr/>
          <p:nvPr/>
        </p:nvSpPr>
        <p:spPr>
          <a:xfrm>
            <a:off x="1388227" y="3698624"/>
            <a:ext cx="2582550" cy="962275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CREATE TABLE t1 (c1 INT, c2 TEXT);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</a:t>
            </a:r>
            <a:r>
              <a:rPr lang="en-US" altLang="zh-CN" sz="1000">
                <a:solidFill>
                  <a:srgbClr val="C00000"/>
                </a:solidFill>
                <a:latin typeface="Consolas" panose="020B0609020204030204" pitchFamily="49" charset="0"/>
              </a:rPr>
              <a:t>1, ‘data1’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</a:t>
            </a:r>
            <a:r>
              <a:rPr lang="en-US" altLang="zh-CN" sz="1000">
                <a:solidFill>
                  <a:srgbClr val="C00000"/>
                </a:solidFill>
                <a:latin typeface="Consolas" panose="020B0609020204030204" pitchFamily="49" charset="0"/>
              </a:rPr>
              <a:t>2, ‘data2’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</a:t>
            </a:r>
            <a:r>
              <a:rPr lang="en-US" altLang="zh-CN" sz="1000">
                <a:solidFill>
                  <a:srgbClr val="C00000"/>
                </a:solidFill>
                <a:latin typeface="Consolas" panose="020B0609020204030204" pitchFamily="49" charset="0"/>
              </a:rPr>
              <a:t>1000, ...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</p:txBody>
      </p:sp>
      <p:graphicFrame>
        <p:nvGraphicFramePr>
          <p:cNvPr id="36" name="表格 35">
            <a:extLst>
              <a:ext uri="{FF2B5EF4-FFF2-40B4-BE49-F238E27FC236}">
                <a16:creationId xmlns:a16="http://schemas.microsoft.com/office/drawing/2014/main" id="{81B6C78A-4636-6D75-3FB0-F3EF68A67F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570059"/>
              </p:ext>
            </p:extLst>
          </p:nvPr>
        </p:nvGraphicFramePr>
        <p:xfrm>
          <a:off x="7001868" y="2454711"/>
          <a:ext cx="541932" cy="16525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932">
                  <a:extLst>
                    <a:ext uri="{9D8B030D-6E8A-4147-A177-3AD203B41FA5}">
                      <a16:colId xmlns:a16="http://schemas.microsoft.com/office/drawing/2014/main" val="2000018875"/>
                    </a:ext>
                  </a:extLst>
                </a:gridCol>
              </a:tblGrid>
              <a:tr h="4131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451297"/>
                  </a:ext>
                </a:extLst>
              </a:tr>
              <a:tr h="4131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134579"/>
                  </a:ext>
                </a:extLst>
              </a:tr>
              <a:tr h="4131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3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244815"/>
                  </a:ext>
                </a:extLst>
              </a:tr>
              <a:tr h="4131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95973"/>
                  </a:ext>
                </a:extLst>
              </a:tr>
            </a:tbl>
          </a:graphicData>
        </a:graphic>
      </p:graphicFrame>
      <p:cxnSp>
        <p:nvCxnSpPr>
          <p:cNvPr id="37" name="直接箭头连接符 28">
            <a:extLst>
              <a:ext uri="{FF2B5EF4-FFF2-40B4-BE49-F238E27FC236}">
                <a16:creationId xmlns:a16="http://schemas.microsoft.com/office/drawing/2014/main" id="{FE057D96-1D05-4606-F26B-AA71C9BEB921}"/>
              </a:ext>
            </a:extLst>
          </p:cNvPr>
          <p:cNvCxnSpPr>
            <a:cxnSpLocks/>
          </p:cNvCxnSpPr>
          <p:nvPr/>
        </p:nvCxnSpPr>
        <p:spPr>
          <a:xfrm flipV="1">
            <a:off x="6279438" y="2454711"/>
            <a:ext cx="712457" cy="61547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28">
            <a:extLst>
              <a:ext uri="{FF2B5EF4-FFF2-40B4-BE49-F238E27FC236}">
                <a16:creationId xmlns:a16="http://schemas.microsoft.com/office/drawing/2014/main" id="{31F3D8E6-CCD6-41B2-1065-728611062FC4}"/>
              </a:ext>
            </a:extLst>
          </p:cNvPr>
          <p:cNvCxnSpPr>
            <a:cxnSpLocks/>
          </p:cNvCxnSpPr>
          <p:nvPr/>
        </p:nvCxnSpPr>
        <p:spPr>
          <a:xfrm>
            <a:off x="6279438" y="3285491"/>
            <a:ext cx="712457" cy="82175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28">
            <a:extLst>
              <a:ext uri="{FF2B5EF4-FFF2-40B4-BE49-F238E27FC236}">
                <a16:creationId xmlns:a16="http://schemas.microsoft.com/office/drawing/2014/main" id="{91B56ED4-E1BB-EA4E-4ACB-ED5CE500FDFB}"/>
              </a:ext>
            </a:extLst>
          </p:cNvPr>
          <p:cNvCxnSpPr>
            <a:cxnSpLocks/>
          </p:cNvCxnSpPr>
          <p:nvPr/>
        </p:nvCxnSpPr>
        <p:spPr>
          <a:xfrm flipV="1">
            <a:off x="7553773" y="2008111"/>
            <a:ext cx="357391" cy="44660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28">
            <a:extLst>
              <a:ext uri="{FF2B5EF4-FFF2-40B4-BE49-F238E27FC236}">
                <a16:creationId xmlns:a16="http://schemas.microsoft.com/office/drawing/2014/main" id="{57F58C61-18B4-18EC-878C-6374E4E3A5EE}"/>
              </a:ext>
            </a:extLst>
          </p:cNvPr>
          <p:cNvCxnSpPr>
            <a:cxnSpLocks/>
          </p:cNvCxnSpPr>
          <p:nvPr/>
        </p:nvCxnSpPr>
        <p:spPr>
          <a:xfrm>
            <a:off x="7543800" y="2867025"/>
            <a:ext cx="367364" cy="45180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8235F7E8-0EDD-4A7C-D966-95B90D42B574}"/>
              </a:ext>
            </a:extLst>
          </p:cNvPr>
          <p:cNvSpPr/>
          <p:nvPr/>
        </p:nvSpPr>
        <p:spPr>
          <a:xfrm>
            <a:off x="2180634" y="2740659"/>
            <a:ext cx="783936" cy="6159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8C21BC39-EAD6-BAAC-0D17-37CDC39177D2}"/>
              </a:ext>
            </a:extLst>
          </p:cNvPr>
          <p:cNvSpPr/>
          <p:nvPr/>
        </p:nvSpPr>
        <p:spPr>
          <a:xfrm>
            <a:off x="3615468" y="2740656"/>
            <a:ext cx="1115815" cy="6159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数据库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C41F0B9F-7389-3B4F-C140-F01C54DBC3DE}"/>
              </a:ext>
            </a:extLst>
          </p:cNvPr>
          <p:cNvSpPr/>
          <p:nvPr/>
        </p:nvSpPr>
        <p:spPr>
          <a:xfrm>
            <a:off x="2326382" y="3070184"/>
            <a:ext cx="472485" cy="21531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SQL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C41F82A2-7472-8A7F-AA85-FD5BA4646B0B}"/>
              </a:ext>
            </a:extLst>
          </p:cNvPr>
          <p:cNvSpPr/>
          <p:nvPr/>
        </p:nvSpPr>
        <p:spPr>
          <a:xfrm>
            <a:off x="3779039" y="3070184"/>
            <a:ext cx="799629" cy="21531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存储模块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8B22CE35-DFE0-FBE9-41A8-1CB72F2E31A9}"/>
              </a:ext>
            </a:extLst>
          </p:cNvPr>
          <p:cNvSpPr/>
          <p:nvPr/>
        </p:nvSpPr>
        <p:spPr>
          <a:xfrm>
            <a:off x="5457668" y="3070184"/>
            <a:ext cx="823679" cy="21531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数据文件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箭头: 右 74">
            <a:extLst>
              <a:ext uri="{FF2B5EF4-FFF2-40B4-BE49-F238E27FC236}">
                <a16:creationId xmlns:a16="http://schemas.microsoft.com/office/drawing/2014/main" id="{41A537DA-A939-5D6F-3375-CFF9511356E8}"/>
              </a:ext>
            </a:extLst>
          </p:cNvPr>
          <p:cNvSpPr/>
          <p:nvPr/>
        </p:nvSpPr>
        <p:spPr>
          <a:xfrm>
            <a:off x="3128141" y="3103526"/>
            <a:ext cx="354522" cy="215307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箭头: 右 75">
            <a:extLst>
              <a:ext uri="{FF2B5EF4-FFF2-40B4-BE49-F238E27FC236}">
                <a16:creationId xmlns:a16="http://schemas.microsoft.com/office/drawing/2014/main" id="{4BCB0FF1-F258-EEBF-7968-DCBEA612D177}"/>
              </a:ext>
            </a:extLst>
          </p:cNvPr>
          <p:cNvSpPr/>
          <p:nvPr/>
        </p:nvSpPr>
        <p:spPr>
          <a:xfrm>
            <a:off x="4864088" y="3070184"/>
            <a:ext cx="354522" cy="215307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4" name="直接箭头连接符 28">
            <a:extLst>
              <a:ext uri="{FF2B5EF4-FFF2-40B4-BE49-F238E27FC236}">
                <a16:creationId xmlns:a16="http://schemas.microsoft.com/office/drawing/2014/main" id="{808BFC46-8A7B-87BB-5942-C292284EC243}"/>
              </a:ext>
            </a:extLst>
          </p:cNvPr>
          <p:cNvCxnSpPr>
            <a:cxnSpLocks/>
            <a:endCxn id="101" idx="1"/>
          </p:cNvCxnSpPr>
          <p:nvPr/>
        </p:nvCxnSpPr>
        <p:spPr>
          <a:xfrm>
            <a:off x="8731084" y="3231519"/>
            <a:ext cx="540976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3BB0AF6F-F2E1-769B-DB20-F6459BD71D73}"/>
              </a:ext>
            </a:extLst>
          </p:cNvPr>
          <p:cNvSpPr txBox="1"/>
          <p:nvPr/>
        </p:nvSpPr>
        <p:spPr>
          <a:xfrm>
            <a:off x="9272060" y="3108408"/>
            <a:ext cx="8382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1, ‘data1’</a:t>
            </a:r>
            <a:endParaRPr lang="zh-CN" altLang="en-US"/>
          </a:p>
        </p:txBody>
      </p:sp>
      <p:cxnSp>
        <p:nvCxnSpPr>
          <p:cNvPr id="105" name="直接箭头连接符 28">
            <a:extLst>
              <a:ext uri="{FF2B5EF4-FFF2-40B4-BE49-F238E27FC236}">
                <a16:creationId xmlns:a16="http://schemas.microsoft.com/office/drawing/2014/main" id="{D6E4B3BC-8027-EAF7-3D8E-AEF9AA411E7D}"/>
              </a:ext>
            </a:extLst>
          </p:cNvPr>
          <p:cNvCxnSpPr>
            <a:cxnSpLocks/>
            <a:endCxn id="106" idx="1"/>
          </p:cNvCxnSpPr>
          <p:nvPr/>
        </p:nvCxnSpPr>
        <p:spPr>
          <a:xfrm>
            <a:off x="8731084" y="3025543"/>
            <a:ext cx="540976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AF76923F-13F4-D6D3-7327-79B1C8C9A303}"/>
              </a:ext>
            </a:extLst>
          </p:cNvPr>
          <p:cNvSpPr txBox="1"/>
          <p:nvPr/>
        </p:nvSpPr>
        <p:spPr>
          <a:xfrm>
            <a:off x="9272060" y="2902432"/>
            <a:ext cx="8382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2, ‘data2’</a:t>
            </a:r>
            <a:endParaRPr lang="zh-CN" altLang="en-US"/>
          </a:p>
        </p:txBody>
      </p:sp>
      <p:cxnSp>
        <p:nvCxnSpPr>
          <p:cNvPr id="107" name="直接箭头连接符 28">
            <a:extLst>
              <a:ext uri="{FF2B5EF4-FFF2-40B4-BE49-F238E27FC236}">
                <a16:creationId xmlns:a16="http://schemas.microsoft.com/office/drawing/2014/main" id="{274D3CB7-43DA-2B43-A1C7-AE7736774F2B}"/>
              </a:ext>
            </a:extLst>
          </p:cNvPr>
          <p:cNvCxnSpPr>
            <a:cxnSpLocks/>
          </p:cNvCxnSpPr>
          <p:nvPr/>
        </p:nvCxnSpPr>
        <p:spPr>
          <a:xfrm flipH="1">
            <a:off x="1396511" y="3289390"/>
            <a:ext cx="939830" cy="39673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28">
            <a:extLst>
              <a:ext uri="{FF2B5EF4-FFF2-40B4-BE49-F238E27FC236}">
                <a16:creationId xmlns:a16="http://schemas.microsoft.com/office/drawing/2014/main" id="{3F85AC65-F353-F955-F92F-B40772CEF626}"/>
              </a:ext>
            </a:extLst>
          </p:cNvPr>
          <p:cNvCxnSpPr>
            <a:cxnSpLocks/>
          </p:cNvCxnSpPr>
          <p:nvPr/>
        </p:nvCxnSpPr>
        <p:spPr>
          <a:xfrm>
            <a:off x="2798867" y="3285491"/>
            <a:ext cx="1169200" cy="40063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右大括号 117">
            <a:extLst>
              <a:ext uri="{FF2B5EF4-FFF2-40B4-BE49-F238E27FC236}">
                <a16:creationId xmlns:a16="http://schemas.microsoft.com/office/drawing/2014/main" id="{14192153-F843-14D4-CE69-FAAAC4525A61}"/>
              </a:ext>
            </a:extLst>
          </p:cNvPr>
          <p:cNvSpPr/>
          <p:nvPr/>
        </p:nvSpPr>
        <p:spPr>
          <a:xfrm>
            <a:off x="8909689" y="2031048"/>
            <a:ext cx="116279" cy="1290343"/>
          </a:xfrm>
          <a:prstGeom prst="rightBrac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2FFA7698-F232-B20E-1F8D-E0B569B653E5}"/>
              </a:ext>
            </a:extLst>
          </p:cNvPr>
          <p:cNvSpPr txBox="1"/>
          <p:nvPr/>
        </p:nvSpPr>
        <p:spPr>
          <a:xfrm>
            <a:off x="9068830" y="2522445"/>
            <a:ext cx="12798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size: 8192 bytes</a:t>
            </a:r>
            <a:endParaRPr lang="zh-CN" altLang="en-US"/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47F1F4B9-517A-7592-9B0C-D8A5709ED947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3-1 Page</a:t>
            </a:r>
          </a:p>
        </p:txBody>
      </p:sp>
    </p:spTree>
    <p:extLst>
      <p:ext uri="{BB962C8B-B14F-4D97-AF65-F5344CB8AC3E}">
        <p14:creationId xmlns:p14="http://schemas.microsoft.com/office/powerpoint/2010/main" val="496568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6981DFB-E4E8-EB02-37EF-8D66D4D9F3A2}"/>
              </a:ext>
            </a:extLst>
          </p:cNvPr>
          <p:cNvSpPr/>
          <p:nvPr/>
        </p:nvSpPr>
        <p:spPr>
          <a:xfrm>
            <a:off x="4983095" y="2090139"/>
            <a:ext cx="956402" cy="10591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数据库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6A1B3DB-8E28-65F7-F0AF-1101657EA19D}"/>
              </a:ext>
            </a:extLst>
          </p:cNvPr>
          <p:cNvSpPr/>
          <p:nvPr/>
        </p:nvSpPr>
        <p:spPr>
          <a:xfrm>
            <a:off x="6877961" y="2090139"/>
            <a:ext cx="798997" cy="10923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磁盘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5105E86-4EC0-F596-1069-562848B6DC7B}"/>
              </a:ext>
            </a:extLst>
          </p:cNvPr>
          <p:cNvSpPr/>
          <p:nvPr/>
        </p:nvSpPr>
        <p:spPr>
          <a:xfrm>
            <a:off x="5149850" y="2624131"/>
            <a:ext cx="628651" cy="2391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Smgr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28">
            <a:extLst>
              <a:ext uri="{FF2B5EF4-FFF2-40B4-BE49-F238E27FC236}">
                <a16:creationId xmlns:a16="http://schemas.microsoft.com/office/drawing/2014/main" id="{D1BD80E2-E78E-35DA-ED12-51434CC295DB}"/>
              </a:ext>
            </a:extLst>
          </p:cNvPr>
          <p:cNvCxnSpPr>
            <a:cxnSpLocks/>
          </p:cNvCxnSpPr>
          <p:nvPr/>
        </p:nvCxnSpPr>
        <p:spPr>
          <a:xfrm>
            <a:off x="5815296" y="2685466"/>
            <a:ext cx="1036283" cy="203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28">
            <a:extLst>
              <a:ext uri="{FF2B5EF4-FFF2-40B4-BE49-F238E27FC236}">
                <a16:creationId xmlns:a16="http://schemas.microsoft.com/office/drawing/2014/main" id="{9475A1C9-39F6-356F-5D04-2113BF45FB07}"/>
              </a:ext>
            </a:extLst>
          </p:cNvPr>
          <p:cNvCxnSpPr>
            <a:cxnSpLocks/>
          </p:cNvCxnSpPr>
          <p:nvPr/>
        </p:nvCxnSpPr>
        <p:spPr>
          <a:xfrm flipH="1">
            <a:off x="5815296" y="2777321"/>
            <a:ext cx="1052867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28">
            <a:extLst>
              <a:ext uri="{FF2B5EF4-FFF2-40B4-BE49-F238E27FC236}">
                <a16:creationId xmlns:a16="http://schemas.microsoft.com/office/drawing/2014/main" id="{E9A15DA1-738F-678E-006F-1BD81CE0A89F}"/>
              </a:ext>
            </a:extLst>
          </p:cNvPr>
          <p:cNvCxnSpPr>
            <a:cxnSpLocks/>
          </p:cNvCxnSpPr>
          <p:nvPr/>
        </p:nvCxnSpPr>
        <p:spPr>
          <a:xfrm>
            <a:off x="6571069" y="2871869"/>
            <a:ext cx="223389" cy="67691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28">
            <a:extLst>
              <a:ext uri="{FF2B5EF4-FFF2-40B4-BE49-F238E27FC236}">
                <a16:creationId xmlns:a16="http://schemas.microsoft.com/office/drawing/2014/main" id="{697B67D9-A2C7-9F66-F351-F5D993DCFB46}"/>
              </a:ext>
            </a:extLst>
          </p:cNvPr>
          <p:cNvCxnSpPr>
            <a:cxnSpLocks/>
          </p:cNvCxnSpPr>
          <p:nvPr/>
        </p:nvCxnSpPr>
        <p:spPr>
          <a:xfrm>
            <a:off x="6565900" y="3060269"/>
            <a:ext cx="228558" cy="158335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表格 28">
            <a:extLst>
              <a:ext uri="{FF2B5EF4-FFF2-40B4-BE49-F238E27FC236}">
                <a16:creationId xmlns:a16="http://schemas.microsoft.com/office/drawing/2014/main" id="{236CE67A-83A4-FFED-49A2-540A62250D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474888"/>
              </p:ext>
            </p:extLst>
          </p:nvPr>
        </p:nvGraphicFramePr>
        <p:xfrm>
          <a:off x="6799627" y="3549221"/>
          <a:ext cx="955663" cy="109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5663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/>
                        <a:t>PageHeader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 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sp>
        <p:nvSpPr>
          <p:cNvPr id="27" name="右大括号 26">
            <a:extLst>
              <a:ext uri="{FF2B5EF4-FFF2-40B4-BE49-F238E27FC236}">
                <a16:creationId xmlns:a16="http://schemas.microsoft.com/office/drawing/2014/main" id="{AE2FA733-AA3B-043A-1C44-5B4FACC78543}"/>
              </a:ext>
            </a:extLst>
          </p:cNvPr>
          <p:cNvSpPr/>
          <p:nvPr/>
        </p:nvSpPr>
        <p:spPr>
          <a:xfrm>
            <a:off x="7813429" y="3549221"/>
            <a:ext cx="116279" cy="1094400"/>
          </a:xfrm>
          <a:prstGeom prst="rightBrac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4B29B04-8A01-392D-0076-A1FBBF723132}"/>
              </a:ext>
            </a:extLst>
          </p:cNvPr>
          <p:cNvSpPr txBox="1"/>
          <p:nvPr/>
        </p:nvSpPr>
        <p:spPr>
          <a:xfrm>
            <a:off x="7987847" y="3957921"/>
            <a:ext cx="12147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size: 8192 bytes</a:t>
            </a:r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4E44DBD-BA1C-7DB9-2924-A4B8C93930A0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3-2 Smgr</a:t>
            </a:r>
          </a:p>
        </p:txBody>
      </p:sp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2DC0FD11-F244-941B-5B52-7350329538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928158"/>
              </p:ext>
            </p:extLst>
          </p:nvPr>
        </p:nvGraphicFramePr>
        <p:xfrm>
          <a:off x="7065944" y="2371064"/>
          <a:ext cx="425633" cy="75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5633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2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3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596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737188"/>
                  </a:ext>
                </a:extLst>
              </a:tr>
            </a:tbl>
          </a:graphicData>
        </a:graphic>
      </p:graphicFrame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886B942A-AF9C-7A7C-9B33-E60DEAF8A3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472045"/>
              </p:ext>
            </p:extLst>
          </p:nvPr>
        </p:nvGraphicFramePr>
        <p:xfrm>
          <a:off x="6072252" y="2407242"/>
          <a:ext cx="509305" cy="18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9305">
                  <a:extLst>
                    <a:ext uri="{9D8B030D-6E8A-4147-A177-3AD203B41FA5}">
                      <a16:colId xmlns:a16="http://schemas.microsoft.com/office/drawing/2014/main" val="9761867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 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333071"/>
                  </a:ext>
                </a:extLst>
              </a:tr>
            </a:tbl>
          </a:graphicData>
        </a:graphic>
      </p:graphicFrame>
      <p:graphicFrame>
        <p:nvGraphicFramePr>
          <p:cNvPr id="35" name="表格 34">
            <a:extLst>
              <a:ext uri="{FF2B5EF4-FFF2-40B4-BE49-F238E27FC236}">
                <a16:creationId xmlns:a16="http://schemas.microsoft.com/office/drawing/2014/main" id="{36C47213-BB79-33F6-9051-90E68B4455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988616"/>
              </p:ext>
            </p:extLst>
          </p:nvPr>
        </p:nvGraphicFramePr>
        <p:xfrm>
          <a:off x="6069516" y="2871869"/>
          <a:ext cx="496384" cy="18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6384">
                  <a:extLst>
                    <a:ext uri="{9D8B030D-6E8A-4147-A177-3AD203B41FA5}">
                      <a16:colId xmlns:a16="http://schemas.microsoft.com/office/drawing/2014/main" val="9761867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 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333071"/>
                  </a:ext>
                </a:extLst>
              </a:tr>
            </a:tbl>
          </a:graphicData>
        </a:graphic>
      </p:graphicFrame>
      <p:sp>
        <p:nvSpPr>
          <p:cNvPr id="44" name="矩形 43">
            <a:extLst>
              <a:ext uri="{FF2B5EF4-FFF2-40B4-BE49-F238E27FC236}">
                <a16:creationId xmlns:a16="http://schemas.microsoft.com/office/drawing/2014/main" id="{4C7197CD-E255-4314-E8AD-6923DDE12E8F}"/>
              </a:ext>
            </a:extLst>
          </p:cNvPr>
          <p:cNvSpPr/>
          <p:nvPr/>
        </p:nvSpPr>
        <p:spPr>
          <a:xfrm>
            <a:off x="1906142" y="2432218"/>
            <a:ext cx="2614790" cy="622993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(1, ‘data1’);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(2, ‘data2’);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SELECT * FROM t1 WHERE c1 = 1;</a:t>
            </a:r>
          </a:p>
        </p:txBody>
      </p:sp>
      <p:sp>
        <p:nvSpPr>
          <p:cNvPr id="45" name="箭头: 左右 44">
            <a:extLst>
              <a:ext uri="{FF2B5EF4-FFF2-40B4-BE49-F238E27FC236}">
                <a16:creationId xmlns:a16="http://schemas.microsoft.com/office/drawing/2014/main" id="{59D488D6-265B-41F0-5CE6-F8CF62483EAF}"/>
              </a:ext>
            </a:extLst>
          </p:cNvPr>
          <p:cNvSpPr/>
          <p:nvPr/>
        </p:nvSpPr>
        <p:spPr>
          <a:xfrm>
            <a:off x="4604309" y="2680068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089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2E4701B-8DC9-C437-528D-5E72890C2DF2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3-3 Buffer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20776A5-12E9-9D8B-FB3C-86594E5D9240}"/>
              </a:ext>
            </a:extLst>
          </p:cNvPr>
          <p:cNvSpPr/>
          <p:nvPr/>
        </p:nvSpPr>
        <p:spPr>
          <a:xfrm>
            <a:off x="4384744" y="2070029"/>
            <a:ext cx="1770021" cy="13589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数据库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FFC8C41-FFC3-F548-5D54-71CAD933518C}"/>
              </a:ext>
            </a:extLst>
          </p:cNvPr>
          <p:cNvSpPr/>
          <p:nvPr/>
        </p:nvSpPr>
        <p:spPr>
          <a:xfrm>
            <a:off x="5460999" y="2630754"/>
            <a:ext cx="561591" cy="2391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Smgr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938DD024-5961-E22C-5EE6-E041DEAC37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563017"/>
              </p:ext>
            </p:extLst>
          </p:nvPr>
        </p:nvGraphicFramePr>
        <p:xfrm>
          <a:off x="4537159" y="2492313"/>
          <a:ext cx="425633" cy="56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5633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596173"/>
                  </a:ext>
                </a:extLst>
              </a:tr>
            </a:tbl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9A48B442-7C46-E660-AEB4-6891DA2FB6B9}"/>
              </a:ext>
            </a:extLst>
          </p:cNvPr>
          <p:cNvSpPr txBox="1"/>
          <p:nvPr/>
        </p:nvSpPr>
        <p:spPr>
          <a:xfrm>
            <a:off x="4476978" y="3057513"/>
            <a:ext cx="577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Buffer</a:t>
            </a:r>
            <a:endParaRPr lang="zh-CN" altLang="en-US" sz="1200"/>
          </a:p>
        </p:txBody>
      </p:sp>
      <p:sp>
        <p:nvSpPr>
          <p:cNvPr id="34" name="箭头: 左右 33">
            <a:extLst>
              <a:ext uri="{FF2B5EF4-FFF2-40B4-BE49-F238E27FC236}">
                <a16:creationId xmlns:a16="http://schemas.microsoft.com/office/drawing/2014/main" id="{CA62693C-1804-487A-7513-9E704B8F4F1B}"/>
              </a:ext>
            </a:extLst>
          </p:cNvPr>
          <p:cNvSpPr/>
          <p:nvPr/>
        </p:nvSpPr>
        <p:spPr>
          <a:xfrm>
            <a:off x="6260620" y="2690326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左右 34">
            <a:extLst>
              <a:ext uri="{FF2B5EF4-FFF2-40B4-BE49-F238E27FC236}">
                <a16:creationId xmlns:a16="http://schemas.microsoft.com/office/drawing/2014/main" id="{78B0C6FA-08DB-624C-1A48-7CCF38117216}"/>
              </a:ext>
            </a:extLst>
          </p:cNvPr>
          <p:cNvSpPr/>
          <p:nvPr/>
        </p:nvSpPr>
        <p:spPr>
          <a:xfrm>
            <a:off x="5068647" y="2690326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51683CA-6A70-9D9C-D6EA-FA894D54C899}"/>
              </a:ext>
            </a:extLst>
          </p:cNvPr>
          <p:cNvSpPr/>
          <p:nvPr/>
        </p:nvSpPr>
        <p:spPr>
          <a:xfrm>
            <a:off x="1289888" y="2531899"/>
            <a:ext cx="2596649" cy="49702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(1, ‘data1’);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SELECT * FROM t1 WHERE c1 = 1;</a:t>
            </a:r>
          </a:p>
        </p:txBody>
      </p:sp>
      <p:sp>
        <p:nvSpPr>
          <p:cNvPr id="42" name="箭头: 左右 41">
            <a:extLst>
              <a:ext uri="{FF2B5EF4-FFF2-40B4-BE49-F238E27FC236}">
                <a16:creationId xmlns:a16="http://schemas.microsoft.com/office/drawing/2014/main" id="{2CB610B6-C1E4-BEF5-4487-6EB9A329CC8F}"/>
              </a:ext>
            </a:extLst>
          </p:cNvPr>
          <p:cNvSpPr/>
          <p:nvPr/>
        </p:nvSpPr>
        <p:spPr>
          <a:xfrm>
            <a:off x="4012617" y="2690326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12B9E26-7361-D0D9-71F5-D5B3A7B890DA}"/>
              </a:ext>
            </a:extLst>
          </p:cNvPr>
          <p:cNvSpPr/>
          <p:nvPr/>
        </p:nvSpPr>
        <p:spPr>
          <a:xfrm>
            <a:off x="6665365" y="2084569"/>
            <a:ext cx="798997" cy="13444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磁盘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44" name="表格 43">
            <a:extLst>
              <a:ext uri="{FF2B5EF4-FFF2-40B4-BE49-F238E27FC236}">
                <a16:creationId xmlns:a16="http://schemas.microsoft.com/office/drawing/2014/main" id="{0A23922D-6DD2-BA6D-6846-93D0633C1D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439290"/>
              </p:ext>
            </p:extLst>
          </p:nvPr>
        </p:nvGraphicFramePr>
        <p:xfrm>
          <a:off x="6852046" y="2482699"/>
          <a:ext cx="425633" cy="75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5633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2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3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596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737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5442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2E4701B-8DC9-C437-528D-5E72890C2DF2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3-4 Wal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E4D114E-43ED-5855-9297-D859C4B4ED81}"/>
              </a:ext>
            </a:extLst>
          </p:cNvPr>
          <p:cNvSpPr/>
          <p:nvPr/>
        </p:nvSpPr>
        <p:spPr>
          <a:xfrm>
            <a:off x="4338233" y="1770244"/>
            <a:ext cx="2093661" cy="22399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数据库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96EB5B1-564B-75E6-B00B-4675B134FBA1}"/>
              </a:ext>
            </a:extLst>
          </p:cNvPr>
          <p:cNvSpPr/>
          <p:nvPr/>
        </p:nvSpPr>
        <p:spPr>
          <a:xfrm>
            <a:off x="5732587" y="2344393"/>
            <a:ext cx="561591" cy="2391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Smgr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AD228394-8B2A-C1A9-FE19-8B0D6A9E7A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51920"/>
              </p:ext>
            </p:extLst>
          </p:nvPr>
        </p:nvGraphicFramePr>
        <p:xfrm>
          <a:off x="4651405" y="2199506"/>
          <a:ext cx="632082" cy="56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2082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596173"/>
                  </a:ext>
                </a:extLst>
              </a:tr>
            </a:tbl>
          </a:graphicData>
        </a:graphic>
      </p:graphicFrame>
      <p:sp>
        <p:nvSpPr>
          <p:cNvPr id="19" name="文本框 18">
            <a:extLst>
              <a:ext uri="{FF2B5EF4-FFF2-40B4-BE49-F238E27FC236}">
                <a16:creationId xmlns:a16="http://schemas.microsoft.com/office/drawing/2014/main" id="{F49A5720-057F-886A-EDDF-F5420EE86A32}"/>
              </a:ext>
            </a:extLst>
          </p:cNvPr>
          <p:cNvSpPr txBox="1"/>
          <p:nvPr/>
        </p:nvSpPr>
        <p:spPr>
          <a:xfrm>
            <a:off x="4678776" y="2715126"/>
            <a:ext cx="577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Buffer</a:t>
            </a:r>
            <a:endParaRPr lang="zh-CN" altLang="en-US" sz="1200"/>
          </a:p>
        </p:txBody>
      </p:sp>
      <p:sp>
        <p:nvSpPr>
          <p:cNvPr id="20" name="箭头: 左右 19">
            <a:extLst>
              <a:ext uri="{FF2B5EF4-FFF2-40B4-BE49-F238E27FC236}">
                <a16:creationId xmlns:a16="http://schemas.microsoft.com/office/drawing/2014/main" id="{15F35090-8C8C-CC36-EF1C-E718AF6DF5F5}"/>
              </a:ext>
            </a:extLst>
          </p:cNvPr>
          <p:cNvSpPr/>
          <p:nvPr/>
        </p:nvSpPr>
        <p:spPr>
          <a:xfrm>
            <a:off x="6511301" y="2376001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左右 20">
            <a:extLst>
              <a:ext uri="{FF2B5EF4-FFF2-40B4-BE49-F238E27FC236}">
                <a16:creationId xmlns:a16="http://schemas.microsoft.com/office/drawing/2014/main" id="{F828D587-F94E-8EFA-B435-CBBB52F69729}"/>
              </a:ext>
            </a:extLst>
          </p:cNvPr>
          <p:cNvSpPr/>
          <p:nvPr/>
        </p:nvSpPr>
        <p:spPr>
          <a:xfrm>
            <a:off x="5329161" y="2397519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BAAE47D-7050-12AE-DBCB-0785F1DA1140}"/>
              </a:ext>
            </a:extLst>
          </p:cNvPr>
          <p:cNvSpPr/>
          <p:nvPr/>
        </p:nvSpPr>
        <p:spPr>
          <a:xfrm>
            <a:off x="1308645" y="2557867"/>
            <a:ext cx="2609451" cy="86851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BEGIN;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</a:t>
            </a:r>
            <a:r>
              <a:rPr lang="en-US" altLang="zh-CN" sz="1000">
                <a:solidFill>
                  <a:srgbClr val="C00000"/>
                </a:solidFill>
                <a:latin typeface="Consolas" panose="020B0609020204030204" pitchFamily="49" charset="0"/>
              </a:rPr>
              <a:t>1, ‘data1’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t2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VALUES (</a:t>
            </a:r>
            <a:r>
              <a:rPr lang="en-US" altLang="zh-CN" sz="1000">
                <a:solidFill>
                  <a:srgbClr val="C00000"/>
                </a:solidFill>
                <a:latin typeface="Consolas" panose="020B0609020204030204" pitchFamily="49" charset="0"/>
              </a:rPr>
              <a:t>2, ‘data2’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t3 VALUES (</a:t>
            </a:r>
            <a:r>
              <a:rPr lang="en-US" altLang="zh-CN" sz="1000">
                <a:solidFill>
                  <a:srgbClr val="C00000"/>
                </a:solidFill>
                <a:latin typeface="Consolas" panose="020B0609020204030204" pitchFamily="49" charset="0"/>
              </a:rPr>
              <a:t>3, ‘data3’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COMMIT;</a:t>
            </a:r>
          </a:p>
        </p:txBody>
      </p:sp>
      <p:sp>
        <p:nvSpPr>
          <p:cNvPr id="23" name="箭头: 左右 22">
            <a:extLst>
              <a:ext uri="{FF2B5EF4-FFF2-40B4-BE49-F238E27FC236}">
                <a16:creationId xmlns:a16="http://schemas.microsoft.com/office/drawing/2014/main" id="{0DB90E31-F653-0DD5-D8F5-1C98C1C6E98E}"/>
              </a:ext>
            </a:extLst>
          </p:cNvPr>
          <p:cNvSpPr/>
          <p:nvPr/>
        </p:nvSpPr>
        <p:spPr>
          <a:xfrm>
            <a:off x="3986297" y="2907538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B5AB352-22E4-A71C-1FB7-7D231F021E5D}"/>
              </a:ext>
            </a:extLst>
          </p:cNvPr>
          <p:cNvSpPr/>
          <p:nvPr/>
        </p:nvSpPr>
        <p:spPr>
          <a:xfrm>
            <a:off x="6900221" y="1770244"/>
            <a:ext cx="2419040" cy="22399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磁盘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346A6ADE-A634-2243-F4FA-4D8A01183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467836"/>
              </p:ext>
            </p:extLst>
          </p:nvPr>
        </p:nvGraphicFramePr>
        <p:xfrm>
          <a:off x="7042546" y="2259814"/>
          <a:ext cx="607934" cy="37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7934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</a:tbl>
          </a:graphicData>
        </a:graphic>
      </p:graphicFrame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077A59C4-DBCA-0446-A3A0-A8C6D0F5B0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534663"/>
              </p:ext>
            </p:extLst>
          </p:nvPr>
        </p:nvGraphicFramePr>
        <p:xfrm>
          <a:off x="4651405" y="3167965"/>
          <a:ext cx="677756" cy="56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756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Wal 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Wal Page 2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596173"/>
                  </a:ext>
                </a:extLst>
              </a:tr>
            </a:tbl>
          </a:graphicData>
        </a:graphic>
      </p:graphicFrame>
      <p:sp>
        <p:nvSpPr>
          <p:cNvPr id="27" name="文本框 26">
            <a:extLst>
              <a:ext uri="{FF2B5EF4-FFF2-40B4-BE49-F238E27FC236}">
                <a16:creationId xmlns:a16="http://schemas.microsoft.com/office/drawing/2014/main" id="{43B3FB38-54B2-040D-C29C-0F9B6CA4BBC5}"/>
              </a:ext>
            </a:extLst>
          </p:cNvPr>
          <p:cNvSpPr txBox="1"/>
          <p:nvPr/>
        </p:nvSpPr>
        <p:spPr>
          <a:xfrm>
            <a:off x="4576168" y="3685098"/>
            <a:ext cx="8685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Wal Buffer</a:t>
            </a:r>
            <a:endParaRPr lang="zh-CN" altLang="en-US" sz="1200"/>
          </a:p>
        </p:txBody>
      </p:sp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2D35F570-07D6-0526-1D81-93AC8B0587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237783"/>
              </p:ext>
            </p:extLst>
          </p:nvPr>
        </p:nvGraphicFramePr>
        <p:xfrm>
          <a:off x="7792806" y="2259814"/>
          <a:ext cx="607934" cy="37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7934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</a:tbl>
          </a:graphicData>
        </a:graphic>
      </p:graphicFrame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B9EDE828-C5B4-DCA1-51BD-9E88F101E4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166910"/>
              </p:ext>
            </p:extLst>
          </p:nvPr>
        </p:nvGraphicFramePr>
        <p:xfrm>
          <a:off x="8545873" y="2259814"/>
          <a:ext cx="607934" cy="37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7934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</a:tbl>
          </a:graphicData>
        </a:graphic>
      </p:graphicFrame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BC921522-7945-1106-DB85-53DB844F5E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338463"/>
              </p:ext>
            </p:extLst>
          </p:nvPr>
        </p:nvGraphicFramePr>
        <p:xfrm>
          <a:off x="7069693" y="3019209"/>
          <a:ext cx="677756" cy="75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756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Wal 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Wal Page 2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596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792807"/>
                  </a:ext>
                </a:extLst>
              </a:tr>
            </a:tbl>
          </a:graphicData>
        </a:graphic>
      </p:graphicFrame>
      <p:sp>
        <p:nvSpPr>
          <p:cNvPr id="34" name="箭头: 左右 33">
            <a:extLst>
              <a:ext uri="{FF2B5EF4-FFF2-40B4-BE49-F238E27FC236}">
                <a16:creationId xmlns:a16="http://schemas.microsoft.com/office/drawing/2014/main" id="{059ECF39-E7B4-A04A-D041-98720A0B1E47}"/>
              </a:ext>
            </a:extLst>
          </p:cNvPr>
          <p:cNvSpPr/>
          <p:nvPr/>
        </p:nvSpPr>
        <p:spPr>
          <a:xfrm>
            <a:off x="6507447" y="3454112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5" name="表格 28">
            <a:extLst>
              <a:ext uri="{FF2B5EF4-FFF2-40B4-BE49-F238E27FC236}">
                <a16:creationId xmlns:a16="http://schemas.microsoft.com/office/drawing/2014/main" id="{B961F1D7-1659-C6DA-650E-BBF5B45AB4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208681"/>
              </p:ext>
            </p:extLst>
          </p:nvPr>
        </p:nvGraphicFramePr>
        <p:xfrm>
          <a:off x="8208211" y="4159055"/>
          <a:ext cx="1111050" cy="13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1050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WalPageHeader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499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Wal Record 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Wal Record 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Wal Record 3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Wal Record 4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971078"/>
                  </a:ext>
                </a:extLst>
              </a:tr>
            </a:tbl>
          </a:graphicData>
        </a:graphic>
      </p:graphicFrame>
      <p:graphicFrame>
        <p:nvGraphicFramePr>
          <p:cNvPr id="36" name="表格 28">
            <a:extLst>
              <a:ext uri="{FF2B5EF4-FFF2-40B4-BE49-F238E27FC236}">
                <a16:creationId xmlns:a16="http://schemas.microsoft.com/office/drawing/2014/main" id="{24DDB7F3-C834-D1C9-A8D2-F8278EE4E7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49943"/>
              </p:ext>
            </p:extLst>
          </p:nvPr>
        </p:nvGraphicFramePr>
        <p:xfrm>
          <a:off x="9768363" y="3563604"/>
          <a:ext cx="923450" cy="109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3450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/>
                        <a:t>表文件名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499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第几个</a:t>
                      </a:r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第几个</a:t>
                      </a:r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rgbClr val="C00000"/>
                          </a:solidFill>
                        </a:rPr>
                        <a:t>(1, ‘data1’)</a:t>
                      </a:r>
                      <a:endParaRPr lang="zh-CN" altLang="en-US" sz="1200" dirty="0">
                        <a:solidFill>
                          <a:srgbClr val="C0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graphicFrame>
        <p:nvGraphicFramePr>
          <p:cNvPr id="37" name="表格 28">
            <a:extLst>
              <a:ext uri="{FF2B5EF4-FFF2-40B4-BE49-F238E27FC236}">
                <a16:creationId xmlns:a16="http://schemas.microsoft.com/office/drawing/2014/main" id="{5D6B9005-C4D1-298D-6D6C-A560A1C610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888293"/>
              </p:ext>
            </p:extLst>
          </p:nvPr>
        </p:nvGraphicFramePr>
        <p:xfrm>
          <a:off x="9768362" y="4815695"/>
          <a:ext cx="923451" cy="109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3451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/>
                        <a:t>表文件名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499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第几个</a:t>
                      </a:r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第几个</a:t>
                      </a:r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rgbClr val="C00000"/>
                          </a:solidFill>
                        </a:rPr>
                        <a:t>(2, ‘data2’)</a:t>
                      </a:r>
                      <a:endParaRPr lang="zh-CN" altLang="en-US" sz="1200" dirty="0">
                        <a:solidFill>
                          <a:srgbClr val="C0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cxnSp>
        <p:nvCxnSpPr>
          <p:cNvPr id="38" name="直接箭头连接符 28">
            <a:extLst>
              <a:ext uri="{FF2B5EF4-FFF2-40B4-BE49-F238E27FC236}">
                <a16:creationId xmlns:a16="http://schemas.microsoft.com/office/drawing/2014/main" id="{8EE36EB3-690C-C9CB-70C4-2F08D014A5BD}"/>
              </a:ext>
            </a:extLst>
          </p:cNvPr>
          <p:cNvCxnSpPr>
            <a:cxnSpLocks/>
          </p:cNvCxnSpPr>
          <p:nvPr/>
        </p:nvCxnSpPr>
        <p:spPr>
          <a:xfrm>
            <a:off x="7757947" y="3041705"/>
            <a:ext cx="450264" cy="111735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28">
            <a:extLst>
              <a:ext uri="{FF2B5EF4-FFF2-40B4-BE49-F238E27FC236}">
                <a16:creationId xmlns:a16="http://schemas.microsoft.com/office/drawing/2014/main" id="{D926EAF1-6D35-86E0-E7B4-F748EED7C30A}"/>
              </a:ext>
            </a:extLst>
          </p:cNvPr>
          <p:cNvCxnSpPr>
            <a:cxnSpLocks/>
          </p:cNvCxnSpPr>
          <p:nvPr/>
        </p:nvCxnSpPr>
        <p:spPr>
          <a:xfrm>
            <a:off x="7747449" y="3226297"/>
            <a:ext cx="459601" cy="224603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28">
            <a:extLst>
              <a:ext uri="{FF2B5EF4-FFF2-40B4-BE49-F238E27FC236}">
                <a16:creationId xmlns:a16="http://schemas.microsoft.com/office/drawing/2014/main" id="{51861D1F-B084-2205-6C81-CE6BFB2F9BB3}"/>
              </a:ext>
            </a:extLst>
          </p:cNvPr>
          <p:cNvCxnSpPr>
            <a:cxnSpLocks/>
          </p:cNvCxnSpPr>
          <p:nvPr/>
        </p:nvCxnSpPr>
        <p:spPr>
          <a:xfrm flipV="1">
            <a:off x="9319571" y="3535029"/>
            <a:ext cx="447630" cy="85385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28">
            <a:extLst>
              <a:ext uri="{FF2B5EF4-FFF2-40B4-BE49-F238E27FC236}">
                <a16:creationId xmlns:a16="http://schemas.microsoft.com/office/drawing/2014/main" id="{117FA079-8F7F-2D37-E4DA-CB427BC463BC}"/>
              </a:ext>
            </a:extLst>
          </p:cNvPr>
          <p:cNvCxnSpPr>
            <a:cxnSpLocks/>
          </p:cNvCxnSpPr>
          <p:nvPr/>
        </p:nvCxnSpPr>
        <p:spPr>
          <a:xfrm>
            <a:off x="9319261" y="4595342"/>
            <a:ext cx="447940" cy="6266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28">
            <a:extLst>
              <a:ext uri="{FF2B5EF4-FFF2-40B4-BE49-F238E27FC236}">
                <a16:creationId xmlns:a16="http://schemas.microsoft.com/office/drawing/2014/main" id="{41A042BA-972D-1CD7-9574-49F31E5ECF97}"/>
              </a:ext>
            </a:extLst>
          </p:cNvPr>
          <p:cNvCxnSpPr>
            <a:cxnSpLocks/>
          </p:cNvCxnSpPr>
          <p:nvPr/>
        </p:nvCxnSpPr>
        <p:spPr>
          <a:xfrm>
            <a:off x="9319261" y="4595342"/>
            <a:ext cx="447940" cy="22035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28">
            <a:extLst>
              <a:ext uri="{FF2B5EF4-FFF2-40B4-BE49-F238E27FC236}">
                <a16:creationId xmlns:a16="http://schemas.microsoft.com/office/drawing/2014/main" id="{16D40D27-A033-8577-8F5D-9AAF247D06C5}"/>
              </a:ext>
            </a:extLst>
          </p:cNvPr>
          <p:cNvCxnSpPr>
            <a:cxnSpLocks/>
          </p:cNvCxnSpPr>
          <p:nvPr/>
        </p:nvCxnSpPr>
        <p:spPr>
          <a:xfrm>
            <a:off x="9319261" y="4816502"/>
            <a:ext cx="447940" cy="109212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连接符: 曲线 52">
            <a:extLst>
              <a:ext uri="{FF2B5EF4-FFF2-40B4-BE49-F238E27FC236}">
                <a16:creationId xmlns:a16="http://schemas.microsoft.com/office/drawing/2014/main" id="{A216F257-4E56-E746-8A8C-1444D818F52F}"/>
              </a:ext>
            </a:extLst>
          </p:cNvPr>
          <p:cNvCxnSpPr>
            <a:cxnSpLocks/>
            <a:stCxn id="36" idx="3"/>
            <a:endCxn id="25" idx="0"/>
          </p:cNvCxnSpPr>
          <p:nvPr/>
        </p:nvCxnSpPr>
        <p:spPr>
          <a:xfrm flipH="1" flipV="1">
            <a:off x="7346513" y="2259814"/>
            <a:ext cx="3345300" cy="1850990"/>
          </a:xfrm>
          <a:prstGeom prst="curvedConnector4">
            <a:avLst>
              <a:gd name="adj1" fmla="val -6833"/>
              <a:gd name="adj2" fmla="val 135506"/>
            </a:avLst>
          </a:prstGeom>
          <a:ln>
            <a:solidFill>
              <a:schemeClr val="accent4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曲线 54">
            <a:extLst>
              <a:ext uri="{FF2B5EF4-FFF2-40B4-BE49-F238E27FC236}">
                <a16:creationId xmlns:a16="http://schemas.microsoft.com/office/drawing/2014/main" id="{E022D402-B4AA-1956-24BC-D3418567EF5D}"/>
              </a:ext>
            </a:extLst>
          </p:cNvPr>
          <p:cNvCxnSpPr>
            <a:cxnSpLocks/>
            <a:stCxn id="37" idx="3"/>
            <a:endCxn id="30" idx="0"/>
          </p:cNvCxnSpPr>
          <p:nvPr/>
        </p:nvCxnSpPr>
        <p:spPr>
          <a:xfrm flipH="1" flipV="1">
            <a:off x="8096773" y="2259814"/>
            <a:ext cx="2595040" cy="3103081"/>
          </a:xfrm>
          <a:prstGeom prst="curvedConnector4">
            <a:avLst>
              <a:gd name="adj1" fmla="val -11378"/>
              <a:gd name="adj2" fmla="val 107674"/>
            </a:avLst>
          </a:prstGeom>
          <a:ln>
            <a:solidFill>
              <a:schemeClr val="accent4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8B61D437-130F-440D-8E02-8C0AC19318B7}"/>
              </a:ext>
            </a:extLst>
          </p:cNvPr>
          <p:cNvSpPr txBox="1"/>
          <p:nvPr/>
        </p:nvSpPr>
        <p:spPr>
          <a:xfrm>
            <a:off x="7073140" y="2582922"/>
            <a:ext cx="577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t1</a:t>
            </a:r>
            <a:r>
              <a:rPr lang="zh-CN" altLang="en-US" sz="1200"/>
              <a:t> </a:t>
            </a:r>
            <a:r>
              <a:rPr lang="en-US" altLang="zh-CN" sz="1200"/>
              <a:t>File</a:t>
            </a:r>
            <a:endParaRPr lang="zh-CN" altLang="en-US" sz="120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E2E521C0-1832-F0A9-9E46-987AF3DBDFEB}"/>
              </a:ext>
            </a:extLst>
          </p:cNvPr>
          <p:cNvSpPr txBox="1"/>
          <p:nvPr/>
        </p:nvSpPr>
        <p:spPr>
          <a:xfrm>
            <a:off x="7806102" y="2595857"/>
            <a:ext cx="577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t2</a:t>
            </a:r>
            <a:r>
              <a:rPr lang="zh-CN" altLang="en-US" sz="1200"/>
              <a:t> </a:t>
            </a:r>
            <a:r>
              <a:rPr lang="en-US" altLang="zh-CN" sz="1200"/>
              <a:t>File</a:t>
            </a:r>
            <a:endParaRPr lang="zh-CN" altLang="en-US" sz="120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3A6F7ABD-F23D-A89D-2009-9EB4E31CF680}"/>
              </a:ext>
            </a:extLst>
          </p:cNvPr>
          <p:cNvSpPr txBox="1"/>
          <p:nvPr/>
        </p:nvSpPr>
        <p:spPr>
          <a:xfrm>
            <a:off x="8576563" y="2595858"/>
            <a:ext cx="577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t3</a:t>
            </a:r>
            <a:r>
              <a:rPr lang="zh-CN" altLang="en-US" sz="1200"/>
              <a:t> </a:t>
            </a:r>
            <a:r>
              <a:rPr lang="en-US" altLang="zh-CN" sz="1200"/>
              <a:t>File</a:t>
            </a:r>
            <a:endParaRPr lang="zh-CN" altLang="en-US" sz="1200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388B4AC7-4B3F-EC50-C3DE-F571CAB48E33}"/>
              </a:ext>
            </a:extLst>
          </p:cNvPr>
          <p:cNvSpPr/>
          <p:nvPr/>
        </p:nvSpPr>
        <p:spPr>
          <a:xfrm>
            <a:off x="4382436" y="2397519"/>
            <a:ext cx="196620" cy="14085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bg1"/>
                </a:solidFill>
              </a:rPr>
              <a:t>1</a:t>
            </a:r>
            <a:endParaRPr lang="zh-CN" altLang="en-US" sz="1000" b="1">
              <a:solidFill>
                <a:schemeClr val="bg1"/>
              </a:solidFill>
            </a:endParaRPr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CEBFB153-E3B2-64D1-DB72-59A807B9A316}"/>
              </a:ext>
            </a:extLst>
          </p:cNvPr>
          <p:cNvSpPr/>
          <p:nvPr/>
        </p:nvSpPr>
        <p:spPr>
          <a:xfrm>
            <a:off x="4392007" y="3185309"/>
            <a:ext cx="196620" cy="14085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bg1"/>
                </a:solidFill>
              </a:rPr>
              <a:t>2</a:t>
            </a:r>
            <a:endParaRPr lang="zh-CN" altLang="en-US" sz="1000" b="1">
              <a:solidFill>
                <a:schemeClr val="bg1"/>
              </a:solidFill>
            </a:endParaRPr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245614E6-11E3-503F-BF42-6633DAB76A1B}"/>
              </a:ext>
            </a:extLst>
          </p:cNvPr>
          <p:cNvSpPr/>
          <p:nvPr/>
        </p:nvSpPr>
        <p:spPr>
          <a:xfrm>
            <a:off x="6564927" y="3702381"/>
            <a:ext cx="196620" cy="14085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bg1"/>
                </a:solidFill>
              </a:rPr>
              <a:t>3</a:t>
            </a:r>
            <a:endParaRPr lang="zh-CN" altLang="en-US" sz="1000" b="1">
              <a:solidFill>
                <a:schemeClr val="bg1"/>
              </a:solidFill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E0C58925-239F-9686-C781-8C36D5E87FC8}"/>
              </a:ext>
            </a:extLst>
          </p:cNvPr>
          <p:cNvSpPr txBox="1"/>
          <p:nvPr/>
        </p:nvSpPr>
        <p:spPr>
          <a:xfrm>
            <a:off x="7081818" y="3748978"/>
            <a:ext cx="7355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Wal File</a:t>
            </a:r>
            <a:endParaRPr lang="zh-CN" altLang="en-US" sz="1200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105F4E83-E484-58B2-265B-7B90A67F75B7}"/>
              </a:ext>
            </a:extLst>
          </p:cNvPr>
          <p:cNvSpPr/>
          <p:nvPr/>
        </p:nvSpPr>
        <p:spPr>
          <a:xfrm>
            <a:off x="6564927" y="2636614"/>
            <a:ext cx="196620" cy="14085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bg1"/>
                </a:solidFill>
              </a:rPr>
              <a:t>4</a:t>
            </a:r>
            <a:endParaRPr lang="zh-CN" altLang="en-US" sz="10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728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1870</TotalTime>
  <Words>1569</Words>
  <Application>Microsoft Office PowerPoint</Application>
  <PresentationFormat>宽屏</PresentationFormat>
  <Paragraphs>473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2" baseType="lpstr"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博 沈</dc:creator>
  <cp:lastModifiedBy>swain swain</cp:lastModifiedBy>
  <cp:revision>42</cp:revision>
  <dcterms:created xsi:type="dcterms:W3CDTF">2024-05-03T08:49:27Z</dcterms:created>
  <dcterms:modified xsi:type="dcterms:W3CDTF">2024-07-11T17:14:52Z</dcterms:modified>
</cp:coreProperties>
</file>