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4" r:id="rId3"/>
    <p:sldId id="272" r:id="rId4"/>
    <p:sldId id="302" r:id="rId5"/>
    <p:sldId id="273" r:id="rId6"/>
    <p:sldId id="277" r:id="rId7"/>
    <p:sldId id="295" r:id="rId8"/>
    <p:sldId id="291" r:id="rId9"/>
    <p:sldId id="290" r:id="rId10"/>
    <p:sldId id="292" r:id="rId11"/>
    <p:sldId id="298" r:id="rId12"/>
    <p:sldId id="289" r:id="rId13"/>
    <p:sldId id="288" r:id="rId14"/>
    <p:sldId id="279" r:id="rId15"/>
    <p:sldId id="278" r:id="rId16"/>
    <p:sldId id="276" r:id="rId17"/>
    <p:sldId id="280" r:id="rId18"/>
    <p:sldId id="281" r:id="rId19"/>
    <p:sldId id="286" r:id="rId20"/>
    <p:sldId id="282" r:id="rId21"/>
    <p:sldId id="287" r:id="rId22"/>
    <p:sldId id="283" r:id="rId23"/>
    <p:sldId id="299" r:id="rId24"/>
    <p:sldId id="300" r:id="rId25"/>
    <p:sldId id="284" r:id="rId26"/>
    <p:sldId id="285" r:id="rId27"/>
    <p:sldId id="275" r:id="rId28"/>
    <p:sldId id="303" r:id="rId29"/>
    <p:sldId id="304" r:id="rId30"/>
    <p:sldId id="293" r:id="rId31"/>
    <p:sldId id="347" r:id="rId32"/>
    <p:sldId id="296" r:id="rId33"/>
    <p:sldId id="294" r:id="rId34"/>
    <p:sldId id="301" r:id="rId35"/>
    <p:sldId id="297" r:id="rId36"/>
    <p:sldId id="265" r:id="rId37"/>
    <p:sldId id="258" r:id="rId38"/>
    <p:sldId id="259" r:id="rId39"/>
    <p:sldId id="260" r:id="rId40"/>
    <p:sldId id="261" r:id="rId41"/>
    <p:sldId id="262" r:id="rId42"/>
    <p:sldId id="263" r:id="rId43"/>
    <p:sldId id="264" r:id="rId44"/>
    <p:sldId id="266" r:id="rId45"/>
    <p:sldId id="268" r:id="rId46"/>
    <p:sldId id="269" r:id="rId47"/>
    <p:sldId id="267" r:id="rId48"/>
    <p:sldId id="270" r:id="rId49"/>
    <p:sldId id="271" r:id="rId50"/>
  </p:sldIdLst>
  <p:sldSz cx="12192000" cy="6858000"/>
  <p:notesSz cx="6858000" cy="9144000"/>
  <p:custDataLst>
    <p:tags r:id="rId5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390017B-2813-FF4A-AEED-859DA25EEF1E}">
          <p14:sldIdLst>
            <p14:sldId id="274"/>
            <p14:sldId id="272"/>
            <p14:sldId id="302"/>
            <p14:sldId id="273"/>
          </p14:sldIdLst>
        </p14:section>
        <p14:section name="2-执行模块" id="{BC1B690E-BB38-E14D-9229-FBC46ECCB848}">
          <p14:sldIdLst>
            <p14:sldId id="277"/>
            <p14:sldId id="295"/>
            <p14:sldId id="291"/>
            <p14:sldId id="290"/>
            <p14:sldId id="292"/>
            <p14:sldId id="298"/>
          </p14:sldIdLst>
        </p14:section>
        <p14:section name="3-存储模块" id="{B05A21F0-69D5-B44F-80F6-F20FFC0A23BE}">
          <p14:sldIdLst>
            <p14:sldId id="289"/>
            <p14:sldId id="288"/>
            <p14:sldId id="279"/>
            <p14:sldId id="278"/>
            <p14:sldId id="276"/>
            <p14:sldId id="280"/>
            <p14:sldId id="281"/>
            <p14:sldId id="286"/>
            <p14:sldId id="282"/>
            <p14:sldId id="287"/>
            <p14:sldId id="283"/>
            <p14:sldId id="299"/>
            <p14:sldId id="300"/>
            <p14:sldId id="284"/>
            <p14:sldId id="285"/>
          </p14:sldIdLst>
        </p14:section>
        <p14:section name="5-安全模块" id="{F738ED7E-2E50-9D48-94E2-2D74F0766031}">
          <p14:sldIdLst>
            <p14:sldId id="275"/>
            <p14:sldId id="303"/>
            <p14:sldId id="304"/>
            <p14:sldId id="293"/>
            <p14:sldId id="296"/>
            <p14:sldId id="294"/>
            <p14:sldId id="301"/>
            <p14:sldId id="297"/>
            <p14:sldId id="265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67"/>
            <p14:sldId id="270"/>
            <p14:sldId id="271"/>
            <p14:sldId id="34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3BE"/>
    <a:srgbClr val="F7C5A7"/>
    <a:srgbClr val="ECA2F8"/>
    <a:srgbClr val="FAD0D7"/>
    <a:srgbClr val="DAEFFE"/>
    <a:srgbClr val="0BD6DB"/>
    <a:srgbClr val="26E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3" autoAdjust="0"/>
    <p:restoredTop sz="94660"/>
  </p:normalViewPr>
  <p:slideViewPr>
    <p:cSldViewPr snapToGrid="0">
      <p:cViewPr>
        <p:scale>
          <a:sx n="125" d="100"/>
          <a:sy n="125" d="100"/>
        </p:scale>
        <p:origin x="1902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4" Type="http://schemas.openxmlformats.org/officeDocument/2006/relationships/tags" Target="tags/tag1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314F-03A4-4434-A0B9-8964C5B793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632D2-CC18-4A2F-8ACE-B06962062D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一、数据库架构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0660" y="1241902"/>
            <a:ext cx="1232644" cy="615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8"/>
          <p:cNvGraphicFramePr>
            <a:graphicFrameLocks noGrp="1"/>
          </p:cNvGraphicFramePr>
          <p:nvPr/>
        </p:nvGraphicFramePr>
        <p:xfrm>
          <a:off x="1940806" y="568877"/>
          <a:ext cx="1827184" cy="218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046"/>
                <a:gridCol w="414215"/>
                <a:gridCol w="406400"/>
                <a:gridCol w="57052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611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46115">
                <a:tc vMerge="1"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data9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46115">
                <a:tc vMerge="1"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4611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data5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46115">
                <a:tc vMerge="1"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data7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46115">
                <a:tc vMerge="1"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data4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4611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data6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46115">
                <a:tc vMerge="1"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data8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46115">
                <a:tc vMerge="1"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" name="直接箭头连接符 28"/>
          <p:cNvCxnSpPr/>
          <p:nvPr/>
        </p:nvCxnSpPr>
        <p:spPr>
          <a:xfrm flipV="1">
            <a:off x="1459965" y="568877"/>
            <a:ext cx="480841" cy="100452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28"/>
          <p:cNvCxnSpPr/>
          <p:nvPr/>
        </p:nvCxnSpPr>
        <p:spPr>
          <a:xfrm>
            <a:off x="1459965" y="1788705"/>
            <a:ext cx="480841" cy="96897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41999" y="1573398"/>
            <a:ext cx="1019876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表数据文件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05492" y="568877"/>
            <a:ext cx="2333809" cy="2066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*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t1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c1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5;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91444" y="3289712"/>
            <a:ext cx="761305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Scan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81242" y="2757677"/>
            <a:ext cx="1061293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SeqScan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81242" y="3170128"/>
            <a:ext cx="1061293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IndexScan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781241" y="3621988"/>
            <a:ext cx="1061293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BitmapScan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781240" y="4073848"/>
            <a:ext cx="1061293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TidScan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一、存储模块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37485" y="1006955"/>
            <a:ext cx="1504906" cy="348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2415" y="1006955"/>
            <a:ext cx="3437768" cy="348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数据库服务端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45207" y="1807600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r>
              <a:rPr lang="zh-CN" altLang="en-US" sz="1200">
                <a:solidFill>
                  <a:schemeClr val="tx1"/>
                </a:solidFill>
              </a:rPr>
              <a:t>缓冲池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45207" y="2375307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共享缓冲池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07415" y="1820497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07415" y="2388205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表文件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07414" y="2947702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FSM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07413" y="3507199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VM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4" idx="3"/>
            <a:endCxn id="6" idx="1"/>
          </p:cNvCxnSpPr>
          <p:nvPr/>
        </p:nvCxnSpPr>
        <p:spPr>
          <a:xfrm>
            <a:off x="4262132" y="1933202"/>
            <a:ext cx="1745283" cy="128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7" idx="1"/>
          </p:cNvCxnSpPr>
          <p:nvPr/>
        </p:nvCxnSpPr>
        <p:spPr>
          <a:xfrm>
            <a:off x="4262132" y="2500909"/>
            <a:ext cx="1745283" cy="12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385477" y="1807598"/>
            <a:ext cx="123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 recovery</a:t>
            </a:r>
            <a:r>
              <a:rPr lang="zh-CN" altLang="en-US" sz="1200"/>
              <a:t>进程</a:t>
            </a:r>
            <a:endParaRPr lang="zh-CN" altLang="en-US" sz="1200"/>
          </a:p>
        </p:txBody>
      </p:sp>
      <p:sp>
        <p:nvSpPr>
          <p:cNvPr id="13" name="文本框 12"/>
          <p:cNvSpPr txBox="1"/>
          <p:nvPr/>
        </p:nvSpPr>
        <p:spPr>
          <a:xfrm>
            <a:off x="4578918" y="1681997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3 wal writer</a:t>
            </a:r>
            <a:r>
              <a:rPr lang="zh-CN" altLang="en-US" sz="1200"/>
              <a:t>进程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4577179" y="2249705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4 bg writer</a:t>
            </a:r>
            <a:r>
              <a:rPr lang="zh-CN" altLang="en-US" sz="1200"/>
              <a:t>进程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4573052" y="2541815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5 checkpoint</a:t>
            </a:r>
            <a:r>
              <a:rPr lang="zh-CN" altLang="en-US" sz="1200"/>
              <a:t>进程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7318328" y="2934803"/>
            <a:ext cx="123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6 vacuum</a:t>
            </a:r>
            <a:r>
              <a:rPr lang="zh-CN" altLang="en-US" sz="1200"/>
              <a:t>进程</a:t>
            </a:r>
            <a:endParaRPr lang="zh-CN" altLang="en-US" sz="1200"/>
          </a:p>
        </p:txBody>
      </p:sp>
      <p:sp>
        <p:nvSpPr>
          <p:cNvPr id="17" name="矩形 16"/>
          <p:cNvSpPr/>
          <p:nvPr/>
        </p:nvSpPr>
        <p:spPr>
          <a:xfrm>
            <a:off x="1168658" y="2124103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SQL</a:t>
            </a:r>
            <a:r>
              <a:rPr lang="zh-CN" altLang="en-US" sz="1200">
                <a:solidFill>
                  <a:schemeClr val="tx1"/>
                </a:solidFill>
              </a:rPr>
              <a:t>引擎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8" name="连接符: 肘形 17"/>
          <p:cNvCxnSpPr>
            <a:stCxn id="17" idx="3"/>
            <a:endCxn id="4" idx="1"/>
          </p:cNvCxnSpPr>
          <p:nvPr/>
        </p:nvCxnSpPr>
        <p:spPr>
          <a:xfrm flipV="1">
            <a:off x="2285583" y="1933202"/>
            <a:ext cx="859624" cy="3165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连接符: 肘形 18"/>
          <p:cNvCxnSpPr>
            <a:stCxn id="17" idx="3"/>
            <a:endCxn id="5" idx="1"/>
          </p:cNvCxnSpPr>
          <p:nvPr/>
        </p:nvCxnSpPr>
        <p:spPr>
          <a:xfrm>
            <a:off x="2285583" y="2249705"/>
            <a:ext cx="859624" cy="2512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900407" y="1656202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2 postgres </a:t>
            </a:r>
            <a:r>
              <a:rPr lang="zh-CN" altLang="en-US" sz="1200"/>
              <a:t>进程</a:t>
            </a:r>
            <a:endParaRPr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7385477" y="4062008"/>
            <a:ext cx="1504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7 log collector</a:t>
            </a:r>
            <a:r>
              <a:rPr lang="zh-CN" altLang="en-US" sz="1200"/>
              <a:t>进程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6007412" y="4066695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日志文件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900407" y="1377754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 postgres </a:t>
            </a:r>
            <a:r>
              <a:rPr lang="zh-CN" altLang="en-US" sz="1200"/>
              <a:t>进程</a:t>
            </a:r>
            <a:endParaRPr lang="zh-CN" altLang="en-US" sz="1200"/>
          </a:p>
        </p:txBody>
      </p:sp>
      <p:sp>
        <p:nvSpPr>
          <p:cNvPr id="24" name="矩形 23"/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3.1 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存储架构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3.1 FileNode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6250" y="910911"/>
            <a:ext cx="85476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08739" y="942326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数据库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76390" y="942326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磁盘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直接连接符 17"/>
          <p:cNvCxnSpPr>
            <a:stCxn id="17" idx="2"/>
            <a:endCxn id="29" idx="0"/>
          </p:cNvCxnSpPr>
          <p:nvPr/>
        </p:nvCxnSpPr>
        <p:spPr>
          <a:xfrm>
            <a:off x="1013633" y="1164359"/>
            <a:ext cx="0" cy="4939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19"/>
          <p:cNvCxnSpPr>
            <a:stCxn id="18" idx="2"/>
            <a:endCxn id="30" idx="0"/>
          </p:cNvCxnSpPr>
          <p:nvPr/>
        </p:nvCxnSpPr>
        <p:spPr>
          <a:xfrm>
            <a:off x="4002797" y="1195774"/>
            <a:ext cx="0" cy="4939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2"/>
          <p:cNvCxnSpPr>
            <a:stCxn id="19" idx="2"/>
            <a:endCxn id="31" idx="0"/>
          </p:cNvCxnSpPr>
          <p:nvPr/>
        </p:nvCxnSpPr>
        <p:spPr>
          <a:xfrm>
            <a:off x="6370448" y="1195774"/>
            <a:ext cx="0" cy="4939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8"/>
          <p:cNvCxnSpPr/>
          <p:nvPr/>
        </p:nvCxnSpPr>
        <p:spPr>
          <a:xfrm>
            <a:off x="1016964" y="2480195"/>
            <a:ext cx="298355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86250" y="6103633"/>
            <a:ext cx="85476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08739" y="6135048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数据库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76390" y="6135048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磁盘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44"/>
          <p:cNvCxnSpPr/>
          <p:nvPr/>
        </p:nvCxnSpPr>
        <p:spPr>
          <a:xfrm>
            <a:off x="1036604" y="3549062"/>
            <a:ext cx="340584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996508" y="2198562"/>
            <a:ext cx="2512231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CREATE DATABASE db1;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96508" y="3133544"/>
            <a:ext cx="2895710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3. CREATE TABLE t1 (c1 INT, c2 TEXT);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1013633" y="3909592"/>
            <a:ext cx="340584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036604" y="3611401"/>
            <a:ext cx="2601515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4. SELECT pg_relation_filepath(‘t1’);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30"/>
          <p:cNvCxnSpPr/>
          <p:nvPr/>
        </p:nvCxnSpPr>
        <p:spPr>
          <a:xfrm>
            <a:off x="4147304" y="2535956"/>
            <a:ext cx="0" cy="23693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30"/>
          <p:cNvCxnSpPr/>
          <p:nvPr/>
        </p:nvCxnSpPr>
        <p:spPr>
          <a:xfrm flipH="1">
            <a:off x="996508" y="4755217"/>
            <a:ext cx="341274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28"/>
          <p:cNvCxnSpPr/>
          <p:nvPr/>
        </p:nvCxnSpPr>
        <p:spPr>
          <a:xfrm>
            <a:off x="1002598" y="1553725"/>
            <a:ext cx="300019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010336" y="1273977"/>
            <a:ext cx="2994737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1. </a:t>
            </a:r>
            <a:r>
              <a:rPr lang="zh-CN" altLang="en-US" sz="1200">
                <a:solidFill>
                  <a:schemeClr val="tx1"/>
                </a:solidFill>
              </a:rPr>
              <a:t>安装数据库，假设数据目录为</a:t>
            </a:r>
            <a:r>
              <a:rPr lang="en-US" altLang="zh-CN" sz="1200">
                <a:solidFill>
                  <a:schemeClr val="tx1"/>
                </a:solidFill>
              </a:rPr>
              <a:t>$PGDATA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28"/>
          <p:cNvCxnSpPr/>
          <p:nvPr/>
        </p:nvCxnSpPr>
        <p:spPr>
          <a:xfrm>
            <a:off x="4002796" y="1825983"/>
            <a:ext cx="236765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009691" y="1537187"/>
            <a:ext cx="1854853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创建目录 </a:t>
            </a:r>
            <a:r>
              <a:rPr lang="en-US" altLang="zh-CN" sz="1200">
                <a:solidFill>
                  <a:schemeClr val="tx1"/>
                </a:solidFill>
              </a:rPr>
              <a:t>$PGDATA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993743" y="1853600"/>
            <a:ext cx="1350152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创建用户目录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28"/>
          <p:cNvCxnSpPr/>
          <p:nvPr/>
        </p:nvCxnSpPr>
        <p:spPr>
          <a:xfrm>
            <a:off x="4009691" y="2139149"/>
            <a:ext cx="236765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4152809" y="2470174"/>
            <a:ext cx="2224534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为</a:t>
            </a:r>
            <a:r>
              <a:rPr lang="en-US" altLang="zh-CN" sz="1200">
                <a:solidFill>
                  <a:schemeClr val="tx1"/>
                </a:solidFill>
              </a:rPr>
              <a:t>db1</a:t>
            </a:r>
            <a:r>
              <a:rPr lang="zh-CN" altLang="en-US" sz="1200">
                <a:solidFill>
                  <a:schemeClr val="tx1"/>
                </a:solidFill>
              </a:rPr>
              <a:t>生成</a:t>
            </a:r>
            <a:r>
              <a:rPr lang="en-US" altLang="zh-CN" sz="1200">
                <a:solidFill>
                  <a:schemeClr val="tx1"/>
                </a:solidFill>
              </a:rPr>
              <a:t>Oid</a:t>
            </a:r>
            <a:r>
              <a:rPr lang="zh-CN" altLang="en-US" sz="1200">
                <a:solidFill>
                  <a:schemeClr val="tx1"/>
                </a:solidFill>
              </a:rPr>
              <a:t>，假设为</a:t>
            </a:r>
            <a:r>
              <a:rPr lang="en-US" altLang="zh-CN" sz="1200">
                <a:solidFill>
                  <a:schemeClr val="tx1"/>
                </a:solidFill>
              </a:rPr>
              <a:t>1700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28"/>
          <p:cNvCxnSpPr/>
          <p:nvPr/>
        </p:nvCxnSpPr>
        <p:spPr>
          <a:xfrm>
            <a:off x="4002796" y="3015944"/>
            <a:ext cx="236765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6436761" y="1749925"/>
            <a:ext cx="1468916" cy="152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</a:rPr>
              <a:t>|-- $PGDATA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436760" y="2051993"/>
            <a:ext cx="1468918" cy="404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</a:rPr>
              <a:t>|-- $PGDATA</a:t>
            </a:r>
            <a:endParaRPr lang="en-US" altLang="zh-CN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      |-- global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995903" y="2743097"/>
            <a:ext cx="1585498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创建</a:t>
            </a:r>
            <a:r>
              <a:rPr lang="en-US" altLang="zh-CN" sz="1200">
                <a:solidFill>
                  <a:schemeClr val="tx1"/>
                </a:solidFill>
              </a:rPr>
              <a:t>Database</a:t>
            </a:r>
            <a:r>
              <a:rPr lang="zh-CN" altLang="en-US" sz="1200">
                <a:solidFill>
                  <a:schemeClr val="tx1"/>
                </a:solidFill>
              </a:rPr>
              <a:t>目录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5190133" y="2738688"/>
            <a:ext cx="1232644" cy="615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表格 28"/>
          <p:cNvGraphicFramePr>
            <a:graphicFrameLocks noGrp="1"/>
          </p:cNvGraphicFramePr>
          <p:nvPr/>
        </p:nvGraphicFramePr>
        <p:xfrm>
          <a:off x="7911164" y="2008111"/>
          <a:ext cx="955663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1287576" y="3685423"/>
            <a:ext cx="2582550" cy="96227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CREATE TABLE t1 (c1 INT, c2 TEXT);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2, ‘data2’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n, datan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7001868" y="2454711"/>
          <a:ext cx="541932" cy="1652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932"/>
              </a:tblGrid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7" name="直接箭头连接符 28"/>
          <p:cNvCxnSpPr/>
          <p:nvPr/>
        </p:nvCxnSpPr>
        <p:spPr>
          <a:xfrm flipV="1">
            <a:off x="6279438" y="2454711"/>
            <a:ext cx="712457" cy="61547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/>
          <p:cNvCxnSpPr/>
          <p:nvPr/>
        </p:nvCxnSpPr>
        <p:spPr>
          <a:xfrm>
            <a:off x="6279438" y="3285491"/>
            <a:ext cx="712457" cy="82175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28"/>
          <p:cNvCxnSpPr/>
          <p:nvPr/>
        </p:nvCxnSpPr>
        <p:spPr>
          <a:xfrm flipV="1">
            <a:off x="7553773" y="2008111"/>
            <a:ext cx="357391" cy="4466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28"/>
          <p:cNvCxnSpPr/>
          <p:nvPr/>
        </p:nvCxnSpPr>
        <p:spPr>
          <a:xfrm>
            <a:off x="7543800" y="2867025"/>
            <a:ext cx="367364" cy="45180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2079983" y="2727458"/>
            <a:ext cx="783936" cy="6159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514817" y="2727455"/>
            <a:ext cx="1115815" cy="615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225731" y="3056983"/>
            <a:ext cx="472485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SQL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678388" y="3056983"/>
            <a:ext cx="799629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存储模块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261472" y="3070184"/>
            <a:ext cx="1019876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表数据文件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箭头: 右 74"/>
          <p:cNvSpPr/>
          <p:nvPr/>
        </p:nvSpPr>
        <p:spPr>
          <a:xfrm>
            <a:off x="3027490" y="3090325"/>
            <a:ext cx="354522" cy="2153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箭头: 右 75"/>
          <p:cNvSpPr/>
          <p:nvPr/>
        </p:nvSpPr>
        <p:spPr>
          <a:xfrm>
            <a:off x="4763437" y="3056983"/>
            <a:ext cx="354522" cy="2153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箭头连接符 28"/>
          <p:cNvCxnSpPr>
            <a:endCxn id="101" idx="1"/>
          </p:cNvCxnSpPr>
          <p:nvPr/>
        </p:nvCxnSpPr>
        <p:spPr>
          <a:xfrm>
            <a:off x="8731084" y="3231519"/>
            <a:ext cx="54097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9272060" y="3108408"/>
            <a:ext cx="83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charset="-122"/>
                <a:cs typeface="+mn-cs"/>
              </a:rPr>
              <a:t>1, ‘data1’</a:t>
            </a:r>
            <a:endParaRPr lang="zh-CN" altLang="en-US"/>
          </a:p>
        </p:txBody>
      </p:sp>
      <p:cxnSp>
        <p:nvCxnSpPr>
          <p:cNvPr id="105" name="直接箭头连接符 28"/>
          <p:cNvCxnSpPr>
            <a:endCxn id="106" idx="1"/>
          </p:cNvCxnSpPr>
          <p:nvPr/>
        </p:nvCxnSpPr>
        <p:spPr>
          <a:xfrm>
            <a:off x="8731084" y="3025543"/>
            <a:ext cx="54097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9272060" y="2902432"/>
            <a:ext cx="83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charset="-122"/>
                <a:cs typeface="+mn-cs"/>
              </a:rPr>
              <a:t>2, ‘data2’</a:t>
            </a:r>
            <a:endParaRPr lang="zh-CN" altLang="en-US"/>
          </a:p>
        </p:txBody>
      </p:sp>
      <p:cxnSp>
        <p:nvCxnSpPr>
          <p:cNvPr id="107" name="直接箭头连接符 28"/>
          <p:cNvCxnSpPr/>
          <p:nvPr/>
        </p:nvCxnSpPr>
        <p:spPr>
          <a:xfrm flipH="1">
            <a:off x="1295860" y="3276189"/>
            <a:ext cx="939830" cy="39673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28"/>
          <p:cNvCxnSpPr/>
          <p:nvPr/>
        </p:nvCxnSpPr>
        <p:spPr>
          <a:xfrm>
            <a:off x="2698216" y="3272290"/>
            <a:ext cx="1169200" cy="40063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右大括号 117"/>
          <p:cNvSpPr/>
          <p:nvPr/>
        </p:nvSpPr>
        <p:spPr>
          <a:xfrm>
            <a:off x="8909689" y="2031048"/>
            <a:ext cx="116279" cy="1290343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9068830" y="2522445"/>
            <a:ext cx="1279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size: 8192 bytes</a:t>
            </a:r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3-1 Page</a:t>
            </a:r>
            <a:endParaRPr lang="en-US" altLang="zh-CN" sz="16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" name="表格 28"/>
          <p:cNvGraphicFramePr>
            <a:graphicFrameLocks noGrp="1"/>
          </p:cNvGraphicFramePr>
          <p:nvPr/>
        </p:nvGraphicFramePr>
        <p:xfrm>
          <a:off x="7911163" y="3889919"/>
          <a:ext cx="955663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</a:tr>
            </a:tbl>
          </a:graphicData>
        </a:graphic>
      </p:graphicFrame>
      <p:cxnSp>
        <p:nvCxnSpPr>
          <p:cNvPr id="4" name="直接箭头连接符 28"/>
          <p:cNvCxnSpPr/>
          <p:nvPr/>
        </p:nvCxnSpPr>
        <p:spPr>
          <a:xfrm>
            <a:off x="7562440" y="4107247"/>
            <a:ext cx="348723" cy="109595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28"/>
          <p:cNvCxnSpPr/>
          <p:nvPr/>
        </p:nvCxnSpPr>
        <p:spPr>
          <a:xfrm>
            <a:off x="7562440" y="3696369"/>
            <a:ext cx="348723" cy="19355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右大括号 8"/>
          <p:cNvSpPr/>
          <p:nvPr/>
        </p:nvSpPr>
        <p:spPr>
          <a:xfrm>
            <a:off x="8943432" y="3912856"/>
            <a:ext cx="116279" cy="1290343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033449" y="4419527"/>
            <a:ext cx="1279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size: 8192 bytes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234189" y="4941474"/>
            <a:ext cx="83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  <a:ea typeface="等线" panose="02010600030101010101" charset="-122"/>
              </a:rPr>
              <a:t>n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charset="-122"/>
                <a:cs typeface="+mn-cs"/>
              </a:rPr>
              <a:t>, ‘datan’</a:t>
            </a:r>
            <a:endParaRPr lang="zh-CN" altLang="en-US"/>
          </a:p>
        </p:txBody>
      </p:sp>
      <p:cxnSp>
        <p:nvCxnSpPr>
          <p:cNvPr id="12" name="直接箭头连接符 28"/>
          <p:cNvCxnSpPr>
            <a:endCxn id="11" idx="1"/>
          </p:cNvCxnSpPr>
          <p:nvPr/>
        </p:nvCxnSpPr>
        <p:spPr>
          <a:xfrm>
            <a:off x="8768954" y="5064585"/>
            <a:ext cx="46523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表格 28"/>
          <p:cNvGraphicFramePr>
            <a:graphicFrameLocks noGrp="1"/>
          </p:cNvGraphicFramePr>
          <p:nvPr/>
        </p:nvGraphicFramePr>
        <p:xfrm>
          <a:off x="2851635" y="1656357"/>
          <a:ext cx="1384705" cy="3596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705"/>
              </a:tblGrid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pd_lsn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pd_checksum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pd_flags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pd_lower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pd_upper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pd_special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pd_pagesize_version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pd_prune_xid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ItemId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ItemId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924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924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</a:tbl>
          </a:graphicData>
        </a:graphic>
      </p:graphicFrame>
      <p:sp>
        <p:nvSpPr>
          <p:cNvPr id="3" name="椭圆 2"/>
          <p:cNvSpPr/>
          <p:nvPr/>
        </p:nvSpPr>
        <p:spPr>
          <a:xfrm>
            <a:off x="2824614" y="3780162"/>
            <a:ext cx="61459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" name="椭圆 3"/>
          <p:cNvSpPr/>
          <p:nvPr/>
        </p:nvSpPr>
        <p:spPr>
          <a:xfrm>
            <a:off x="2814487" y="4007206"/>
            <a:ext cx="61459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33642" y="4833002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6" name="椭圆 5"/>
          <p:cNvSpPr/>
          <p:nvPr/>
        </p:nvSpPr>
        <p:spPr>
          <a:xfrm>
            <a:off x="2833642" y="5054930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cxnSp>
        <p:nvCxnSpPr>
          <p:cNvPr id="8" name="曲线连接符 7"/>
          <p:cNvCxnSpPr>
            <a:stCxn id="3" idx="2"/>
            <a:endCxn id="6" idx="2"/>
          </p:cNvCxnSpPr>
          <p:nvPr/>
        </p:nvCxnSpPr>
        <p:spPr>
          <a:xfrm rot="10800000" flipH="1" flipV="1">
            <a:off x="2824614" y="3811267"/>
            <a:ext cx="9028" cy="1274768"/>
          </a:xfrm>
          <a:prstGeom prst="curvedConnector3">
            <a:avLst>
              <a:gd name="adj1" fmla="val -1991936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曲线连接符 8"/>
          <p:cNvCxnSpPr>
            <a:stCxn id="4" idx="2"/>
            <a:endCxn id="5" idx="2"/>
          </p:cNvCxnSpPr>
          <p:nvPr/>
        </p:nvCxnSpPr>
        <p:spPr>
          <a:xfrm rot="10800000" flipH="1" flipV="1">
            <a:off x="2814486" y="4038311"/>
            <a:ext cx="19155" cy="825796"/>
          </a:xfrm>
          <a:prstGeom prst="curvedConnector3">
            <a:avLst>
              <a:gd name="adj1" fmla="val -351558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20" name="表格 28"/>
          <p:cNvGraphicFramePr>
            <a:graphicFrameLocks noGrp="1"/>
          </p:cNvGraphicFramePr>
          <p:nvPr/>
        </p:nvGraphicFramePr>
        <p:xfrm>
          <a:off x="5000455" y="2918511"/>
          <a:ext cx="77199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996"/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lp_off</a:t>
                      </a:r>
                      <a:endParaRPr lang="en-GB" altLang="zh-C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lp_flags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lp_len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059881" y="2629195"/>
            <a:ext cx="6531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ItemId</a:t>
            </a:r>
            <a:endParaRPr lang="zh-CN" altLang="en-US" b="1"/>
          </a:p>
        </p:txBody>
      </p:sp>
      <p:sp>
        <p:nvSpPr>
          <p:cNvPr id="23" name="文本框 22"/>
          <p:cNvSpPr txBox="1"/>
          <p:nvPr/>
        </p:nvSpPr>
        <p:spPr>
          <a:xfrm>
            <a:off x="5726450" y="2889168"/>
            <a:ext cx="1575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数据的页内偏移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726450" y="3081335"/>
            <a:ext cx="37517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4</a:t>
            </a:r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种状态：</a:t>
            </a:r>
            <a:r>
              <a:rPr lang="en-GB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UNUSED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、</a:t>
            </a:r>
            <a:r>
              <a:rPr lang="en-GB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NORMAL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、</a:t>
            </a:r>
            <a:r>
              <a:rPr lang="en-GB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REDIRECT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、</a:t>
            </a:r>
            <a:r>
              <a:rPr lang="en-GB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DEAD</a:t>
            </a:r>
            <a:endParaRPr lang="en-GB" altLang="zh-CN" sz="1200">
              <a:solidFill>
                <a:prstClr val="black">
                  <a:lumMod val="95000"/>
                  <a:lumOff val="5000"/>
                </a:prst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726450" y="3327001"/>
            <a:ext cx="9747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数据的长度</a:t>
            </a:r>
            <a:endParaRPr lang="zh-CN" altLang="en-US"/>
          </a:p>
        </p:txBody>
      </p:sp>
      <p:graphicFrame>
        <p:nvGraphicFramePr>
          <p:cNvPr id="27" name="表格 28"/>
          <p:cNvGraphicFramePr>
            <a:graphicFrameLocks noGrp="1"/>
          </p:cNvGraphicFramePr>
          <p:nvPr/>
        </p:nvGraphicFramePr>
        <p:xfrm>
          <a:off x="4939287" y="4511170"/>
          <a:ext cx="1212068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068"/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HeapTupleFields</a:t>
                      </a:r>
                      <a:endParaRPr lang="en-GB" altLang="zh-CN" sz="1200" b="1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ItemPointerData</a:t>
                      </a:r>
                      <a:endParaRPr lang="en-GB" altLang="zh-CN" sz="1200" b="1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t_infomask2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t_hoff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t_bits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(data)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表格 28"/>
          <p:cNvGraphicFramePr>
            <a:graphicFrameLocks noGrp="1"/>
          </p:cNvGraphicFramePr>
          <p:nvPr/>
        </p:nvGraphicFramePr>
        <p:xfrm>
          <a:off x="6473826" y="3670749"/>
          <a:ext cx="89375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3752"/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t_xmin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t_xmax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t_ctid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表格 28"/>
          <p:cNvGraphicFramePr>
            <a:graphicFrameLocks noGrp="1"/>
          </p:cNvGraphicFramePr>
          <p:nvPr/>
        </p:nvGraphicFramePr>
        <p:xfrm>
          <a:off x="6473826" y="4525627"/>
          <a:ext cx="1042850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850"/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BlockId</a:t>
                      </a:r>
                      <a:endParaRPr lang="en-GB" altLang="zh-CN" sz="1200" b="1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OffsetNumber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2" name="表格 28"/>
          <p:cNvGraphicFramePr>
            <a:graphicFrameLocks noGrp="1"/>
          </p:cNvGraphicFramePr>
          <p:nvPr/>
        </p:nvGraphicFramePr>
        <p:xfrm>
          <a:off x="7779362" y="4337554"/>
          <a:ext cx="70863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632"/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bi_hi</a:t>
                      </a:r>
                      <a:endParaRPr lang="en-GB" altLang="zh-CN" sz="12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bi_lo</a:t>
                      </a:r>
                      <a:endParaRPr lang="en-GB" altLang="zh-CN" sz="12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" name="直线箭头连接符 35"/>
          <p:cNvCxnSpPr/>
          <p:nvPr/>
        </p:nvCxnSpPr>
        <p:spPr>
          <a:xfrm flipV="1">
            <a:off x="4236340" y="2915402"/>
            <a:ext cx="766378" cy="80493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 flipV="1">
            <a:off x="4246468" y="3549475"/>
            <a:ext cx="746122" cy="44540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>
            <a:off x="4273489" y="5269133"/>
            <a:ext cx="649883" cy="77419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 flipV="1">
            <a:off x="4263361" y="4499572"/>
            <a:ext cx="673977" cy="52190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V="1">
            <a:off x="6147459" y="3670749"/>
            <a:ext cx="316239" cy="84042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/>
          <p:nvPr/>
        </p:nvCxnSpPr>
        <p:spPr>
          <a:xfrm>
            <a:off x="6156419" y="4942745"/>
            <a:ext cx="317407" cy="1032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/>
          <p:nvPr/>
        </p:nvCxnSpPr>
        <p:spPr>
          <a:xfrm flipV="1">
            <a:off x="6156419" y="4535948"/>
            <a:ext cx="317407" cy="22799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 flipV="1">
            <a:off x="6167270" y="4327389"/>
            <a:ext cx="296428" cy="41711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/>
          <p:cNvCxnSpPr/>
          <p:nvPr/>
        </p:nvCxnSpPr>
        <p:spPr>
          <a:xfrm flipV="1">
            <a:off x="7526804" y="4337555"/>
            <a:ext cx="252558" cy="18807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31" idx="3"/>
          </p:cNvCxnSpPr>
          <p:nvPr/>
        </p:nvCxnSpPr>
        <p:spPr>
          <a:xfrm>
            <a:off x="7516676" y="4744507"/>
            <a:ext cx="272814" cy="2837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3-3 Page</a:t>
            </a:r>
            <a:endParaRPr lang="en-US" altLang="zh-CN" sz="16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192873" y="5222188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4199369" y="4713402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207835" y="4193951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207835" y="2535973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201318" y="2822088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4199369" y="3040689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cxnSp>
        <p:nvCxnSpPr>
          <p:cNvPr id="66" name="连接符: 肘形 65"/>
          <p:cNvCxnSpPr>
            <a:stCxn id="48" idx="6"/>
            <a:endCxn id="43" idx="6"/>
          </p:cNvCxnSpPr>
          <p:nvPr/>
        </p:nvCxnSpPr>
        <p:spPr>
          <a:xfrm>
            <a:off x="4269295" y="2567078"/>
            <a:ext cx="12700" cy="1657978"/>
          </a:xfrm>
          <a:prstGeom prst="bentConnector3">
            <a:avLst>
              <a:gd name="adj1" fmla="val 90000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/>
          <p:cNvCxnSpPr>
            <a:stCxn id="51" idx="6"/>
            <a:endCxn id="41" idx="6"/>
          </p:cNvCxnSpPr>
          <p:nvPr/>
        </p:nvCxnSpPr>
        <p:spPr>
          <a:xfrm flipH="1">
            <a:off x="4260829" y="2853193"/>
            <a:ext cx="1949" cy="1891314"/>
          </a:xfrm>
          <a:prstGeom prst="bentConnector3">
            <a:avLst>
              <a:gd name="adj1" fmla="val -10165213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/>
          <p:cNvCxnSpPr>
            <a:stCxn id="52" idx="6"/>
            <a:endCxn id="40" idx="6"/>
          </p:cNvCxnSpPr>
          <p:nvPr/>
        </p:nvCxnSpPr>
        <p:spPr>
          <a:xfrm flipH="1">
            <a:off x="4254333" y="3071794"/>
            <a:ext cx="6496" cy="2181499"/>
          </a:xfrm>
          <a:prstGeom prst="bentConnector3">
            <a:avLst>
              <a:gd name="adj1" fmla="val -460414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2243328" y="1656357"/>
            <a:ext cx="60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2222175" y="5232823"/>
            <a:ext cx="60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2243328" y="3720339"/>
            <a:ext cx="60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2431679" y="1656357"/>
            <a:ext cx="0" cy="84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2431679" y="2853192"/>
            <a:ext cx="0" cy="84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2431679" y="3689053"/>
            <a:ext cx="0" cy="742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2431679" y="4864106"/>
            <a:ext cx="0" cy="372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1860979" y="2512532"/>
            <a:ext cx="10596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PageHeader</a:t>
            </a:r>
            <a:endParaRPr lang="zh-CN" altLang="en-US" sz="1200" b="1"/>
          </a:p>
        </p:txBody>
      </p:sp>
      <p:sp>
        <p:nvSpPr>
          <p:cNvPr id="108" name="文本框 107"/>
          <p:cNvSpPr txBox="1"/>
          <p:nvPr/>
        </p:nvSpPr>
        <p:spPr>
          <a:xfrm>
            <a:off x="2072716" y="4499572"/>
            <a:ext cx="7088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Datas</a:t>
            </a:r>
            <a:endParaRPr lang="zh-CN" altLang="en-US" sz="12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83095" y="2090139"/>
            <a:ext cx="956402" cy="10591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77961" y="2090139"/>
            <a:ext cx="798997" cy="10923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9850" y="2624131"/>
            <a:ext cx="62865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28"/>
          <p:cNvCxnSpPr/>
          <p:nvPr/>
        </p:nvCxnSpPr>
        <p:spPr>
          <a:xfrm>
            <a:off x="5815296" y="2685466"/>
            <a:ext cx="1036283" cy="20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28"/>
          <p:cNvCxnSpPr/>
          <p:nvPr/>
        </p:nvCxnSpPr>
        <p:spPr>
          <a:xfrm flipH="1">
            <a:off x="5815296" y="2777321"/>
            <a:ext cx="105286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28"/>
          <p:cNvCxnSpPr/>
          <p:nvPr/>
        </p:nvCxnSpPr>
        <p:spPr>
          <a:xfrm>
            <a:off x="6571069" y="2871869"/>
            <a:ext cx="223389" cy="6769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28"/>
          <p:cNvCxnSpPr/>
          <p:nvPr/>
        </p:nvCxnSpPr>
        <p:spPr>
          <a:xfrm>
            <a:off x="6565900" y="3060269"/>
            <a:ext cx="228558" cy="158335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8"/>
          <p:cNvGraphicFramePr>
            <a:graphicFrameLocks noGrp="1"/>
          </p:cNvGraphicFramePr>
          <p:nvPr/>
        </p:nvGraphicFramePr>
        <p:xfrm>
          <a:off x="6799627" y="3549221"/>
          <a:ext cx="955663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/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7616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右大括号 26"/>
          <p:cNvSpPr/>
          <p:nvPr/>
        </p:nvSpPr>
        <p:spPr>
          <a:xfrm>
            <a:off x="7813429" y="3549221"/>
            <a:ext cx="116279" cy="1094400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987847" y="3957921"/>
            <a:ext cx="12147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size: 8192 bytes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3-2 Smgr</a:t>
            </a:r>
            <a:endParaRPr lang="en-US" altLang="zh-CN" sz="16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7065944" y="2371064"/>
          <a:ext cx="425633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63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6072252" y="2407242"/>
          <a:ext cx="509305" cy="18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30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 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6069516" y="2871869"/>
          <a:ext cx="496384" cy="18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38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 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" name="矩形 43"/>
          <p:cNvSpPr/>
          <p:nvPr/>
        </p:nvSpPr>
        <p:spPr>
          <a:xfrm>
            <a:off x="1906142" y="2432218"/>
            <a:ext cx="2614790" cy="622993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(1, ‘data1’);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(2, ‘data2’);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* FROM t1 WHERE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2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5" name="箭头: 左右 44"/>
          <p:cNvSpPr/>
          <p:nvPr/>
        </p:nvSpPr>
        <p:spPr>
          <a:xfrm>
            <a:off x="4604309" y="2680068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3-3 Buffer</a:t>
            </a:r>
            <a:endParaRPr lang="en-US" altLang="zh-CN" sz="16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84744" y="2070029"/>
            <a:ext cx="1770021" cy="13589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60999" y="2630754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537159" y="2492313"/>
          <a:ext cx="425633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63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4476978" y="3057513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34" name="箭头: 左右 33"/>
          <p:cNvSpPr/>
          <p:nvPr/>
        </p:nvSpPr>
        <p:spPr>
          <a:xfrm>
            <a:off x="6260620" y="269032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左右 34"/>
          <p:cNvSpPr/>
          <p:nvPr/>
        </p:nvSpPr>
        <p:spPr>
          <a:xfrm>
            <a:off x="5068647" y="269032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289888" y="2531899"/>
            <a:ext cx="2596649" cy="49702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(1, ‘data1’);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* FROM t1 WHERE c1 = 1;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2" name="箭头: 左右 41"/>
          <p:cNvSpPr/>
          <p:nvPr/>
        </p:nvSpPr>
        <p:spPr>
          <a:xfrm>
            <a:off x="4012617" y="269032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665365" y="2084569"/>
            <a:ext cx="798997" cy="1344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6852046" y="2482699"/>
          <a:ext cx="425633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63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3-3 Buffer</a:t>
            </a:r>
            <a:endParaRPr lang="en-US" altLang="zh-CN" sz="16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" name="表格 3"/>
          <p:cNvGraphicFramePr>
            <a:graphicFrameLocks noGrp="1"/>
          </p:cNvGraphicFramePr>
          <p:nvPr/>
        </p:nvGraphicFramePr>
        <p:xfrm>
          <a:off x="4072341" y="3121929"/>
          <a:ext cx="992864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022"/>
                <a:gridCol w="43184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key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value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0x1ab5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567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0xa890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900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0x9962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0x7cf2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372563" y="2863744"/>
          <a:ext cx="1188922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565"/>
                <a:gridCol w="7393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index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value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{10, 3, ...}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{3, 1, ...}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1000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335080" y="2863744"/>
          <a:ext cx="949102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512"/>
                <a:gridCol w="53459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index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value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1000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947894" y="4650713"/>
            <a:ext cx="1241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SharedBufHash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3540957" y="1414126"/>
            <a:ext cx="1241758" cy="7538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BufferTag</a:t>
            </a:r>
            <a:endParaRPr lang="en-US" altLang="zh-CN" sz="1200" b="1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RelFileNode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forkNum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blockNum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65205" y="1600887"/>
            <a:ext cx="781545" cy="3803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33428" y="4701289"/>
            <a:ext cx="1394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BufferDescriptors</a:t>
            </a:r>
            <a:endParaRPr lang="en-US" altLang="zh-CN" sz="1200"/>
          </a:p>
        </p:txBody>
      </p:sp>
      <p:sp>
        <p:nvSpPr>
          <p:cNvPr id="10" name="矩形 9"/>
          <p:cNvSpPr/>
          <p:nvPr/>
        </p:nvSpPr>
        <p:spPr>
          <a:xfrm>
            <a:off x="6594628" y="1237207"/>
            <a:ext cx="1270844" cy="11694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BufferDesc</a:t>
            </a:r>
            <a:endParaRPr lang="en-US" altLang="zh-CN" sz="1200" b="1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usage_count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refcount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freeNext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io_lock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content_lock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31874" y="1660108"/>
            <a:ext cx="781545" cy="3803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buffer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35080" y="4697415"/>
            <a:ext cx="949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BufferPool</a:t>
            </a:r>
            <a:endParaRPr lang="en-US" altLang="zh-CN" sz="1200"/>
          </a:p>
        </p:txBody>
      </p:sp>
      <p:cxnSp>
        <p:nvCxnSpPr>
          <p:cNvPr id="13" name="连接符: 曲线 12"/>
          <p:cNvCxnSpPr>
            <a:stCxn id="7" idx="2"/>
          </p:cNvCxnSpPr>
          <p:nvPr/>
        </p:nvCxnSpPr>
        <p:spPr>
          <a:xfrm rot="16200000" flipH="1">
            <a:off x="3783602" y="2546256"/>
            <a:ext cx="953907" cy="1974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连接符: 曲线 13"/>
          <p:cNvCxnSpPr>
            <a:stCxn id="8" idx="2"/>
          </p:cNvCxnSpPr>
          <p:nvPr/>
        </p:nvCxnSpPr>
        <p:spPr>
          <a:xfrm rot="5400000">
            <a:off x="4574569" y="2240519"/>
            <a:ext cx="1140669" cy="6221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连接符: 曲线 14"/>
          <p:cNvCxnSpPr>
            <a:stCxn id="10" idx="2"/>
          </p:cNvCxnSpPr>
          <p:nvPr/>
        </p:nvCxnSpPr>
        <p:spPr>
          <a:xfrm rot="5400000">
            <a:off x="7003513" y="2633189"/>
            <a:ext cx="45307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连接符: 曲线 15"/>
          <p:cNvCxnSpPr/>
          <p:nvPr/>
        </p:nvCxnSpPr>
        <p:spPr>
          <a:xfrm rot="16200000" flipH="1">
            <a:off x="8564459" y="2400705"/>
            <a:ext cx="823263" cy="1028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078352" y="3901015"/>
            <a:ext cx="1294211" cy="18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7561485" y="4083112"/>
            <a:ext cx="773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0124201" y="2040481"/>
          <a:ext cx="534590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59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16500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0260465" y="3726327"/>
          <a:ext cx="62180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16509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1" name="直接箭头连接符 20"/>
          <p:cNvCxnSpPr/>
          <p:nvPr/>
        </p:nvCxnSpPr>
        <p:spPr>
          <a:xfrm flipH="1" flipV="1">
            <a:off x="9297329" y="4083112"/>
            <a:ext cx="963136" cy="19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9284182" y="3045510"/>
            <a:ext cx="840019" cy="387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698517" y="3308691"/>
            <a:ext cx="614729" cy="5627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16509</a:t>
            </a:r>
            <a:endParaRPr lang="en-US" altLang="zh-CN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0</a:t>
            </a:r>
            <a:endParaRPr lang="en-US" altLang="zh-CN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30377" y="4653339"/>
            <a:ext cx="105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RelFileNode</a:t>
            </a:r>
            <a:endParaRPr lang="en-US" altLang="zh-CN" sz="1200"/>
          </a:p>
        </p:txBody>
      </p:sp>
      <p:sp>
        <p:nvSpPr>
          <p:cNvPr id="25" name="矩形 24"/>
          <p:cNvSpPr/>
          <p:nvPr/>
        </p:nvSpPr>
        <p:spPr>
          <a:xfrm>
            <a:off x="920727" y="3308691"/>
            <a:ext cx="992864" cy="5627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SELECT ... 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5" idx="3"/>
            <a:endCxn id="23" idx="1"/>
          </p:cNvCxnSpPr>
          <p:nvPr/>
        </p:nvCxnSpPr>
        <p:spPr>
          <a:xfrm>
            <a:off x="1913591" y="3590068"/>
            <a:ext cx="784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3"/>
          </p:cNvCxnSpPr>
          <p:nvPr/>
        </p:nvCxnSpPr>
        <p:spPr>
          <a:xfrm>
            <a:off x="3313246" y="3590068"/>
            <a:ext cx="759095" cy="31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3-4 Wal</a:t>
            </a:r>
            <a:endParaRPr lang="en-US" altLang="zh-CN" sz="16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38233" y="1770244"/>
            <a:ext cx="2093661" cy="2239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32587" y="2344393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651405" y="2199506"/>
          <a:ext cx="632082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08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4678776" y="2715126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20" name="箭头: 左右 19"/>
          <p:cNvSpPr/>
          <p:nvPr/>
        </p:nvSpPr>
        <p:spPr>
          <a:xfrm>
            <a:off x="6511301" y="2376001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左右 20"/>
          <p:cNvSpPr/>
          <p:nvPr/>
        </p:nvSpPr>
        <p:spPr>
          <a:xfrm>
            <a:off x="5329161" y="2397519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308645" y="2557867"/>
            <a:ext cx="2609451" cy="86851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BEGIN;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t2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2, ‘data2’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t3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3, ‘data3’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COMMIT;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箭头: 左右 22"/>
          <p:cNvSpPr/>
          <p:nvPr/>
        </p:nvSpPr>
        <p:spPr>
          <a:xfrm>
            <a:off x="3986297" y="2907538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900221" y="1770244"/>
            <a:ext cx="2419040" cy="22399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7042546" y="2259814"/>
          <a:ext cx="607934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4651405" y="3167965"/>
          <a:ext cx="677756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75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4576168" y="3685098"/>
            <a:ext cx="8685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Wal Buffer</a:t>
            </a:r>
            <a:endParaRPr lang="zh-CN" altLang="en-US" sz="1200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7792806" y="2259814"/>
          <a:ext cx="607934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8545873" y="2259814"/>
          <a:ext cx="607934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7069693" y="3019209"/>
          <a:ext cx="677756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75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箭头: 左右 33"/>
          <p:cNvSpPr/>
          <p:nvPr/>
        </p:nvSpPr>
        <p:spPr>
          <a:xfrm>
            <a:off x="6507447" y="3454112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" name="表格 28"/>
          <p:cNvGraphicFramePr>
            <a:graphicFrameLocks noGrp="1"/>
          </p:cNvGraphicFramePr>
          <p:nvPr/>
        </p:nvGraphicFramePr>
        <p:xfrm>
          <a:off x="8208211" y="4159055"/>
          <a:ext cx="1111050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1050"/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WalPageHeader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4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</a:tr>
              <a:tr h="137616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表格 28"/>
          <p:cNvGraphicFramePr>
            <a:graphicFrameLocks noGrp="1"/>
          </p:cNvGraphicFramePr>
          <p:nvPr/>
        </p:nvGraphicFramePr>
        <p:xfrm>
          <a:off x="9768363" y="3563604"/>
          <a:ext cx="923450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450"/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表文件名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(1, ‘data1’)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表格 28"/>
          <p:cNvGraphicFramePr>
            <a:graphicFrameLocks noGrp="1"/>
          </p:cNvGraphicFramePr>
          <p:nvPr/>
        </p:nvGraphicFramePr>
        <p:xfrm>
          <a:off x="9768362" y="4815695"/>
          <a:ext cx="923451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451"/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表文件名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(2, ‘data2’)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直接箭头连接符 28"/>
          <p:cNvCxnSpPr/>
          <p:nvPr/>
        </p:nvCxnSpPr>
        <p:spPr>
          <a:xfrm>
            <a:off x="7757947" y="3041705"/>
            <a:ext cx="450264" cy="111735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/>
          <p:cNvCxnSpPr/>
          <p:nvPr/>
        </p:nvCxnSpPr>
        <p:spPr>
          <a:xfrm>
            <a:off x="7747449" y="3226297"/>
            <a:ext cx="459601" cy="224603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28"/>
          <p:cNvCxnSpPr/>
          <p:nvPr/>
        </p:nvCxnSpPr>
        <p:spPr>
          <a:xfrm flipV="1">
            <a:off x="9319571" y="3535029"/>
            <a:ext cx="447630" cy="85385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28"/>
          <p:cNvCxnSpPr/>
          <p:nvPr/>
        </p:nvCxnSpPr>
        <p:spPr>
          <a:xfrm>
            <a:off x="9319261" y="4595342"/>
            <a:ext cx="447940" cy="6266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28"/>
          <p:cNvCxnSpPr/>
          <p:nvPr/>
        </p:nvCxnSpPr>
        <p:spPr>
          <a:xfrm>
            <a:off x="9319261" y="4595342"/>
            <a:ext cx="447940" cy="22035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28"/>
          <p:cNvCxnSpPr/>
          <p:nvPr/>
        </p:nvCxnSpPr>
        <p:spPr>
          <a:xfrm>
            <a:off x="9319261" y="4816502"/>
            <a:ext cx="447940" cy="109212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曲线 52"/>
          <p:cNvCxnSpPr>
            <a:stCxn id="36" idx="3"/>
            <a:endCxn id="25" idx="0"/>
          </p:cNvCxnSpPr>
          <p:nvPr/>
        </p:nvCxnSpPr>
        <p:spPr>
          <a:xfrm flipH="1" flipV="1">
            <a:off x="7346513" y="2259814"/>
            <a:ext cx="3345300" cy="1850990"/>
          </a:xfrm>
          <a:prstGeom prst="curvedConnector4">
            <a:avLst>
              <a:gd name="adj1" fmla="val -6833"/>
              <a:gd name="adj2" fmla="val 135506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/>
          <p:cNvCxnSpPr>
            <a:stCxn id="37" idx="3"/>
            <a:endCxn id="30" idx="0"/>
          </p:cNvCxnSpPr>
          <p:nvPr/>
        </p:nvCxnSpPr>
        <p:spPr>
          <a:xfrm flipH="1" flipV="1">
            <a:off x="8096773" y="2259814"/>
            <a:ext cx="2595040" cy="3103081"/>
          </a:xfrm>
          <a:prstGeom prst="curvedConnector4">
            <a:avLst>
              <a:gd name="adj1" fmla="val -11378"/>
              <a:gd name="adj2" fmla="val 107674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7073140" y="2582922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sp>
        <p:nvSpPr>
          <p:cNvPr id="67" name="文本框 66"/>
          <p:cNvSpPr txBox="1"/>
          <p:nvPr/>
        </p:nvSpPr>
        <p:spPr>
          <a:xfrm>
            <a:off x="7806102" y="2595857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t2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sp>
        <p:nvSpPr>
          <p:cNvPr id="68" name="文本框 67"/>
          <p:cNvSpPr txBox="1"/>
          <p:nvPr/>
        </p:nvSpPr>
        <p:spPr>
          <a:xfrm>
            <a:off x="8576563" y="2595858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t3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sp>
        <p:nvSpPr>
          <p:cNvPr id="78" name="椭圆 77"/>
          <p:cNvSpPr/>
          <p:nvPr/>
        </p:nvSpPr>
        <p:spPr>
          <a:xfrm>
            <a:off x="4382436" y="2397519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1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4392007" y="3185309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2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6564927" y="3702381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3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7081818" y="3748978"/>
            <a:ext cx="735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Wal File</a:t>
            </a:r>
            <a:endParaRPr lang="zh-CN" altLang="en-US" sz="1200"/>
          </a:p>
        </p:txBody>
      </p:sp>
      <p:sp>
        <p:nvSpPr>
          <p:cNvPr id="87" name="椭圆 86"/>
          <p:cNvSpPr/>
          <p:nvPr/>
        </p:nvSpPr>
        <p:spPr>
          <a:xfrm>
            <a:off x="6564927" y="2636614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4</a:t>
            </a:r>
            <a:endParaRPr lang="zh-CN" altLang="en-US" sz="1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24330" y="1641224"/>
            <a:ext cx="1492470" cy="134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>
                <a:solidFill>
                  <a:schemeClr val="tx1"/>
                </a:solidFill>
              </a:rPr>
              <a:t>application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62172" y="2060434"/>
            <a:ext cx="988115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application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62171" y="2475592"/>
            <a:ext cx="988115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db driver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45440" y="1198158"/>
            <a:ext cx="5832742" cy="4996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>
                <a:solidFill>
                  <a:schemeClr val="tx1"/>
                </a:solidFill>
              </a:rPr>
              <a:t>PostgresSQL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一、数据库进程架构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47897" y="2479664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postmaster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40044" y="2479664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38290" y="2539232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06353" y="2606388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49856" y="1371345"/>
            <a:ext cx="988115" cy="13021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share 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891683" y="2560783"/>
            <a:ext cx="1108160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checkpointer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958558" y="4335535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autovacuum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58558" y="474040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archiver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49856" y="2873848"/>
            <a:ext cx="988115" cy="10665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 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868658" y="3278469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958558" y="577970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log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collector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958558" y="536387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stat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collector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80516" y="2099075"/>
            <a:ext cx="1108160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bg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720862" y="1193685"/>
            <a:ext cx="1728181" cy="4996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disk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009099" y="2297309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heap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023542" y="2730116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index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009099" y="3439843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009095" y="3852859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clog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009099" y="4622321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vm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009099" y="5049898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fsm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009098" y="1867167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catalog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009096" y="5485720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log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9" name="直线箭头连接符 38"/>
          <p:cNvCxnSpPr>
            <a:stCxn id="3" idx="3"/>
            <a:endCxn id="12" idx="1"/>
          </p:cNvCxnSpPr>
          <p:nvPr/>
        </p:nvCxnSpPr>
        <p:spPr>
          <a:xfrm>
            <a:off x="2550286" y="2602316"/>
            <a:ext cx="109761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endCxn id="16" idx="1"/>
          </p:cNvCxnSpPr>
          <p:nvPr/>
        </p:nvCxnSpPr>
        <p:spPr>
          <a:xfrm>
            <a:off x="4636013" y="2602316"/>
            <a:ext cx="30403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18" idx="3"/>
            <a:endCxn id="19" idx="1"/>
          </p:cNvCxnSpPr>
          <p:nvPr/>
        </p:nvCxnSpPr>
        <p:spPr>
          <a:xfrm flipV="1">
            <a:off x="6194468" y="2022442"/>
            <a:ext cx="355388" cy="710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8" idx="3"/>
            <a:endCxn id="25" idx="1"/>
          </p:cNvCxnSpPr>
          <p:nvPr/>
        </p:nvCxnSpPr>
        <p:spPr>
          <a:xfrm>
            <a:off x="6194468" y="2733112"/>
            <a:ext cx="355388" cy="673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19" idx="3"/>
            <a:endCxn id="21" idx="1"/>
          </p:cNvCxnSpPr>
          <p:nvPr/>
        </p:nvCxnSpPr>
        <p:spPr>
          <a:xfrm>
            <a:off x="7537971" y="2022442"/>
            <a:ext cx="353712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19" idx="3"/>
            <a:endCxn id="29" idx="1"/>
          </p:cNvCxnSpPr>
          <p:nvPr/>
        </p:nvCxnSpPr>
        <p:spPr>
          <a:xfrm>
            <a:off x="7537971" y="2022442"/>
            <a:ext cx="342545" cy="204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25" idx="3"/>
            <a:endCxn id="26" idx="1"/>
          </p:cNvCxnSpPr>
          <p:nvPr/>
        </p:nvCxnSpPr>
        <p:spPr>
          <a:xfrm flipV="1">
            <a:off x="7537971" y="3406681"/>
            <a:ext cx="330687" cy="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/>
          <p:nvPr/>
        </p:nvCxnSpPr>
        <p:spPr>
          <a:xfrm flipH="1">
            <a:off x="7586524" y="1637812"/>
            <a:ext cx="2134338" cy="2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>
            <a:stCxn id="23" idx="3"/>
          </p:cNvCxnSpPr>
          <p:nvPr/>
        </p:nvCxnSpPr>
        <p:spPr>
          <a:xfrm flipV="1">
            <a:off x="6175851" y="4463746"/>
            <a:ext cx="353957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/>
          <p:cNvCxnSpPr>
            <a:stCxn id="24" idx="3"/>
          </p:cNvCxnSpPr>
          <p:nvPr/>
        </p:nvCxnSpPr>
        <p:spPr>
          <a:xfrm flipV="1">
            <a:off x="6175851" y="4865652"/>
            <a:ext cx="3538529" cy="29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>
            <a:stCxn id="29" idx="3"/>
          </p:cNvCxnSpPr>
          <p:nvPr/>
        </p:nvCxnSpPr>
        <p:spPr>
          <a:xfrm flipV="1">
            <a:off x="8988676" y="2227286"/>
            <a:ext cx="7321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stCxn id="21" idx="3"/>
          </p:cNvCxnSpPr>
          <p:nvPr/>
        </p:nvCxnSpPr>
        <p:spPr>
          <a:xfrm flipV="1">
            <a:off x="8999843" y="2688550"/>
            <a:ext cx="721019" cy="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26" idx="3"/>
          </p:cNvCxnSpPr>
          <p:nvPr/>
        </p:nvCxnSpPr>
        <p:spPr>
          <a:xfrm>
            <a:off x="9085951" y="3406681"/>
            <a:ext cx="634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/>
          <p:cNvCxnSpPr>
            <a:stCxn id="27" idx="3"/>
          </p:cNvCxnSpPr>
          <p:nvPr/>
        </p:nvCxnSpPr>
        <p:spPr>
          <a:xfrm flipV="1">
            <a:off x="6175851" y="5907917"/>
            <a:ext cx="35385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0009097" y="1496079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config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09095" y="5856808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control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40044" y="3950901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walsender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3-4 Wal</a:t>
            </a:r>
            <a:endParaRPr lang="en-US" altLang="zh-CN" sz="16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91" name="表格 90"/>
          <p:cNvGraphicFramePr>
            <a:graphicFrameLocks noGrp="1"/>
          </p:cNvGraphicFramePr>
          <p:nvPr/>
        </p:nvGraphicFramePr>
        <p:xfrm>
          <a:off x="250259" y="3157153"/>
          <a:ext cx="1257675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75"/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 非</a:t>
                      </a:r>
                      <a:r>
                        <a:rPr lang="en-US" altLang="zh-CN" sz="1200"/>
                        <a:t>buffer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mainrdata_head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mainrdata_last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mainrdata_len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</a:tbl>
          </a:graphicData>
        </a:graphic>
      </p:graphicFrame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971488" y="1804330"/>
          <a:ext cx="3703528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5882"/>
                <a:gridCol w="925882"/>
                <a:gridCol w="925882"/>
                <a:gridCol w="925882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/>
                    </a:p>
                  </a:txBody>
                  <a:tcPr marL="18000" marR="18000" marT="18000" marB="18000"/>
                </a:tc>
              </a:tr>
            </a:tbl>
          </a:graphicData>
        </a:graphic>
      </p:graphicFrame>
      <p:graphicFrame>
        <p:nvGraphicFramePr>
          <p:cNvPr id="94" name="表格 93"/>
          <p:cNvGraphicFramePr>
            <a:graphicFrameLocks noGrp="1"/>
          </p:cNvGraphicFramePr>
          <p:nvPr/>
        </p:nvGraphicFramePr>
        <p:xfrm>
          <a:off x="1923440" y="4001522"/>
          <a:ext cx="3528834" cy="19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78"/>
                <a:gridCol w="1176278"/>
                <a:gridCol w="117627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registered_buffer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flag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rnode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forkno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block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rdata_head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rdata_tail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</a:tr>
            </a:tbl>
          </a:graphicData>
        </a:graphic>
      </p:graphicFrame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250259" y="1809701"/>
          <a:ext cx="1257675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75"/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rdatas[</a:t>
                      </a:r>
                      <a:r>
                        <a:rPr lang="zh-CN" altLang="en-US" sz="1200"/>
                        <a:t>数组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num_rdatas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max_rdatas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</a:tbl>
          </a:graphicData>
        </a:graphic>
      </p:graphicFrame>
      <p:sp>
        <p:nvSpPr>
          <p:cNvPr id="96" name="文本框 95"/>
          <p:cNvSpPr txBox="1"/>
          <p:nvPr/>
        </p:nvSpPr>
        <p:spPr>
          <a:xfrm>
            <a:off x="811204" y="784334"/>
            <a:ext cx="2147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1 XLogRegisterData(data, len)</a:t>
            </a:r>
            <a:endParaRPr lang="en-US" altLang="zh-CN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38919" y="1095381"/>
            <a:ext cx="664356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data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514697" y="1095381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len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9" name="等腰三角形 98"/>
          <p:cNvSpPr/>
          <p:nvPr/>
        </p:nvSpPr>
        <p:spPr>
          <a:xfrm>
            <a:off x="3584172" y="227671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连接符: 曲线 99"/>
          <p:cNvCxnSpPr>
            <a:stCxn id="99" idx="1"/>
            <a:endCxn id="97" idx="2"/>
          </p:cNvCxnSpPr>
          <p:nvPr/>
        </p:nvCxnSpPr>
        <p:spPr>
          <a:xfrm rot="10800000">
            <a:off x="2171097" y="1313242"/>
            <a:ext cx="1447026" cy="1022704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1" name="等腰三角形 100"/>
          <p:cNvSpPr/>
          <p:nvPr/>
        </p:nvSpPr>
        <p:spPr>
          <a:xfrm>
            <a:off x="3591398" y="2500964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连接符: 曲线 101"/>
          <p:cNvCxnSpPr>
            <a:stCxn id="101" idx="1"/>
            <a:endCxn id="98" idx="2"/>
          </p:cNvCxnSpPr>
          <p:nvPr/>
        </p:nvCxnSpPr>
        <p:spPr>
          <a:xfrm rot="10800000">
            <a:off x="2846877" y="1313243"/>
            <a:ext cx="778473" cy="1246949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" name="等腰三角形 102"/>
          <p:cNvSpPr/>
          <p:nvPr/>
        </p:nvSpPr>
        <p:spPr>
          <a:xfrm>
            <a:off x="1418841" y="3438557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等腰三角形 103"/>
          <p:cNvSpPr/>
          <p:nvPr/>
        </p:nvSpPr>
        <p:spPr>
          <a:xfrm>
            <a:off x="1437616" y="3661207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连接符: 曲线 104"/>
          <p:cNvCxnSpPr>
            <a:stCxn id="103" idx="5"/>
          </p:cNvCxnSpPr>
          <p:nvPr/>
        </p:nvCxnSpPr>
        <p:spPr>
          <a:xfrm flipV="1">
            <a:off x="1520693" y="2712044"/>
            <a:ext cx="870270" cy="785740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连接符: 曲线 105"/>
          <p:cNvCxnSpPr>
            <a:stCxn id="104" idx="5"/>
          </p:cNvCxnSpPr>
          <p:nvPr/>
        </p:nvCxnSpPr>
        <p:spPr>
          <a:xfrm flipV="1">
            <a:off x="1539468" y="2676931"/>
            <a:ext cx="1845527" cy="1043503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7" name="等腰三角形 106"/>
          <p:cNvSpPr/>
          <p:nvPr/>
        </p:nvSpPr>
        <p:spPr>
          <a:xfrm>
            <a:off x="2915145" y="4300828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等腰三角形 107"/>
          <p:cNvSpPr/>
          <p:nvPr/>
        </p:nvSpPr>
        <p:spPr>
          <a:xfrm>
            <a:off x="2915145" y="5157016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等腰三角形 108"/>
          <p:cNvSpPr/>
          <p:nvPr/>
        </p:nvSpPr>
        <p:spPr>
          <a:xfrm>
            <a:off x="2910806" y="452267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等腰三角形 109"/>
          <p:cNvSpPr/>
          <p:nvPr/>
        </p:nvSpPr>
        <p:spPr>
          <a:xfrm>
            <a:off x="2910806" y="4729198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等腰三角形 110"/>
          <p:cNvSpPr/>
          <p:nvPr/>
        </p:nvSpPr>
        <p:spPr>
          <a:xfrm>
            <a:off x="2916939" y="495077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等腰三角形 111"/>
          <p:cNvSpPr/>
          <p:nvPr/>
        </p:nvSpPr>
        <p:spPr>
          <a:xfrm>
            <a:off x="2915145" y="5607195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等腰三角形 112"/>
          <p:cNvSpPr/>
          <p:nvPr/>
        </p:nvSpPr>
        <p:spPr>
          <a:xfrm>
            <a:off x="2910806" y="582893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2455227" y="6414930"/>
            <a:ext cx="2916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</a:rPr>
              <a:t>2 XLogRegisterBuffer(block_id, buffer, flag)</a:t>
            </a:r>
            <a:endParaRPr lang="en-US" altLang="zh-CN" sz="12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131006" y="6143989"/>
            <a:ext cx="800803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block_id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943231" y="6143989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buffer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4609421" y="6142275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flag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18" name="连接符: 曲线 117"/>
          <p:cNvCxnSpPr>
            <a:stCxn id="107" idx="5"/>
            <a:endCxn id="117" idx="0"/>
          </p:cNvCxnSpPr>
          <p:nvPr/>
        </p:nvCxnSpPr>
        <p:spPr>
          <a:xfrm>
            <a:off x="3016997" y="4360055"/>
            <a:ext cx="1924603" cy="17822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连接符: 曲线 118"/>
          <p:cNvCxnSpPr>
            <a:stCxn id="109" idx="5"/>
            <a:endCxn id="116" idx="0"/>
          </p:cNvCxnSpPr>
          <p:nvPr/>
        </p:nvCxnSpPr>
        <p:spPr>
          <a:xfrm>
            <a:off x="3012658" y="4581906"/>
            <a:ext cx="1262752" cy="15620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连接符: 曲线 119"/>
          <p:cNvCxnSpPr>
            <a:stCxn id="110" idx="5"/>
            <a:endCxn id="116" idx="0"/>
          </p:cNvCxnSpPr>
          <p:nvPr/>
        </p:nvCxnSpPr>
        <p:spPr>
          <a:xfrm>
            <a:off x="3012658" y="4788425"/>
            <a:ext cx="1262752" cy="13555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连接符: 曲线 120"/>
          <p:cNvCxnSpPr>
            <a:stCxn id="111" idx="5"/>
            <a:endCxn id="116" idx="0"/>
          </p:cNvCxnSpPr>
          <p:nvPr/>
        </p:nvCxnSpPr>
        <p:spPr>
          <a:xfrm>
            <a:off x="3018791" y="5010000"/>
            <a:ext cx="1256619" cy="11339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连接符: 曲线 121"/>
          <p:cNvCxnSpPr>
            <a:stCxn id="108" idx="5"/>
            <a:endCxn id="116" idx="0"/>
          </p:cNvCxnSpPr>
          <p:nvPr/>
        </p:nvCxnSpPr>
        <p:spPr>
          <a:xfrm>
            <a:off x="3016997" y="5216243"/>
            <a:ext cx="1258413" cy="9277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3390513" y="800048"/>
            <a:ext cx="2974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6">
                    <a:lumMod val="75000"/>
                  </a:schemeClr>
                </a:solidFill>
              </a:rPr>
              <a:t>3 XLogRegisterBufData(block_id, data, len)</a:t>
            </a:r>
            <a:endParaRPr lang="en-US" altLang="zh-CN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4520498" y="1080008"/>
            <a:ext cx="800803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block_id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5310000" y="1080007"/>
            <a:ext cx="563372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data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873372" y="1078165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len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27" name="连接符: 曲线 126"/>
          <p:cNvCxnSpPr>
            <a:stCxn id="112" idx="5"/>
          </p:cNvCxnSpPr>
          <p:nvPr/>
        </p:nvCxnSpPr>
        <p:spPr>
          <a:xfrm flipV="1">
            <a:off x="3016997" y="2239361"/>
            <a:ext cx="1254860" cy="34270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连接符: 曲线 127"/>
          <p:cNvCxnSpPr>
            <a:stCxn id="113" idx="5"/>
          </p:cNvCxnSpPr>
          <p:nvPr/>
        </p:nvCxnSpPr>
        <p:spPr>
          <a:xfrm flipV="1">
            <a:off x="3012658" y="2239361"/>
            <a:ext cx="1259199" cy="36488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等腰三角形 128"/>
          <p:cNvSpPr/>
          <p:nvPr/>
        </p:nvSpPr>
        <p:spPr>
          <a:xfrm>
            <a:off x="4561693" y="227671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等腰三角形 129"/>
          <p:cNvSpPr/>
          <p:nvPr/>
        </p:nvSpPr>
        <p:spPr>
          <a:xfrm>
            <a:off x="4558236" y="249846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连接符: 曲线 130"/>
          <p:cNvCxnSpPr>
            <a:stCxn id="129" idx="5"/>
            <a:endCxn id="125" idx="2"/>
          </p:cNvCxnSpPr>
          <p:nvPr/>
        </p:nvCxnSpPr>
        <p:spPr>
          <a:xfrm flipV="1">
            <a:off x="4663545" y="1297868"/>
            <a:ext cx="928141" cy="10380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连接符: 曲线 131"/>
          <p:cNvCxnSpPr>
            <a:stCxn id="130" idx="5"/>
            <a:endCxn id="126" idx="2"/>
          </p:cNvCxnSpPr>
          <p:nvPr/>
        </p:nvCxnSpPr>
        <p:spPr>
          <a:xfrm flipV="1">
            <a:off x="4660088" y="1296026"/>
            <a:ext cx="1545463" cy="12616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33" name="表格 132"/>
          <p:cNvGraphicFramePr>
            <a:graphicFrameLocks noGrp="1"/>
          </p:cNvGraphicFramePr>
          <p:nvPr/>
        </p:nvGraphicFramePr>
        <p:xfrm>
          <a:off x="126935" y="4362945"/>
          <a:ext cx="1674137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137"/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registered_buffers[</a:t>
                      </a:r>
                      <a:r>
                        <a:rPr lang="zh-CN" altLang="en-US" sz="1200"/>
                        <a:t>数组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max_registered_buffers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max_registered_block_id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</a:tbl>
          </a:graphicData>
        </a:graphic>
      </p:graphicFrame>
      <p:graphicFrame>
        <p:nvGraphicFramePr>
          <p:cNvPr id="134" name="表格 133"/>
          <p:cNvGraphicFramePr>
            <a:graphicFrameLocks noGrp="1"/>
          </p:cNvGraphicFramePr>
          <p:nvPr/>
        </p:nvGraphicFramePr>
        <p:xfrm>
          <a:off x="5922382" y="3364055"/>
          <a:ext cx="1467934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7934"/>
              </a:tblGrid>
              <a:tr h="1894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hdr_rdt[</a:t>
                      </a:r>
                      <a:r>
                        <a:rPr lang="zh-CN" altLang="en-US" sz="1200"/>
                        <a:t>链表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hdr_scratch (data)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</a:tbl>
          </a:graphicData>
        </a:graphic>
      </p:graphicFrame>
      <p:sp>
        <p:nvSpPr>
          <p:cNvPr id="135" name="等腰三角形 134"/>
          <p:cNvSpPr/>
          <p:nvPr/>
        </p:nvSpPr>
        <p:spPr>
          <a:xfrm>
            <a:off x="5990917" y="3626392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等腰三角形 135"/>
          <p:cNvSpPr/>
          <p:nvPr/>
        </p:nvSpPr>
        <p:spPr>
          <a:xfrm>
            <a:off x="7262955" y="3852921"/>
            <a:ext cx="135802" cy="11845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7" name="表格 136"/>
          <p:cNvGraphicFramePr>
            <a:graphicFrameLocks noGrp="1"/>
          </p:cNvGraphicFramePr>
          <p:nvPr/>
        </p:nvGraphicFramePr>
        <p:xfrm>
          <a:off x="7724144" y="5030251"/>
          <a:ext cx="170926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9260"/>
              </a:tblGrid>
              <a:tr h="153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XLogRecordBlockHeader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3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fork_flags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data_length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</a:tbl>
          </a:graphicData>
        </a:graphic>
      </p:graphicFrame>
      <p:sp>
        <p:nvSpPr>
          <p:cNvPr id="138" name="等腰三角形 137"/>
          <p:cNvSpPr/>
          <p:nvPr/>
        </p:nvSpPr>
        <p:spPr>
          <a:xfrm>
            <a:off x="7859762" y="5299850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等腰三角形 138"/>
          <p:cNvSpPr/>
          <p:nvPr/>
        </p:nvSpPr>
        <p:spPr>
          <a:xfrm>
            <a:off x="7859762" y="5547342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等腰三角形 139"/>
          <p:cNvSpPr/>
          <p:nvPr/>
        </p:nvSpPr>
        <p:spPr>
          <a:xfrm>
            <a:off x="7843672" y="5756506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1" name="连接符: 曲线 140"/>
          <p:cNvCxnSpPr>
            <a:stCxn id="139" idx="1"/>
            <a:endCxn id="110" idx="5"/>
          </p:cNvCxnSpPr>
          <p:nvPr/>
        </p:nvCxnSpPr>
        <p:spPr>
          <a:xfrm rot="10800000">
            <a:off x="3012659" y="4788425"/>
            <a:ext cx="4881055" cy="818144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连接符: 曲线 141"/>
          <p:cNvCxnSpPr>
            <a:stCxn id="140" idx="1"/>
            <a:endCxn id="143" idx="5"/>
          </p:cNvCxnSpPr>
          <p:nvPr/>
        </p:nvCxnSpPr>
        <p:spPr>
          <a:xfrm rot="10800000">
            <a:off x="3029519" y="5435489"/>
            <a:ext cx="4848104" cy="38024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等腰三角形 142"/>
          <p:cNvSpPr/>
          <p:nvPr/>
        </p:nvSpPr>
        <p:spPr>
          <a:xfrm>
            <a:off x="2927667" y="5376261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4" name="连接符: 曲线 143"/>
          <p:cNvCxnSpPr>
            <a:stCxn id="135" idx="1"/>
          </p:cNvCxnSpPr>
          <p:nvPr/>
        </p:nvCxnSpPr>
        <p:spPr>
          <a:xfrm rot="10800000" flipV="1">
            <a:off x="3016998" y="3685619"/>
            <a:ext cx="3007870" cy="200850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5" name="表格 144"/>
          <p:cNvGraphicFramePr>
            <a:graphicFrameLocks noGrp="1"/>
          </p:cNvGraphicFramePr>
          <p:nvPr/>
        </p:nvGraphicFramePr>
        <p:xfrm>
          <a:off x="7803605" y="170615"/>
          <a:ext cx="170926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9260"/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XLogRecordBlockHeader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6" name="连接符: 曲线 145"/>
          <p:cNvCxnSpPr>
            <a:stCxn id="137" idx="0"/>
            <a:endCxn id="145" idx="2"/>
          </p:cNvCxnSpPr>
          <p:nvPr/>
        </p:nvCxnSpPr>
        <p:spPr>
          <a:xfrm rot="5400000" flipH="1" flipV="1">
            <a:off x="6298126" y="2670143"/>
            <a:ext cx="4640756" cy="7946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7" name="表格 146"/>
          <p:cNvGraphicFramePr>
            <a:graphicFrameLocks noGrp="1"/>
          </p:cNvGraphicFramePr>
          <p:nvPr/>
        </p:nvGraphicFramePr>
        <p:xfrm>
          <a:off x="9512865" y="170615"/>
          <a:ext cx="71961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617"/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rnode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8" name="连接符: 曲线 147"/>
          <p:cNvCxnSpPr>
            <a:stCxn id="109" idx="5"/>
            <a:endCxn id="147" idx="2"/>
          </p:cNvCxnSpPr>
          <p:nvPr/>
        </p:nvCxnSpPr>
        <p:spPr>
          <a:xfrm flipV="1">
            <a:off x="3012658" y="389495"/>
            <a:ext cx="6860015" cy="4192411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9" name="椭圆 148"/>
          <p:cNvSpPr/>
          <p:nvPr/>
        </p:nvSpPr>
        <p:spPr>
          <a:xfrm>
            <a:off x="7813951" y="4775932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3268936" y="1545842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1603158" y="3146194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2298481" y="1450142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2397136" y="3724638"/>
            <a:ext cx="225158" cy="21786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3971129" y="5868927"/>
            <a:ext cx="225158" cy="21786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4143095" y="1554275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5657916" y="1374554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3897195" y="3422786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7411687" y="5874960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9" name="椭圆 158"/>
          <p:cNvSpPr/>
          <p:nvPr/>
        </p:nvSpPr>
        <p:spPr>
          <a:xfrm>
            <a:off x="5637305" y="3779661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0" name="椭圆 159"/>
          <p:cNvSpPr/>
          <p:nvPr/>
        </p:nvSpPr>
        <p:spPr>
          <a:xfrm>
            <a:off x="8294609" y="493306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1" name="椭圆 160"/>
          <p:cNvSpPr/>
          <p:nvPr/>
        </p:nvSpPr>
        <p:spPr>
          <a:xfrm>
            <a:off x="9512683" y="493308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6739728" y="4502633"/>
            <a:ext cx="1862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7030A0"/>
                </a:solidFill>
              </a:rPr>
              <a:t>依次格式化 </a:t>
            </a:r>
            <a:r>
              <a:rPr lang="en-US" altLang="zh-CN" sz="1200">
                <a:solidFill>
                  <a:srgbClr val="7030A0"/>
                </a:solidFill>
              </a:rPr>
              <a:t>Buffer </a:t>
            </a:r>
            <a:r>
              <a:rPr lang="zh-CN" altLang="en-US" sz="1200">
                <a:solidFill>
                  <a:srgbClr val="7030A0"/>
                </a:solidFill>
              </a:rPr>
              <a:t>数据</a:t>
            </a:r>
            <a:endParaRPr lang="en-US" altLang="zh-CN" sz="1200">
              <a:solidFill>
                <a:srgbClr val="7030A0"/>
              </a:solidFill>
            </a:endParaRPr>
          </a:p>
        </p:txBody>
      </p:sp>
      <p:graphicFrame>
        <p:nvGraphicFramePr>
          <p:cNvPr id="163" name="表格 162"/>
          <p:cNvGraphicFramePr>
            <a:graphicFrameLocks noGrp="1"/>
          </p:cNvGraphicFramePr>
          <p:nvPr/>
        </p:nvGraphicFramePr>
        <p:xfrm>
          <a:off x="10232482" y="170615"/>
          <a:ext cx="71961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617"/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BlockNum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4" name="连接符: 曲线 163"/>
          <p:cNvCxnSpPr>
            <a:stCxn id="111" idx="5"/>
            <a:endCxn id="163" idx="2"/>
          </p:cNvCxnSpPr>
          <p:nvPr/>
        </p:nvCxnSpPr>
        <p:spPr>
          <a:xfrm flipV="1">
            <a:off x="3018791" y="389495"/>
            <a:ext cx="7573499" cy="4620505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5" name="椭圆 164"/>
          <p:cNvSpPr/>
          <p:nvPr/>
        </p:nvSpPr>
        <p:spPr>
          <a:xfrm>
            <a:off x="10248137" y="493309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5745047" y="3013410"/>
            <a:ext cx="1120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7030A0"/>
                </a:solidFill>
              </a:rPr>
              <a:t>4 XLogInsert</a:t>
            </a:r>
            <a:endParaRPr lang="en-US" altLang="zh-CN" sz="1200">
              <a:solidFill>
                <a:srgbClr val="7030A0"/>
              </a:solidFill>
            </a:endParaRPr>
          </a:p>
        </p:txBody>
      </p:sp>
      <p:graphicFrame>
        <p:nvGraphicFramePr>
          <p:cNvPr id="167" name="表格 166"/>
          <p:cNvGraphicFramePr>
            <a:graphicFrameLocks noGrp="1"/>
          </p:cNvGraphicFramePr>
          <p:nvPr/>
        </p:nvGraphicFramePr>
        <p:xfrm>
          <a:off x="6786072" y="1526524"/>
          <a:ext cx="1049862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9862"/>
              </a:tblGrid>
              <a:tr h="137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XLogRecord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7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xl_tot_len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xl_xid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xl_prev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xl_rmid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xl_crc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</a:tr>
            </a:tbl>
          </a:graphicData>
        </a:graphic>
      </p:graphicFrame>
      <p:graphicFrame>
        <p:nvGraphicFramePr>
          <p:cNvPr id="168" name="表格 167"/>
          <p:cNvGraphicFramePr>
            <a:graphicFrameLocks noGrp="1"/>
          </p:cNvGraphicFramePr>
          <p:nvPr/>
        </p:nvGraphicFramePr>
        <p:xfrm>
          <a:off x="6805424" y="171833"/>
          <a:ext cx="992622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622"/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XLogRecord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9" name="连接符: 曲线 168"/>
          <p:cNvCxnSpPr>
            <a:stCxn id="167" idx="0"/>
            <a:endCxn id="168" idx="2"/>
          </p:cNvCxnSpPr>
          <p:nvPr/>
        </p:nvCxnSpPr>
        <p:spPr>
          <a:xfrm rot="16200000" flipV="1">
            <a:off x="6738464" y="953985"/>
            <a:ext cx="1135811" cy="9268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70" name="表格 169"/>
          <p:cNvGraphicFramePr>
            <a:graphicFrameLocks noGrp="1"/>
          </p:cNvGraphicFramePr>
          <p:nvPr/>
        </p:nvGraphicFramePr>
        <p:xfrm>
          <a:off x="10952098" y="170615"/>
          <a:ext cx="989643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643"/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maindata_len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1" name="椭圆 170"/>
          <p:cNvSpPr/>
          <p:nvPr/>
        </p:nvSpPr>
        <p:spPr>
          <a:xfrm>
            <a:off x="11104867" y="493307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2" name="连接符: 曲线 171"/>
          <p:cNvCxnSpPr>
            <a:stCxn id="135" idx="1"/>
            <a:endCxn id="103" idx="5"/>
          </p:cNvCxnSpPr>
          <p:nvPr/>
        </p:nvCxnSpPr>
        <p:spPr>
          <a:xfrm rot="10800000">
            <a:off x="1520694" y="3497785"/>
            <a:ext cx="4504175" cy="18783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连接符: 曲线 172"/>
          <p:cNvCxnSpPr>
            <a:stCxn id="174" idx="5"/>
            <a:endCxn id="170" idx="2"/>
          </p:cNvCxnSpPr>
          <p:nvPr/>
        </p:nvCxnSpPr>
        <p:spPr>
          <a:xfrm flipV="1">
            <a:off x="1527122" y="389495"/>
            <a:ext cx="9919797" cy="3538105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4" name="等腰三角形 173"/>
          <p:cNvSpPr/>
          <p:nvPr/>
        </p:nvSpPr>
        <p:spPr>
          <a:xfrm>
            <a:off x="1425270" y="386837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5643586" y="3416228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6" name="椭圆 175"/>
          <p:cNvSpPr/>
          <p:nvPr/>
        </p:nvSpPr>
        <p:spPr>
          <a:xfrm>
            <a:off x="6967592" y="488301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7" name="椭圆 176"/>
          <p:cNvSpPr/>
          <p:nvPr/>
        </p:nvSpPr>
        <p:spPr>
          <a:xfrm>
            <a:off x="7872297" y="1729007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8" name="连接符: 曲线 177"/>
          <p:cNvCxnSpPr>
            <a:stCxn id="135" idx="1"/>
            <a:endCxn id="168" idx="1"/>
          </p:cNvCxnSpPr>
          <p:nvPr/>
        </p:nvCxnSpPr>
        <p:spPr>
          <a:xfrm rot="10800000" flipH="1">
            <a:off x="6024868" y="281273"/>
            <a:ext cx="780556" cy="3404346"/>
          </a:xfrm>
          <a:prstGeom prst="curvedConnector3">
            <a:avLst>
              <a:gd name="adj1" fmla="val 35956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3-6 Transcation</a:t>
            </a:r>
            <a:endParaRPr lang="en-US" altLang="zh-CN" sz="16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92373" y="2965379"/>
            <a:ext cx="4074946" cy="21976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75938" y="3621783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561859" y="3507118"/>
          <a:ext cx="561591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578697" y="4014593"/>
            <a:ext cx="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7" name="箭头: 左右 6"/>
          <p:cNvSpPr/>
          <p:nvPr/>
        </p:nvSpPr>
        <p:spPr>
          <a:xfrm>
            <a:off x="9474884" y="3654887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左右 7"/>
          <p:cNvSpPr/>
          <p:nvPr/>
        </p:nvSpPr>
        <p:spPr>
          <a:xfrm>
            <a:off x="8264409" y="3634318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881339" y="2958244"/>
            <a:ext cx="924155" cy="21931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0037965" y="3370915"/>
          <a:ext cx="592694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6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7617506" y="4497638"/>
          <a:ext cx="561591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7455991" y="4874438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Wal Buffer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824077" y="1895998"/>
          <a:ext cx="811254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254"/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xid = 1</a:t>
                      </a:r>
                      <a:endParaRPr lang="zh-CN" alt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1, data1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>
            <a:off x="2096646" y="3216430"/>
            <a:ext cx="2596649" cy="3638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BEGIN;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429668" y="3309416"/>
            <a:ext cx="1095976" cy="239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箭头: 左右 22"/>
          <p:cNvSpPr/>
          <p:nvPr/>
        </p:nvSpPr>
        <p:spPr>
          <a:xfrm rot="2002438">
            <a:off x="6822528" y="3454779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105814" y="3780384"/>
            <a:ext cx="2646067" cy="3512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BEGIN;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* FROM t1 WEHRE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1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箭头: 左右 25"/>
          <p:cNvSpPr/>
          <p:nvPr/>
        </p:nvSpPr>
        <p:spPr>
          <a:xfrm>
            <a:off x="4893893" y="335803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左右 26"/>
          <p:cNvSpPr/>
          <p:nvPr/>
        </p:nvSpPr>
        <p:spPr>
          <a:xfrm>
            <a:off x="4917477" y="3860953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5292373" y="2134090"/>
          <a:ext cx="1170503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164"/>
                <a:gridCol w="553339"/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事务</a:t>
                      </a:r>
                      <a:r>
                        <a:rPr lang="en-US" altLang="zh-CN" sz="1200" b="0"/>
                        <a:t>id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状态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xid =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未提交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xid = 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未提交</a:t>
                      </a:r>
                      <a:endParaRPr lang="zh-CN" altLang="en-US" sz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矩形 28"/>
          <p:cNvSpPr/>
          <p:nvPr/>
        </p:nvSpPr>
        <p:spPr>
          <a:xfrm>
            <a:off x="6625582" y="3129471"/>
            <a:ext cx="729096" cy="239168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Tuple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28"/>
          <p:cNvCxnSpPr/>
          <p:nvPr/>
        </p:nvCxnSpPr>
        <p:spPr>
          <a:xfrm flipV="1">
            <a:off x="7352488" y="2738993"/>
            <a:ext cx="292792" cy="39047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/>
          <p:cNvCxnSpPr/>
          <p:nvPr/>
        </p:nvCxnSpPr>
        <p:spPr>
          <a:xfrm flipV="1">
            <a:off x="6638820" y="2790730"/>
            <a:ext cx="185257" cy="33874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647202" y="2105534"/>
            <a:ext cx="21473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事务信息，判断</a:t>
            </a:r>
            <a:r>
              <a:rPr lang="en-US" altLang="zh-CN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Tuple</a:t>
            </a:r>
            <a:r>
              <a:rPr lang="zh-CN" altLang="en-US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可见性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461078" y="3836433"/>
            <a:ext cx="1095976" cy="239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 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箭头: 左右 44"/>
          <p:cNvSpPr/>
          <p:nvPr/>
        </p:nvSpPr>
        <p:spPr>
          <a:xfrm rot="20669168">
            <a:off x="6818660" y="3776365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623392" y="4044265"/>
            <a:ext cx="729096" cy="239168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Tuple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连接符: 曲线 48"/>
          <p:cNvCxnSpPr>
            <a:stCxn id="22" idx="1"/>
            <a:endCxn id="28" idx="1"/>
          </p:cNvCxnSpPr>
          <p:nvPr/>
        </p:nvCxnSpPr>
        <p:spPr>
          <a:xfrm rot="10800000">
            <a:off x="5292374" y="2462410"/>
            <a:ext cx="137295" cy="966590"/>
          </a:xfrm>
          <a:prstGeom prst="curvedConnector3">
            <a:avLst>
              <a:gd name="adj1" fmla="val 266503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/>
          <p:cNvCxnSpPr>
            <a:stCxn id="44" idx="1"/>
            <a:endCxn id="58" idx="2"/>
          </p:cNvCxnSpPr>
          <p:nvPr/>
        </p:nvCxnSpPr>
        <p:spPr>
          <a:xfrm rot="10800000">
            <a:off x="5269512" y="2673957"/>
            <a:ext cx="191566" cy="1282061"/>
          </a:xfrm>
          <a:prstGeom prst="curvedConnector3">
            <a:avLst>
              <a:gd name="adj1" fmla="val 219332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5269512" y="2645381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表格 28"/>
          <p:cNvGraphicFramePr>
            <a:graphicFrameLocks noGrp="1"/>
          </p:cNvGraphicFramePr>
          <p:nvPr/>
        </p:nvGraphicFramePr>
        <p:xfrm>
          <a:off x="5308467" y="1607371"/>
          <a:ext cx="1384705" cy="1541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705"/>
              </a:tblGrid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PageHeader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ItemId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ItemId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表格 28"/>
          <p:cNvGraphicFramePr>
            <a:graphicFrameLocks noGrp="1"/>
          </p:cNvGraphicFramePr>
          <p:nvPr/>
        </p:nvGraphicFramePr>
        <p:xfrm>
          <a:off x="6936986" y="1721503"/>
          <a:ext cx="77199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996"/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lp_off</a:t>
                      </a:r>
                      <a:endParaRPr lang="en-GB" altLang="zh-C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lp_flags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lp_len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6996412" y="1432187"/>
            <a:ext cx="6531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ItemId</a:t>
            </a:r>
            <a:endParaRPr lang="zh-CN" altLang="en-US" b="1"/>
          </a:p>
        </p:txBody>
      </p:sp>
      <p:sp>
        <p:nvSpPr>
          <p:cNvPr id="46" name="文本框 45"/>
          <p:cNvSpPr txBox="1"/>
          <p:nvPr/>
        </p:nvSpPr>
        <p:spPr>
          <a:xfrm>
            <a:off x="7649555" y="1879729"/>
            <a:ext cx="27459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[</a:t>
            </a:r>
            <a:r>
              <a:rPr lang="en-GB" altLang="zh-CN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UNUSED</a:t>
            </a:r>
            <a:r>
              <a:rPr lang="zh-CN" altLang="en-US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、</a:t>
            </a:r>
            <a:r>
              <a:rPr lang="en-GB" altLang="zh-CN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NORMAL</a:t>
            </a:r>
            <a:r>
              <a:rPr lang="zh-CN" altLang="en-US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、</a:t>
            </a:r>
            <a:r>
              <a:rPr lang="en-GB" altLang="zh-CN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REDIRECT</a:t>
            </a:r>
            <a:r>
              <a:rPr lang="zh-CN" altLang="en-US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、</a:t>
            </a:r>
            <a:r>
              <a:rPr lang="en-GB" altLang="zh-CN" sz="11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DEAD]</a:t>
            </a:r>
            <a:endParaRPr lang="en-GB" altLang="zh-CN" sz="1100">
              <a:solidFill>
                <a:prstClr val="black">
                  <a:lumMod val="95000"/>
                  <a:lumOff val="5000"/>
                </a:prst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aphicFrame>
        <p:nvGraphicFramePr>
          <p:cNvPr id="48" name="表格 28"/>
          <p:cNvGraphicFramePr>
            <a:graphicFrameLocks noGrp="1"/>
          </p:cNvGraphicFramePr>
          <p:nvPr/>
        </p:nvGraphicFramePr>
        <p:xfrm>
          <a:off x="6936986" y="2613934"/>
          <a:ext cx="1212068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068"/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HeapTupleFields</a:t>
                      </a:r>
                      <a:endParaRPr lang="en-GB" altLang="zh-CN" sz="1200" b="1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ItemPointerData</a:t>
                      </a:r>
                      <a:endParaRPr lang="en-GB" altLang="zh-CN" sz="1200" b="1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t_infomask2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t_hoff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t_bits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(data)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表格 28"/>
          <p:cNvGraphicFramePr>
            <a:graphicFrameLocks noGrp="1"/>
          </p:cNvGraphicFramePr>
          <p:nvPr/>
        </p:nvGraphicFramePr>
        <p:xfrm>
          <a:off x="8392867" y="2492275"/>
          <a:ext cx="607269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269"/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t_xmin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t_xmax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t_ctid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</a:tbl>
          </a:graphicData>
        </a:graphic>
      </p:graphicFrame>
      <p:cxnSp>
        <p:nvCxnSpPr>
          <p:cNvPr id="52" name="直线箭头连接符 35"/>
          <p:cNvCxnSpPr/>
          <p:nvPr/>
        </p:nvCxnSpPr>
        <p:spPr>
          <a:xfrm flipV="1">
            <a:off x="6693171" y="1721503"/>
            <a:ext cx="243815" cy="13972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35"/>
          <p:cNvCxnSpPr/>
          <p:nvPr/>
        </p:nvCxnSpPr>
        <p:spPr>
          <a:xfrm>
            <a:off x="6693170" y="2115089"/>
            <a:ext cx="243816" cy="25845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35"/>
          <p:cNvCxnSpPr/>
          <p:nvPr/>
        </p:nvCxnSpPr>
        <p:spPr>
          <a:xfrm flipV="1">
            <a:off x="6693170" y="2609337"/>
            <a:ext cx="243816" cy="27652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35"/>
          <p:cNvCxnSpPr/>
          <p:nvPr/>
        </p:nvCxnSpPr>
        <p:spPr>
          <a:xfrm>
            <a:off x="6693170" y="3139720"/>
            <a:ext cx="243816" cy="100637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35"/>
          <p:cNvCxnSpPr/>
          <p:nvPr/>
        </p:nvCxnSpPr>
        <p:spPr>
          <a:xfrm flipV="1">
            <a:off x="8149053" y="2492275"/>
            <a:ext cx="243814" cy="12000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35"/>
          <p:cNvCxnSpPr/>
          <p:nvPr/>
        </p:nvCxnSpPr>
        <p:spPr>
          <a:xfrm>
            <a:off x="8149052" y="2834624"/>
            <a:ext cx="243815" cy="30509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表格 97"/>
          <p:cNvGraphicFramePr>
            <a:graphicFrameLocks noGrp="1"/>
          </p:cNvGraphicFramePr>
          <p:nvPr/>
        </p:nvGraphicFramePr>
        <p:xfrm>
          <a:off x="2428245" y="5064773"/>
          <a:ext cx="653143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143"/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XidStatus</a:t>
                      </a:r>
                      <a:endParaRPr lang="en-US" altLang="zh-CN" sz="12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XidStatus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XidStatus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2" name="文本框 101"/>
          <p:cNvSpPr txBox="1"/>
          <p:nvPr/>
        </p:nvSpPr>
        <p:spPr>
          <a:xfrm>
            <a:off x="1934075" y="5044410"/>
            <a:ext cx="50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xid 1</a:t>
            </a:r>
            <a:endParaRPr lang="zh-CN" altLang="en-US" sz="1200"/>
          </a:p>
        </p:txBody>
      </p:sp>
      <p:sp>
        <p:nvSpPr>
          <p:cNvPr id="103" name="文本框 102"/>
          <p:cNvSpPr txBox="1"/>
          <p:nvPr/>
        </p:nvSpPr>
        <p:spPr>
          <a:xfrm>
            <a:off x="1934075" y="5239438"/>
            <a:ext cx="50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xid 2</a:t>
            </a:r>
            <a:endParaRPr lang="zh-CN" altLang="en-US" sz="1200"/>
          </a:p>
        </p:txBody>
      </p:sp>
      <p:sp>
        <p:nvSpPr>
          <p:cNvPr id="104" name="文本框 103"/>
          <p:cNvSpPr txBox="1"/>
          <p:nvPr/>
        </p:nvSpPr>
        <p:spPr>
          <a:xfrm>
            <a:off x="1934075" y="5443204"/>
            <a:ext cx="50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xid 3</a:t>
            </a:r>
            <a:endParaRPr lang="zh-CN" altLang="en-US" sz="1200"/>
          </a:p>
        </p:txBody>
      </p:sp>
      <p:sp>
        <p:nvSpPr>
          <p:cNvPr id="105" name="文本框 104"/>
          <p:cNvSpPr txBox="1"/>
          <p:nvPr/>
        </p:nvSpPr>
        <p:spPr>
          <a:xfrm>
            <a:off x="1925476" y="5686181"/>
            <a:ext cx="504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xid ...</a:t>
            </a:r>
            <a:endParaRPr lang="zh-CN" altLang="en-US" sz="1200"/>
          </a:p>
        </p:txBody>
      </p:sp>
      <p:sp>
        <p:nvSpPr>
          <p:cNvPr id="106" name="文本框 105"/>
          <p:cNvSpPr txBox="1"/>
          <p:nvPr/>
        </p:nvSpPr>
        <p:spPr>
          <a:xfrm>
            <a:off x="2246320" y="4767313"/>
            <a:ext cx="10813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CommitLog</a:t>
            </a:r>
            <a:endParaRPr lang="zh-CN" altLang="en-US" sz="1200" b="1"/>
          </a:p>
        </p:txBody>
      </p:sp>
      <p:sp>
        <p:nvSpPr>
          <p:cNvPr id="107" name="矩形 106"/>
          <p:cNvSpPr/>
          <p:nvPr/>
        </p:nvSpPr>
        <p:spPr>
          <a:xfrm>
            <a:off x="126349" y="5171915"/>
            <a:ext cx="1557555" cy="6527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>
                <a:solidFill>
                  <a:schemeClr val="tx1"/>
                </a:solidFill>
              </a:rPr>
              <a:t>位图，每位表示</a:t>
            </a:r>
            <a:r>
              <a:rPr lang="en-US" altLang="zh-CN" sz="1000">
                <a:solidFill>
                  <a:schemeClr val="tx1"/>
                </a:solidFill>
              </a:rPr>
              <a:t>4</a:t>
            </a:r>
            <a:r>
              <a:rPr lang="zh-CN" altLang="en-US" sz="1000">
                <a:solidFill>
                  <a:schemeClr val="tx1"/>
                </a:solidFill>
              </a:rPr>
              <a:t>种状态：</a:t>
            </a:r>
            <a:endParaRPr lang="en-US" altLang="zh-CN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- in-progress,</a:t>
            </a:r>
            <a:endParaRPr lang="en-US" altLang="zh-CN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- committed / aborted</a:t>
            </a:r>
            <a:endParaRPr lang="en-US" altLang="zh-CN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- sub-commited]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7917724" y="4292305"/>
            <a:ext cx="1731102" cy="860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>
                <a:solidFill>
                  <a:schemeClr val="tx1"/>
                </a:solidFill>
              </a:rPr>
              <a:t>如果</a:t>
            </a:r>
            <a:r>
              <a:rPr lang="en-US" altLang="zh-CN" sz="1000">
                <a:solidFill>
                  <a:schemeClr val="tx1"/>
                </a:solidFill>
              </a:rPr>
              <a:t>tup</a:t>
            </a:r>
            <a:r>
              <a:rPr lang="zh-CN" altLang="en-US" sz="1000">
                <a:solidFill>
                  <a:schemeClr val="tx1"/>
                </a:solidFill>
              </a:rPr>
              <a:t>已提交或回滚，快速设置标记，无需每次查找</a:t>
            </a:r>
            <a:r>
              <a:rPr lang="en-US" altLang="zh-CN" sz="1000">
                <a:solidFill>
                  <a:schemeClr val="tx1"/>
                </a:solidFill>
              </a:rPr>
              <a:t>Commit Log</a:t>
            </a:r>
            <a:r>
              <a:rPr lang="zh-CN" altLang="en-US" sz="1000">
                <a:solidFill>
                  <a:schemeClr val="tx1"/>
                </a:solidFill>
              </a:rPr>
              <a:t>，</a:t>
            </a:r>
            <a:r>
              <a:rPr lang="en-US" altLang="zh-CN" sz="1000">
                <a:solidFill>
                  <a:schemeClr val="tx1"/>
                </a:solidFill>
              </a:rPr>
              <a:t>4</a:t>
            </a:r>
            <a:r>
              <a:rPr lang="zh-CN" altLang="en-US" sz="1000">
                <a:solidFill>
                  <a:schemeClr val="tx1"/>
                </a:solidFill>
              </a:rPr>
              <a:t>种标记</a:t>
            </a:r>
            <a:endParaRPr lang="en-US" altLang="zh-CN" sz="1000">
              <a:solidFill>
                <a:schemeClr val="tx1"/>
              </a:solidFill>
            </a:endParaRPr>
          </a:p>
          <a:p>
            <a:r>
              <a:rPr lang="en-US" altLang="zh-CN" sz="1000">
                <a:solidFill>
                  <a:schemeClr val="tx1"/>
                </a:solidFill>
              </a:rPr>
              <a:t>- 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2368075" y="1348026"/>
          <a:ext cx="653143" cy="879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143"/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/>
                        <a:t>PGPROC</a:t>
                      </a:r>
                      <a:endParaRPr lang="en-US" altLang="zh-CN" sz="12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7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/>
                        <a:t>PGPROC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/>
                        <a:t>PGPROC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" name="表格 109"/>
          <p:cNvGraphicFramePr>
            <a:graphicFrameLocks noGrp="1"/>
          </p:cNvGraphicFramePr>
          <p:nvPr/>
        </p:nvGraphicFramePr>
        <p:xfrm>
          <a:off x="3265737" y="1447013"/>
          <a:ext cx="753245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245"/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pid</a:t>
                      </a:r>
                      <a:endParaRPr lang="en-US" altLang="zh-CN" sz="12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lxid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pgprocno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表格 111"/>
          <p:cNvGraphicFramePr>
            <a:graphicFrameLocks noGrp="1"/>
          </p:cNvGraphicFramePr>
          <p:nvPr/>
        </p:nvGraphicFramePr>
        <p:xfrm>
          <a:off x="2368075" y="2681305"/>
          <a:ext cx="653143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143"/>
              </a:tblGrid>
              <a:tr h="130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charset="-122"/>
                          <a:ea typeface="等线" panose="02010600030101010101" charset="-122"/>
                          <a:cs typeface="+mn-cs"/>
                        </a:rPr>
                        <a:t>PGXACT</a:t>
                      </a:r>
                      <a:endParaRPr kumimoji="0" lang="zh-CN" alt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10600030101010101" charset="-122"/>
                        <a:ea typeface="等线" panose="02010600030101010101" charset="-122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charset="-122"/>
                          <a:ea typeface="等线" panose="02010600030101010101" charset="-122"/>
                          <a:cs typeface="+mn-cs"/>
                        </a:rPr>
                        <a:t>PGXACT</a:t>
                      </a:r>
                      <a:endParaRPr kumimoji="0" lang="zh-CN" alt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10600030101010101" charset="-122"/>
                        <a:ea typeface="等线" panose="02010600030101010101" charset="-122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charset="-122"/>
                          <a:ea typeface="等线" panose="02010600030101010101" charset="-122"/>
                          <a:cs typeface="+mn-cs"/>
                        </a:rPr>
                        <a:t>PGXACT</a:t>
                      </a:r>
                      <a:endParaRPr kumimoji="0" lang="zh-CN" alt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10600030101010101" charset="-122"/>
                        <a:ea typeface="等线" panose="02010600030101010101" charset="-122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charset="-122"/>
                          <a:ea typeface="等线" panose="02010600030101010101" charset="-122"/>
                          <a:cs typeface="+mn-cs"/>
                        </a:rPr>
                        <a:t>PGXACT</a:t>
                      </a:r>
                      <a:endParaRPr kumimoji="0" lang="zh-CN" alt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10600030101010101" charset="-122"/>
                        <a:ea typeface="等线" panose="02010600030101010101" charset="-122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表格 112"/>
          <p:cNvGraphicFramePr>
            <a:graphicFrameLocks noGrp="1"/>
          </p:cNvGraphicFramePr>
          <p:nvPr/>
        </p:nvGraphicFramePr>
        <p:xfrm>
          <a:off x="3222303" y="2805424"/>
          <a:ext cx="5817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795"/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xid</a:t>
                      </a:r>
                      <a:endParaRPr lang="en-US" altLang="zh-CN" sz="12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xmin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5" name="直线箭头连接符 35"/>
          <p:cNvCxnSpPr/>
          <p:nvPr/>
        </p:nvCxnSpPr>
        <p:spPr>
          <a:xfrm>
            <a:off x="3031664" y="1348026"/>
            <a:ext cx="234073" cy="9898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35"/>
          <p:cNvCxnSpPr/>
          <p:nvPr/>
        </p:nvCxnSpPr>
        <p:spPr>
          <a:xfrm>
            <a:off x="3021218" y="1575946"/>
            <a:ext cx="233848" cy="52770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35"/>
          <p:cNvCxnSpPr/>
          <p:nvPr/>
        </p:nvCxnSpPr>
        <p:spPr>
          <a:xfrm>
            <a:off x="3021218" y="2681305"/>
            <a:ext cx="201085" cy="12411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35"/>
          <p:cNvCxnSpPr/>
          <p:nvPr/>
        </p:nvCxnSpPr>
        <p:spPr>
          <a:xfrm>
            <a:off x="3015995" y="2900185"/>
            <a:ext cx="206308" cy="34299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表格 126"/>
          <p:cNvGraphicFramePr>
            <a:graphicFrameLocks noGrp="1"/>
          </p:cNvGraphicFramePr>
          <p:nvPr/>
        </p:nvGraphicFramePr>
        <p:xfrm>
          <a:off x="2306180" y="3926860"/>
          <a:ext cx="653143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143"/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xmin</a:t>
                      </a:r>
                      <a:endParaRPr lang="en-US" altLang="zh-CN" sz="12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xmax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xip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8" name="文本框 127"/>
          <p:cNvSpPr txBox="1"/>
          <p:nvPr/>
        </p:nvSpPr>
        <p:spPr>
          <a:xfrm>
            <a:off x="2306180" y="1058559"/>
            <a:ext cx="8319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/>
              <a:t>全部进程</a:t>
            </a:r>
            <a:endParaRPr lang="zh-CN" altLang="en-US" sz="1200" b="1"/>
          </a:p>
        </p:txBody>
      </p:sp>
      <p:sp>
        <p:nvSpPr>
          <p:cNvPr id="129" name="文本框 128"/>
          <p:cNvSpPr txBox="1"/>
          <p:nvPr/>
        </p:nvSpPr>
        <p:spPr>
          <a:xfrm>
            <a:off x="2118795" y="2384276"/>
            <a:ext cx="12660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/>
              <a:t>全部进程的事务</a:t>
            </a:r>
            <a:endParaRPr lang="zh-CN" altLang="en-US" sz="1200" b="1"/>
          </a:p>
        </p:txBody>
      </p:sp>
      <p:sp>
        <p:nvSpPr>
          <p:cNvPr id="132" name="文本框 131"/>
          <p:cNvSpPr txBox="1"/>
          <p:nvPr/>
        </p:nvSpPr>
        <p:spPr>
          <a:xfrm>
            <a:off x="2061625" y="3638561"/>
            <a:ext cx="12660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/>
              <a:t>全部进程的事务</a:t>
            </a:r>
            <a:endParaRPr lang="zh-CN" altLang="en-US" sz="1200" b="1"/>
          </a:p>
        </p:txBody>
      </p:sp>
      <p:sp>
        <p:nvSpPr>
          <p:cNvPr id="133" name="矩形 132"/>
          <p:cNvSpPr/>
          <p:nvPr/>
        </p:nvSpPr>
        <p:spPr>
          <a:xfrm>
            <a:off x="119609" y="3892788"/>
            <a:ext cx="1557555" cy="517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>
                <a:solidFill>
                  <a:schemeClr val="tx1"/>
                </a:solidFill>
              </a:rPr>
              <a:t>某一时刻，遍历全部</a:t>
            </a:r>
            <a:r>
              <a:rPr lang="en-US" altLang="zh-CN" sz="1000">
                <a:solidFill>
                  <a:schemeClr val="tx1"/>
                </a:solidFill>
              </a:rPr>
              <a:t>PGXACT</a:t>
            </a:r>
            <a:r>
              <a:rPr lang="zh-CN" altLang="en-US" sz="1000">
                <a:solidFill>
                  <a:schemeClr val="tx1"/>
                </a:solidFill>
              </a:rPr>
              <a:t>，获取所有事务状态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2944908" y="3897737"/>
            <a:ext cx="8098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最老事务</a:t>
            </a:r>
            <a:endParaRPr lang="zh-CN" altLang="en-US" sz="1200"/>
          </a:p>
        </p:txBody>
      </p:sp>
      <p:sp>
        <p:nvSpPr>
          <p:cNvPr id="135" name="文本框 134"/>
          <p:cNvSpPr txBox="1"/>
          <p:nvPr/>
        </p:nvSpPr>
        <p:spPr>
          <a:xfrm>
            <a:off x="2944908" y="4129530"/>
            <a:ext cx="8098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最新事务</a:t>
            </a:r>
            <a:endParaRPr lang="zh-CN" altLang="en-US" sz="1200"/>
          </a:p>
        </p:txBody>
      </p:sp>
      <p:sp>
        <p:nvSpPr>
          <p:cNvPr id="136" name="文本框 135"/>
          <p:cNvSpPr txBox="1"/>
          <p:nvPr/>
        </p:nvSpPr>
        <p:spPr>
          <a:xfrm>
            <a:off x="2938847" y="4357352"/>
            <a:ext cx="17311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详细枚举范围内的事务</a:t>
            </a:r>
            <a:endParaRPr lang="zh-CN" altLang="en-US"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29785" y="3872881"/>
            <a:ext cx="635726" cy="200026"/>
          </a:xfrm>
          <a:prstGeom prst="rect">
            <a:avLst/>
          </a:prstGeom>
          <a:solidFill>
            <a:srgbClr val="FAD0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不可见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01487" y="1133670"/>
          <a:ext cx="635726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726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tup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infomask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137760" y="1532944"/>
            <a:ext cx="1291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xmin_commited</a:t>
            </a:r>
            <a:endParaRPr lang="zh-CN" altLang="en-US" sz="1200"/>
          </a:p>
        </p:txBody>
      </p:sp>
      <p:cxnSp>
        <p:nvCxnSpPr>
          <p:cNvPr id="18" name="连接符: 肘形 17"/>
          <p:cNvCxnSpPr>
            <a:stCxn id="5" idx="2"/>
          </p:cNvCxnSpPr>
          <p:nvPr/>
        </p:nvCxnSpPr>
        <p:spPr>
          <a:xfrm rot="5400000">
            <a:off x="1898499" y="1456555"/>
            <a:ext cx="405976" cy="635726"/>
          </a:xfrm>
          <a:prstGeom prst="bentConnector3">
            <a:avLst>
              <a:gd name="adj1" fmla="val 57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747350" y="1571430"/>
            <a:ext cx="15198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not xmin_commited</a:t>
            </a:r>
            <a:endParaRPr lang="zh-CN" altLang="en-US" sz="1200"/>
          </a:p>
        </p:txBody>
      </p:sp>
      <p:sp>
        <p:nvSpPr>
          <p:cNvPr id="20" name="矩形 19"/>
          <p:cNvSpPr/>
          <p:nvPr/>
        </p:nvSpPr>
        <p:spPr>
          <a:xfrm>
            <a:off x="10443" y="2939431"/>
            <a:ext cx="635726" cy="200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可见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1993" y="3456992"/>
            <a:ext cx="635726" cy="200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可见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2589710" y="1977406"/>
          <a:ext cx="635726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726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tup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xmin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5" name="连接符: 肘形 24"/>
          <p:cNvCxnSpPr/>
          <p:nvPr/>
        </p:nvCxnSpPr>
        <p:spPr>
          <a:xfrm rot="5400000">
            <a:off x="2386722" y="2359631"/>
            <a:ext cx="405976" cy="635726"/>
          </a:xfrm>
          <a:prstGeom prst="bentConnector3">
            <a:avLst>
              <a:gd name="adj1" fmla="val 57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783623" y="2418325"/>
            <a:ext cx="15198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= my xid</a:t>
            </a:r>
            <a:endParaRPr lang="zh-CN" altLang="en-US" sz="1200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1931395" y="2977921"/>
          <a:ext cx="635726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726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tup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cid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1387723" y="3456992"/>
            <a:ext cx="8841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&gt;= my cid</a:t>
            </a:r>
            <a:endParaRPr lang="zh-CN" altLang="en-US" sz="1200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3102970" y="2977921"/>
          <a:ext cx="635726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726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tup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xmin</a:t>
                      </a:r>
                      <a:endParaRPr lang="en-GB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1" name="连接符: 肘形 30"/>
          <p:cNvCxnSpPr/>
          <p:nvPr/>
        </p:nvCxnSpPr>
        <p:spPr>
          <a:xfrm>
            <a:off x="3738695" y="3324225"/>
            <a:ext cx="63328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371975" y="3244230"/>
            <a:ext cx="635726" cy="200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可见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00729" y="2561520"/>
            <a:ext cx="3281896" cy="2088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90543" y="3143408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71721" y="2980392"/>
          <a:ext cx="561591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388559" y="3487867"/>
            <a:ext cx="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6" name="箭头: 左右 5"/>
          <p:cNvSpPr/>
          <p:nvPr/>
        </p:nvSpPr>
        <p:spPr>
          <a:xfrm>
            <a:off x="7175046" y="318181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左右 6"/>
          <p:cNvSpPr/>
          <p:nvPr/>
        </p:nvSpPr>
        <p:spPr>
          <a:xfrm>
            <a:off x="5999232" y="318181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92712" y="2561520"/>
            <a:ext cx="947252" cy="2088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725792" y="2974189"/>
          <a:ext cx="674112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371721" y="3895541"/>
          <a:ext cx="561591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262432" y="4244841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Wal Buffer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00936" y="3143408"/>
            <a:ext cx="992990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箭头: 左右 13"/>
          <p:cNvSpPr/>
          <p:nvPr/>
        </p:nvSpPr>
        <p:spPr>
          <a:xfrm>
            <a:off x="4960013" y="318181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表格 28"/>
          <p:cNvGraphicFramePr>
            <a:graphicFrameLocks noGrp="1"/>
          </p:cNvGraphicFramePr>
          <p:nvPr/>
        </p:nvGraphicFramePr>
        <p:xfrm>
          <a:off x="8835062" y="1080581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28"/>
          <p:cNvGraphicFramePr>
            <a:graphicFrameLocks noGrp="1"/>
          </p:cNvGraphicFramePr>
          <p:nvPr/>
        </p:nvGraphicFramePr>
        <p:xfrm>
          <a:off x="8835062" y="2148276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1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8"/>
          <p:cNvGraphicFramePr>
            <a:graphicFrameLocks noGrp="1"/>
          </p:cNvGraphicFramePr>
          <p:nvPr/>
        </p:nvGraphicFramePr>
        <p:xfrm>
          <a:off x="8835062" y="3208680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1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8"/>
          <p:cNvGraphicFramePr>
            <a:graphicFrameLocks noGrp="1"/>
          </p:cNvGraphicFramePr>
          <p:nvPr/>
        </p:nvGraphicFramePr>
        <p:xfrm>
          <a:off x="8835062" y="4530023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PageHeader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7822564" y="3679680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7725792" y="3995836"/>
          <a:ext cx="674112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Fsm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7650808" y="4348671"/>
            <a:ext cx="954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Fsm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cxnSp>
        <p:nvCxnSpPr>
          <p:cNvPr id="28" name="直接箭头连接符 28"/>
          <p:cNvCxnSpPr/>
          <p:nvPr/>
        </p:nvCxnSpPr>
        <p:spPr>
          <a:xfrm flipV="1">
            <a:off x="8399904" y="1080581"/>
            <a:ext cx="435158" cy="19004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8"/>
          <p:cNvCxnSpPr/>
          <p:nvPr/>
        </p:nvCxnSpPr>
        <p:spPr>
          <a:xfrm flipV="1">
            <a:off x="8399904" y="2022581"/>
            <a:ext cx="417865" cy="113989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28"/>
          <p:cNvCxnSpPr/>
          <p:nvPr/>
        </p:nvCxnSpPr>
        <p:spPr>
          <a:xfrm flipV="1">
            <a:off x="8399904" y="2148276"/>
            <a:ext cx="435158" cy="101420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28"/>
          <p:cNvCxnSpPr>
            <a:stCxn id="9" idx="3"/>
          </p:cNvCxnSpPr>
          <p:nvPr/>
        </p:nvCxnSpPr>
        <p:spPr>
          <a:xfrm flipV="1">
            <a:off x="8399904" y="3090276"/>
            <a:ext cx="417865" cy="2607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28"/>
          <p:cNvCxnSpPr>
            <a:stCxn id="9" idx="3"/>
          </p:cNvCxnSpPr>
          <p:nvPr/>
        </p:nvCxnSpPr>
        <p:spPr>
          <a:xfrm flipV="1">
            <a:off x="8399904" y="3208680"/>
            <a:ext cx="435158" cy="14230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/>
          <p:cNvCxnSpPr/>
          <p:nvPr/>
        </p:nvCxnSpPr>
        <p:spPr>
          <a:xfrm>
            <a:off x="8417197" y="3541820"/>
            <a:ext cx="400572" cy="6161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28"/>
          <p:cNvCxnSpPr/>
          <p:nvPr/>
        </p:nvCxnSpPr>
        <p:spPr>
          <a:xfrm>
            <a:off x="8411810" y="4009519"/>
            <a:ext cx="405959" cy="52050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28"/>
          <p:cNvCxnSpPr/>
          <p:nvPr/>
        </p:nvCxnSpPr>
        <p:spPr>
          <a:xfrm>
            <a:off x="8402230" y="4189659"/>
            <a:ext cx="427445" cy="128236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/>
          <p:cNvCxnSpPr>
            <a:stCxn id="22" idx="3"/>
            <a:endCxn id="60" idx="6"/>
          </p:cNvCxnSpPr>
          <p:nvPr/>
        </p:nvCxnSpPr>
        <p:spPr>
          <a:xfrm flipV="1">
            <a:off x="9600110" y="1196277"/>
            <a:ext cx="29209" cy="3804746"/>
          </a:xfrm>
          <a:prstGeom prst="curvedConnector3">
            <a:avLst>
              <a:gd name="adj1" fmla="val 1513092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/>
          <p:cNvCxnSpPr>
            <a:stCxn id="54" idx="6"/>
            <a:endCxn id="59" idx="6"/>
          </p:cNvCxnSpPr>
          <p:nvPr/>
        </p:nvCxnSpPr>
        <p:spPr>
          <a:xfrm flipH="1" flipV="1">
            <a:off x="9629319" y="2268508"/>
            <a:ext cx="1" cy="2944913"/>
          </a:xfrm>
          <a:prstGeom prst="curvedConnector3">
            <a:avLst>
              <a:gd name="adj1" fmla="val -22860000000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9576335" y="4990076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9583601" y="5184846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9583601" y="5351041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9583600" y="2239933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9583600" y="1167702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9589950" y="3296004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连接符: 曲线 62"/>
          <p:cNvCxnSpPr>
            <a:stCxn id="55" idx="6"/>
            <a:endCxn id="61" idx="6"/>
          </p:cNvCxnSpPr>
          <p:nvPr/>
        </p:nvCxnSpPr>
        <p:spPr>
          <a:xfrm flipV="1">
            <a:off x="9629320" y="3324579"/>
            <a:ext cx="6349" cy="2055037"/>
          </a:xfrm>
          <a:prstGeom prst="curvedConnector3">
            <a:avLst>
              <a:gd name="adj1" fmla="val 2800425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8539964" y="5501370"/>
            <a:ext cx="1786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记录</a:t>
            </a:r>
            <a:r>
              <a:rPr lang="en-US" altLang="zh-CN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Page</a:t>
            </a:r>
            <a:r>
              <a:rPr lang="zh-CN" altLang="en-US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空闲空间大小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82516" y="2722534"/>
            <a:ext cx="2596649" cy="95714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1, ‘d’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2, ‘dat’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3, ‘data3’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 FROM t1 WHERE c1 = 2;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n, ...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1" name="箭头: 左右 70"/>
          <p:cNvSpPr/>
          <p:nvPr/>
        </p:nvSpPr>
        <p:spPr>
          <a:xfrm>
            <a:off x="3375642" y="3162477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3-7 FSM</a:t>
            </a:r>
            <a:endParaRPr lang="en-US" altLang="zh-CN" sz="16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91237" y="2707824"/>
            <a:ext cx="3281896" cy="29398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1051" y="3289712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262229" y="3126696"/>
          <a:ext cx="561591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279067" y="3634171"/>
            <a:ext cx="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6" name="箭头: 左右 5"/>
          <p:cNvSpPr/>
          <p:nvPr/>
        </p:nvSpPr>
        <p:spPr>
          <a:xfrm>
            <a:off x="7065554" y="3328120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左右 6"/>
          <p:cNvSpPr/>
          <p:nvPr/>
        </p:nvSpPr>
        <p:spPr>
          <a:xfrm>
            <a:off x="5889740" y="3328120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483220" y="2707823"/>
            <a:ext cx="947252" cy="2910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616300" y="3120493"/>
          <a:ext cx="674112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262229" y="4041845"/>
          <a:ext cx="561591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152940" y="4391145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Wal Buffer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91444" y="3289712"/>
            <a:ext cx="992990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箭头: 左右 12"/>
          <p:cNvSpPr/>
          <p:nvPr/>
        </p:nvSpPr>
        <p:spPr>
          <a:xfrm>
            <a:off x="4850521" y="3328120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28"/>
          <p:cNvGraphicFramePr>
            <a:graphicFrameLocks noGrp="1"/>
          </p:cNvGraphicFramePr>
          <p:nvPr/>
        </p:nvGraphicFramePr>
        <p:xfrm>
          <a:off x="8725569" y="1226885"/>
          <a:ext cx="862931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93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sz="1000" strike="sngStrike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x, ‘datax’</a:t>
                      </a:r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zh-CN" altLang="en-US" sz="10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28"/>
          <p:cNvGraphicFramePr>
            <a:graphicFrameLocks noGrp="1"/>
          </p:cNvGraphicFramePr>
          <p:nvPr/>
        </p:nvGraphicFramePr>
        <p:xfrm>
          <a:off x="8725569" y="2294580"/>
          <a:ext cx="882121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2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(x, ‘datax’)</a:t>
                      </a:r>
                      <a:endParaRPr lang="zh-CN" alt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28"/>
          <p:cNvGraphicFramePr>
            <a:graphicFrameLocks noGrp="1"/>
          </p:cNvGraphicFramePr>
          <p:nvPr/>
        </p:nvGraphicFramePr>
        <p:xfrm>
          <a:off x="8725570" y="3354984"/>
          <a:ext cx="882120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2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sz="1000" strike="sngStrike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z, ‘dataz’</a:t>
                      </a:r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zh-CN" altLang="en-US" sz="1000" strike="sngStrike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28"/>
          <p:cNvGraphicFramePr>
            <a:graphicFrameLocks noGrp="1"/>
          </p:cNvGraphicFramePr>
          <p:nvPr/>
        </p:nvGraphicFramePr>
        <p:xfrm>
          <a:off x="8725570" y="4676327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PageHeader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有标记删除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无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有标记删除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7713072" y="3825984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7616300" y="4142140"/>
          <a:ext cx="674112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Fsm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7541316" y="4494975"/>
            <a:ext cx="954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Fsm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cxnSp>
        <p:nvCxnSpPr>
          <p:cNvPr id="21" name="直接箭头连接符 28"/>
          <p:cNvCxnSpPr/>
          <p:nvPr/>
        </p:nvCxnSpPr>
        <p:spPr>
          <a:xfrm flipV="1">
            <a:off x="8290412" y="1226885"/>
            <a:ext cx="435158" cy="19004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8"/>
          <p:cNvCxnSpPr/>
          <p:nvPr/>
        </p:nvCxnSpPr>
        <p:spPr>
          <a:xfrm flipV="1">
            <a:off x="8290412" y="2168885"/>
            <a:ext cx="417865" cy="113989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8"/>
          <p:cNvCxnSpPr/>
          <p:nvPr/>
        </p:nvCxnSpPr>
        <p:spPr>
          <a:xfrm flipV="1">
            <a:off x="8290412" y="2294580"/>
            <a:ext cx="435158" cy="101420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8"/>
          <p:cNvCxnSpPr>
            <a:stCxn id="9" idx="3"/>
          </p:cNvCxnSpPr>
          <p:nvPr/>
        </p:nvCxnSpPr>
        <p:spPr>
          <a:xfrm flipV="1">
            <a:off x="8290412" y="3236580"/>
            <a:ext cx="417865" cy="2607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8"/>
          <p:cNvCxnSpPr>
            <a:stCxn id="9" idx="3"/>
          </p:cNvCxnSpPr>
          <p:nvPr/>
        </p:nvCxnSpPr>
        <p:spPr>
          <a:xfrm flipV="1">
            <a:off x="8290412" y="3354984"/>
            <a:ext cx="435158" cy="14230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8"/>
          <p:cNvCxnSpPr/>
          <p:nvPr/>
        </p:nvCxnSpPr>
        <p:spPr>
          <a:xfrm>
            <a:off x="8307705" y="3688124"/>
            <a:ext cx="400572" cy="6161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8"/>
          <p:cNvCxnSpPr/>
          <p:nvPr/>
        </p:nvCxnSpPr>
        <p:spPr>
          <a:xfrm flipV="1">
            <a:off x="8297523" y="4676327"/>
            <a:ext cx="410754" cy="26521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8"/>
          <p:cNvCxnSpPr>
            <a:stCxn id="42" idx="3"/>
          </p:cNvCxnSpPr>
          <p:nvPr/>
        </p:nvCxnSpPr>
        <p:spPr>
          <a:xfrm>
            <a:off x="8301299" y="5130053"/>
            <a:ext cx="418884" cy="48827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/>
          <p:cNvCxnSpPr>
            <a:stCxn id="32" idx="6"/>
            <a:endCxn id="47" idx="6"/>
          </p:cNvCxnSpPr>
          <p:nvPr/>
        </p:nvCxnSpPr>
        <p:spPr>
          <a:xfrm flipV="1">
            <a:off x="9519828" y="1303505"/>
            <a:ext cx="85181" cy="4056220"/>
          </a:xfrm>
          <a:prstGeom prst="curvedConnector3">
            <a:avLst>
              <a:gd name="adj1" fmla="val 502555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/>
          <p:cNvCxnSpPr/>
          <p:nvPr/>
        </p:nvCxnSpPr>
        <p:spPr>
          <a:xfrm flipV="1">
            <a:off x="9540931" y="2383000"/>
            <a:ext cx="87862" cy="2594145"/>
          </a:xfrm>
          <a:prstGeom prst="curvedConnector3">
            <a:avLst>
              <a:gd name="adj1" fmla="val 439680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9466843" y="5136380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9474109" y="5331150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9474109" y="5497345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9474108" y="2386237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9474108" y="1314006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9572906" y="3427669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连接符: 曲线 36"/>
          <p:cNvCxnSpPr>
            <a:stCxn id="33" idx="6"/>
            <a:endCxn id="36" idx="6"/>
          </p:cNvCxnSpPr>
          <p:nvPr/>
        </p:nvCxnSpPr>
        <p:spPr>
          <a:xfrm flipV="1">
            <a:off x="9519828" y="3456244"/>
            <a:ext cx="98797" cy="2069676"/>
          </a:xfrm>
          <a:prstGeom prst="curvedConnector3">
            <a:avLst>
              <a:gd name="adj1" fmla="val 402084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430472" y="5647674"/>
            <a:ext cx="1786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记录</a:t>
            </a:r>
            <a:r>
              <a:rPr lang="en-US" altLang="zh-CN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Page</a:t>
            </a:r>
            <a:r>
              <a:rPr lang="zh-CN" altLang="en-US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空闲空间大小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6457" y="2878726"/>
            <a:ext cx="2596649" cy="126341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00B050"/>
                </a:solidFill>
                <a:latin typeface="Consolas" panose="020B0609020204030204" pitchFamily="49" charset="0"/>
              </a:rPr>
              <a:t>x, ‘datax’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00B050"/>
                </a:solidFill>
                <a:latin typeface="Consolas" panose="020B0609020204030204" pitchFamily="49" charset="0"/>
              </a:rPr>
              <a:t>y, ‘datay’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00B050"/>
                </a:solidFill>
                <a:latin typeface="Consolas" panose="020B0609020204030204" pitchFamily="49" charset="0"/>
              </a:rPr>
              <a:t>z, ‘dataz’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 FROM t1 WHERE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x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 DELETE FROM t1 WHERE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z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0" name="箭头: 左右 39"/>
          <p:cNvSpPr/>
          <p:nvPr/>
        </p:nvSpPr>
        <p:spPr>
          <a:xfrm>
            <a:off x="3266150" y="3308781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7560619" y="5274999"/>
            <a:ext cx="954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Vm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7627187" y="4941653"/>
          <a:ext cx="674112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Vm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" name="椭圆 45"/>
          <p:cNvSpPr/>
          <p:nvPr/>
        </p:nvSpPr>
        <p:spPr>
          <a:xfrm>
            <a:off x="9589415" y="2357662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9559290" y="1274930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3-7 VM</a:t>
            </a:r>
            <a:endParaRPr lang="en-US" altLang="zh-CN" sz="16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二、数据库安全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6776391" y="1176549"/>
            <a:ext cx="1222723" cy="1005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应用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60543" y="1703067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6843" y="1703067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97903" y="1703067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67084" y="2285927"/>
            <a:ext cx="677601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交换机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67084" y="2758710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路由器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67084" y="3309409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13813" y="3673453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44685" y="3673453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67084" y="3970704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67083" y="4532041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路由器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67083" y="5014645"/>
            <a:ext cx="677601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交换机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60543" y="5611821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x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36843" y="5611821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97903" y="5611821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z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连接符: 肘形 16"/>
          <p:cNvCxnSpPr>
            <a:stCxn id="2" idx="2"/>
            <a:endCxn id="5" idx="0"/>
          </p:cNvCxnSpPr>
          <p:nvPr/>
        </p:nvCxnSpPr>
        <p:spPr>
          <a:xfrm rot="16200000" flipH="1">
            <a:off x="3187908" y="1467950"/>
            <a:ext cx="329412" cy="1306541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/>
          <p:cNvCxnSpPr>
            <a:stCxn id="5" idx="0"/>
            <a:endCxn id="4" idx="2"/>
          </p:cNvCxnSpPr>
          <p:nvPr/>
        </p:nvCxnSpPr>
        <p:spPr>
          <a:xfrm rot="5400000" flipH="1" flipV="1">
            <a:off x="4056588" y="1905812"/>
            <a:ext cx="329412" cy="43081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/>
          <p:cNvCxnSpPr>
            <a:stCxn id="5" idx="0"/>
            <a:endCxn id="3" idx="2"/>
          </p:cNvCxnSpPr>
          <p:nvPr/>
        </p:nvCxnSpPr>
        <p:spPr>
          <a:xfrm rot="16200000" flipV="1">
            <a:off x="3626059" y="1906100"/>
            <a:ext cx="329412" cy="43024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/>
          <p:cNvCxnSpPr>
            <a:stCxn id="12" idx="2"/>
            <a:endCxn id="13" idx="0"/>
          </p:cNvCxnSpPr>
          <p:nvPr/>
        </p:nvCxnSpPr>
        <p:spPr>
          <a:xfrm rot="5400000">
            <a:off x="3180750" y="4786687"/>
            <a:ext cx="343728" cy="130654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/>
          <p:cNvCxnSpPr>
            <a:stCxn id="12" idx="2"/>
            <a:endCxn id="15" idx="0"/>
          </p:cNvCxnSpPr>
          <p:nvPr/>
        </p:nvCxnSpPr>
        <p:spPr>
          <a:xfrm rot="16200000" flipH="1">
            <a:off x="4049430" y="5224547"/>
            <a:ext cx="343728" cy="4308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/>
          <p:cNvCxnSpPr>
            <a:stCxn id="12" idx="2"/>
            <a:endCxn id="14" idx="0"/>
          </p:cNvCxnSpPr>
          <p:nvPr/>
        </p:nvCxnSpPr>
        <p:spPr>
          <a:xfrm rot="5400000">
            <a:off x="3618900" y="5224837"/>
            <a:ext cx="343728" cy="43024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5" idx="2"/>
            <a:endCxn id="6" idx="0"/>
          </p:cNvCxnSpPr>
          <p:nvPr/>
        </p:nvCxnSpPr>
        <p:spPr>
          <a:xfrm>
            <a:off x="4005885" y="2539375"/>
            <a:ext cx="0" cy="21933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6" idx="2"/>
            <a:endCxn id="7" idx="0"/>
          </p:cNvCxnSpPr>
          <p:nvPr/>
        </p:nvCxnSpPr>
        <p:spPr>
          <a:xfrm>
            <a:off x="4005885" y="3012158"/>
            <a:ext cx="0" cy="2972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0" idx="2"/>
            <a:endCxn id="11" idx="0"/>
          </p:cNvCxnSpPr>
          <p:nvPr/>
        </p:nvCxnSpPr>
        <p:spPr>
          <a:xfrm flipH="1">
            <a:off x="4005884" y="4224152"/>
            <a:ext cx="1" cy="3078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1" idx="2"/>
            <a:endCxn id="12" idx="0"/>
          </p:cNvCxnSpPr>
          <p:nvPr/>
        </p:nvCxnSpPr>
        <p:spPr>
          <a:xfrm>
            <a:off x="4005884" y="4785489"/>
            <a:ext cx="0" cy="2291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/>
          <p:cNvCxnSpPr>
            <a:stCxn id="7" idx="3"/>
            <a:endCxn id="9" idx="0"/>
          </p:cNvCxnSpPr>
          <p:nvPr/>
        </p:nvCxnSpPr>
        <p:spPr>
          <a:xfrm>
            <a:off x="4344685" y="3436133"/>
            <a:ext cx="338801" cy="237320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曲线 59"/>
          <p:cNvCxnSpPr>
            <a:stCxn id="9" idx="2"/>
            <a:endCxn id="10" idx="3"/>
          </p:cNvCxnSpPr>
          <p:nvPr/>
        </p:nvCxnSpPr>
        <p:spPr>
          <a:xfrm rot="5400000">
            <a:off x="4428823" y="3842764"/>
            <a:ext cx="170527" cy="338801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曲线 62"/>
          <p:cNvCxnSpPr>
            <a:stCxn id="7" idx="1"/>
            <a:endCxn id="8" idx="0"/>
          </p:cNvCxnSpPr>
          <p:nvPr/>
        </p:nvCxnSpPr>
        <p:spPr>
          <a:xfrm rot="10800000" flipV="1">
            <a:off x="3352614" y="3436133"/>
            <a:ext cx="314470" cy="237320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曲线 65"/>
          <p:cNvCxnSpPr>
            <a:stCxn id="8" idx="2"/>
            <a:endCxn id="10" idx="1"/>
          </p:cNvCxnSpPr>
          <p:nvPr/>
        </p:nvCxnSpPr>
        <p:spPr>
          <a:xfrm rot="16200000" flipH="1">
            <a:off x="3424586" y="3854929"/>
            <a:ext cx="170527" cy="314470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6880247" y="1487993"/>
            <a:ext cx="97818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业务模块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880247" y="1846198"/>
            <a:ext cx="97818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数据库驱动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797507" y="2365122"/>
            <a:ext cx="2201607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操作系统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5797511" y="2801303"/>
            <a:ext cx="2201603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硬件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797507" y="1928941"/>
            <a:ext cx="838200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其他应用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2" idx="2"/>
          </p:cNvCxnSpPr>
          <p:nvPr/>
        </p:nvCxnSpPr>
        <p:spPr>
          <a:xfrm>
            <a:off x="6216607" y="2182389"/>
            <a:ext cx="0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90" idx="2"/>
            <a:endCxn id="91" idx="0"/>
          </p:cNvCxnSpPr>
          <p:nvPr/>
        </p:nvCxnSpPr>
        <p:spPr>
          <a:xfrm>
            <a:off x="6898311" y="2618570"/>
            <a:ext cx="2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7387752" y="2192639"/>
            <a:ext cx="0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6780737" y="4262252"/>
            <a:ext cx="1222723" cy="1005840"/>
          </a:xfrm>
          <a:prstGeom prst="rect">
            <a:avLst/>
          </a:prstGeom>
          <a:solidFill>
            <a:srgbClr val="F7C5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884593" y="4573696"/>
            <a:ext cx="97818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计算模块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884593" y="4931901"/>
            <a:ext cx="97818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存储模块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5801853" y="5450825"/>
            <a:ext cx="2201607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操作系统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5801857" y="5887006"/>
            <a:ext cx="2201603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硬件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801853" y="5014644"/>
            <a:ext cx="838200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其他应用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8" name="直接箭头连接符 107"/>
          <p:cNvCxnSpPr>
            <a:stCxn id="107" idx="2"/>
          </p:cNvCxnSpPr>
          <p:nvPr/>
        </p:nvCxnSpPr>
        <p:spPr>
          <a:xfrm>
            <a:off x="6220953" y="5268092"/>
            <a:ext cx="0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5" idx="2"/>
            <a:endCxn id="106" idx="0"/>
          </p:cNvCxnSpPr>
          <p:nvPr/>
        </p:nvCxnSpPr>
        <p:spPr>
          <a:xfrm>
            <a:off x="6902657" y="5704273"/>
            <a:ext cx="2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7392098" y="5278342"/>
            <a:ext cx="0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 flipV="1">
            <a:off x="4785453" y="1277378"/>
            <a:ext cx="961341" cy="42568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>
            <a:off x="4785453" y="1944918"/>
            <a:ext cx="961341" cy="11098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V="1">
            <a:off x="4775504" y="4281693"/>
            <a:ext cx="1037492" cy="13301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4767885" y="5862704"/>
            <a:ext cx="1007694" cy="34629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3225125" y="748616"/>
            <a:ext cx="11170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网络拓扑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6600773" y="713460"/>
            <a:ext cx="11170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软硬架构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9813493" y="2410645"/>
            <a:ext cx="838200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</a:rPr>
              <a:t>集群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9432225" y="2993575"/>
            <a:ext cx="793057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Database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0368652" y="2988083"/>
            <a:ext cx="793057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Database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11305079" y="2992462"/>
            <a:ext cx="539719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9093426" y="3488087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Schema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10738188" y="3488087"/>
            <a:ext cx="425969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9916271" y="3482146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Schema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8849949" y="4052367"/>
            <a:ext cx="547210" cy="253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Table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9514778" y="4053219"/>
            <a:ext cx="547210" cy="253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Table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10204056" y="4058384"/>
            <a:ext cx="448436" cy="253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36" name="连接符: 肘形 135"/>
          <p:cNvCxnSpPr>
            <a:stCxn id="124" idx="2"/>
            <a:endCxn id="125" idx="0"/>
          </p:cNvCxnSpPr>
          <p:nvPr/>
        </p:nvCxnSpPr>
        <p:spPr>
          <a:xfrm rot="5400000">
            <a:off x="9865933" y="2626915"/>
            <a:ext cx="329482" cy="4038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" name="连接符: 肘形 136"/>
          <p:cNvCxnSpPr>
            <a:stCxn id="124" idx="2"/>
            <a:endCxn id="126" idx="0"/>
          </p:cNvCxnSpPr>
          <p:nvPr/>
        </p:nvCxnSpPr>
        <p:spPr>
          <a:xfrm rot="16200000" flipH="1">
            <a:off x="10336892" y="2559794"/>
            <a:ext cx="323990" cy="5325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" name="连接符: 肘形 139"/>
          <p:cNvCxnSpPr>
            <a:stCxn id="124" idx="2"/>
            <a:endCxn id="127" idx="0"/>
          </p:cNvCxnSpPr>
          <p:nvPr/>
        </p:nvCxnSpPr>
        <p:spPr>
          <a:xfrm rot="16200000" flipH="1">
            <a:off x="10739582" y="2157104"/>
            <a:ext cx="328369" cy="13423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" name="连接符: 肘形 145"/>
          <p:cNvCxnSpPr>
            <a:stCxn id="125" idx="2"/>
            <a:endCxn id="128" idx="0"/>
          </p:cNvCxnSpPr>
          <p:nvPr/>
        </p:nvCxnSpPr>
        <p:spPr>
          <a:xfrm rot="5400000">
            <a:off x="9509959" y="3169292"/>
            <a:ext cx="241064" cy="3965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" name="连接符: 肘形 148"/>
          <p:cNvCxnSpPr>
            <a:stCxn id="125" idx="2"/>
            <a:endCxn id="131" idx="0"/>
          </p:cNvCxnSpPr>
          <p:nvPr/>
        </p:nvCxnSpPr>
        <p:spPr>
          <a:xfrm rot="16200000" flipH="1">
            <a:off x="9924352" y="3151425"/>
            <a:ext cx="235123" cy="4263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" name="连接符: 肘形 151"/>
          <p:cNvCxnSpPr>
            <a:stCxn id="125" idx="2"/>
            <a:endCxn id="130" idx="0"/>
          </p:cNvCxnSpPr>
          <p:nvPr/>
        </p:nvCxnSpPr>
        <p:spPr>
          <a:xfrm rot="16200000" flipH="1">
            <a:off x="10269431" y="2806345"/>
            <a:ext cx="241064" cy="1122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" name="连接符: 肘形 157"/>
          <p:cNvCxnSpPr>
            <a:stCxn id="128" idx="2"/>
            <a:endCxn id="132" idx="0"/>
          </p:cNvCxnSpPr>
          <p:nvPr/>
        </p:nvCxnSpPr>
        <p:spPr>
          <a:xfrm rot="5400000">
            <a:off x="9122475" y="3742615"/>
            <a:ext cx="310832" cy="3086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" name="连接符: 肘形 162"/>
          <p:cNvCxnSpPr>
            <a:stCxn id="128" idx="2"/>
            <a:endCxn id="133" idx="0"/>
          </p:cNvCxnSpPr>
          <p:nvPr/>
        </p:nvCxnSpPr>
        <p:spPr>
          <a:xfrm rot="16200000" flipH="1">
            <a:off x="9454463" y="3719299"/>
            <a:ext cx="311684" cy="3561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" name="连接符: 肘形 165"/>
          <p:cNvCxnSpPr>
            <a:stCxn id="128" idx="2"/>
            <a:endCxn id="134" idx="0"/>
          </p:cNvCxnSpPr>
          <p:nvPr/>
        </p:nvCxnSpPr>
        <p:spPr>
          <a:xfrm rot="16200000" flipH="1">
            <a:off x="9771826" y="3401935"/>
            <a:ext cx="316849" cy="9960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74" name="表格 173"/>
          <p:cNvGraphicFramePr>
            <a:graphicFrameLocks noGrp="1"/>
          </p:cNvGraphicFramePr>
          <p:nvPr/>
        </p:nvGraphicFramePr>
        <p:xfrm>
          <a:off x="9246101" y="5008324"/>
          <a:ext cx="1080501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733"/>
                <a:gridCol w="359884"/>
                <a:gridCol w="359884"/>
              </a:tblGrid>
              <a:tr h="144647">
                <a:tc>
                  <a:txBody>
                    <a:bodyPr/>
                    <a:lstStyle/>
                    <a:p>
                      <a:pPr algn="ctr"/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4647">
                <a:tc>
                  <a:txBody>
                    <a:bodyPr/>
                    <a:lstStyle/>
                    <a:p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5" name="箭头: 右 174"/>
          <p:cNvSpPr/>
          <p:nvPr/>
        </p:nvSpPr>
        <p:spPr>
          <a:xfrm rot="10800000" flipH="1">
            <a:off x="8993987" y="5243094"/>
            <a:ext cx="196767" cy="219305"/>
          </a:xfrm>
          <a:prstGeom prst="rightArrow">
            <a:avLst/>
          </a:prstGeom>
          <a:solidFill>
            <a:srgbClr val="ECA2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箭头: 右 175"/>
          <p:cNvSpPr/>
          <p:nvPr/>
        </p:nvSpPr>
        <p:spPr>
          <a:xfrm rot="16200000" flipH="1">
            <a:off x="9339053" y="4777751"/>
            <a:ext cx="196767" cy="219305"/>
          </a:xfrm>
          <a:prstGeom prst="rightArrow">
            <a:avLst/>
          </a:prstGeom>
          <a:solidFill>
            <a:srgbClr val="ECA2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连接符: 肘形 176"/>
          <p:cNvCxnSpPr>
            <a:stCxn id="132" idx="2"/>
            <a:endCxn id="187" idx="0"/>
          </p:cNvCxnSpPr>
          <p:nvPr/>
        </p:nvCxnSpPr>
        <p:spPr>
          <a:xfrm rot="16200000" flipH="1">
            <a:off x="9172446" y="4256922"/>
            <a:ext cx="239215" cy="3369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7" name="文本框 186"/>
          <p:cNvSpPr txBox="1"/>
          <p:nvPr/>
        </p:nvSpPr>
        <p:spPr>
          <a:xfrm>
            <a:off x="9134754" y="4545030"/>
            <a:ext cx="6515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/>
              <a:t>Column</a:t>
            </a:r>
            <a:endParaRPr lang="zh-CN" altLang="en-US" sz="1100"/>
          </a:p>
        </p:txBody>
      </p:sp>
      <p:sp>
        <p:nvSpPr>
          <p:cNvPr id="191" name="文本框 190"/>
          <p:cNvSpPr txBox="1"/>
          <p:nvPr/>
        </p:nvSpPr>
        <p:spPr>
          <a:xfrm>
            <a:off x="8574887" y="5202482"/>
            <a:ext cx="4660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/>
              <a:t>Row</a:t>
            </a:r>
            <a:endParaRPr lang="zh-CN" altLang="en-US" sz="1100"/>
          </a:p>
        </p:txBody>
      </p:sp>
      <p:cxnSp>
        <p:nvCxnSpPr>
          <p:cNvPr id="192" name="连接符: 肘形 191"/>
          <p:cNvCxnSpPr>
            <a:stCxn id="132" idx="2"/>
            <a:endCxn id="191" idx="0"/>
          </p:cNvCxnSpPr>
          <p:nvPr/>
        </p:nvCxnSpPr>
        <p:spPr>
          <a:xfrm rot="5400000">
            <a:off x="8517400" y="4596327"/>
            <a:ext cx="896667" cy="315642"/>
          </a:xfrm>
          <a:prstGeom prst="bentConnector3">
            <a:avLst>
              <a:gd name="adj1" fmla="val 13671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/>
          <p:nvPr/>
        </p:nvCxnSpPr>
        <p:spPr>
          <a:xfrm flipV="1">
            <a:off x="8003462" y="2469177"/>
            <a:ext cx="1026553" cy="178886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>
            <a:off x="7996852" y="5270964"/>
            <a:ext cx="739313" cy="52467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文本框 204"/>
          <p:cNvSpPr txBox="1"/>
          <p:nvPr/>
        </p:nvSpPr>
        <p:spPr>
          <a:xfrm>
            <a:off x="10025554" y="677993"/>
            <a:ext cx="11170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</a:rPr>
              <a:t>逻辑架构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0" y="151949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</a:t>
            </a:r>
            <a:r>
              <a:rPr lang="zh-CN" altLang="en-US">
                <a:solidFill>
                  <a:srgbClr val="C00000"/>
                </a:solidFill>
              </a:rPr>
              <a:t>、数据库架构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16" name="直接连接符 215"/>
          <p:cNvCxnSpPr/>
          <p:nvPr/>
        </p:nvCxnSpPr>
        <p:spPr>
          <a:xfrm flipV="1">
            <a:off x="2334868" y="991846"/>
            <a:ext cx="9715500" cy="792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3443492" y="1680100"/>
            <a:ext cx="859768" cy="25344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传输数据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474482" y="5637534"/>
            <a:ext cx="859768" cy="25344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计算数据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633295" y="5637534"/>
            <a:ext cx="859768" cy="25344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存储数据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577092" y="1909731"/>
            <a:ext cx="1128017" cy="830593"/>
          </a:xfrm>
          <a:prstGeom prst="rect">
            <a:avLst/>
          </a:prstGeom>
          <a:solidFill>
            <a:srgbClr val="FEC3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窃听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篡改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伪造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重放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9027772" y="5739839"/>
            <a:ext cx="1128017" cy="664560"/>
          </a:xfrm>
          <a:prstGeom prst="rect">
            <a:avLst/>
          </a:prstGeom>
          <a:solidFill>
            <a:srgbClr val="FEC3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窃取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篡改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损坏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334250" y="673629"/>
            <a:ext cx="1222723" cy="1005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应用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918402" y="1200147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794702" y="1200147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655762" y="1200147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c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224943" y="1783007"/>
            <a:ext cx="677601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交换机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224943" y="2255790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路由器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4224943" y="2806489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571672" y="3170533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902544" y="3170533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224943" y="3467784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224942" y="4029121"/>
            <a:ext cx="677601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路由器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224942" y="4511725"/>
            <a:ext cx="677601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交换机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918402" y="5108901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x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794702" y="5108901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4655762" y="5108901"/>
            <a:ext cx="677601" cy="253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主机 </a:t>
            </a:r>
            <a:r>
              <a:rPr lang="en-US" altLang="zh-CN" sz="1200">
                <a:solidFill>
                  <a:schemeClr val="tx1"/>
                </a:solidFill>
              </a:rPr>
              <a:t>z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5" name="连接符: 肘形 104"/>
          <p:cNvCxnSpPr>
            <a:stCxn id="91" idx="2"/>
            <a:endCxn id="94" idx="0"/>
          </p:cNvCxnSpPr>
          <p:nvPr/>
        </p:nvCxnSpPr>
        <p:spPr>
          <a:xfrm rot="16200000" flipH="1">
            <a:off x="3745767" y="965030"/>
            <a:ext cx="329412" cy="1306541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肘形 105"/>
          <p:cNvCxnSpPr>
            <a:stCxn id="94" idx="0"/>
            <a:endCxn id="93" idx="2"/>
          </p:cNvCxnSpPr>
          <p:nvPr/>
        </p:nvCxnSpPr>
        <p:spPr>
          <a:xfrm rot="5400000" flipH="1" flipV="1">
            <a:off x="4614447" y="1402892"/>
            <a:ext cx="329412" cy="43081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肘形 106"/>
          <p:cNvCxnSpPr>
            <a:stCxn id="94" idx="0"/>
            <a:endCxn id="92" idx="2"/>
          </p:cNvCxnSpPr>
          <p:nvPr/>
        </p:nvCxnSpPr>
        <p:spPr>
          <a:xfrm rot="16200000" flipV="1">
            <a:off x="4183918" y="1403180"/>
            <a:ext cx="329412" cy="43024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连接符: 肘形 107"/>
          <p:cNvCxnSpPr>
            <a:stCxn id="101" idx="2"/>
            <a:endCxn id="102" idx="0"/>
          </p:cNvCxnSpPr>
          <p:nvPr/>
        </p:nvCxnSpPr>
        <p:spPr>
          <a:xfrm rot="5400000">
            <a:off x="3738609" y="4283767"/>
            <a:ext cx="343728" cy="130654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连接符: 肘形 108"/>
          <p:cNvCxnSpPr>
            <a:stCxn id="101" idx="2"/>
            <a:endCxn id="104" idx="0"/>
          </p:cNvCxnSpPr>
          <p:nvPr/>
        </p:nvCxnSpPr>
        <p:spPr>
          <a:xfrm rot="16200000" flipH="1">
            <a:off x="4607289" y="4721627"/>
            <a:ext cx="343728" cy="4308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肘形 109"/>
          <p:cNvCxnSpPr>
            <a:stCxn id="101" idx="2"/>
            <a:endCxn id="103" idx="0"/>
          </p:cNvCxnSpPr>
          <p:nvPr/>
        </p:nvCxnSpPr>
        <p:spPr>
          <a:xfrm rot="5400000">
            <a:off x="4176759" y="4721917"/>
            <a:ext cx="343728" cy="43024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94" idx="2"/>
            <a:endCxn id="95" idx="0"/>
          </p:cNvCxnSpPr>
          <p:nvPr/>
        </p:nvCxnSpPr>
        <p:spPr>
          <a:xfrm>
            <a:off x="4563744" y="2036455"/>
            <a:ext cx="0" cy="21933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95" idx="2"/>
            <a:endCxn id="96" idx="0"/>
          </p:cNvCxnSpPr>
          <p:nvPr/>
        </p:nvCxnSpPr>
        <p:spPr>
          <a:xfrm>
            <a:off x="4563744" y="2509238"/>
            <a:ext cx="0" cy="2972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99" idx="2"/>
            <a:endCxn id="100" idx="0"/>
          </p:cNvCxnSpPr>
          <p:nvPr/>
        </p:nvCxnSpPr>
        <p:spPr>
          <a:xfrm flipH="1">
            <a:off x="4563743" y="3721232"/>
            <a:ext cx="1" cy="3078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100" idx="2"/>
            <a:endCxn id="101" idx="0"/>
          </p:cNvCxnSpPr>
          <p:nvPr/>
        </p:nvCxnSpPr>
        <p:spPr>
          <a:xfrm>
            <a:off x="4563743" y="4282569"/>
            <a:ext cx="0" cy="2291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连接符: 曲线 114"/>
          <p:cNvCxnSpPr>
            <a:stCxn id="96" idx="3"/>
            <a:endCxn id="98" idx="0"/>
          </p:cNvCxnSpPr>
          <p:nvPr/>
        </p:nvCxnSpPr>
        <p:spPr>
          <a:xfrm>
            <a:off x="4902544" y="2933213"/>
            <a:ext cx="338801" cy="237320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连接符: 曲线 115"/>
          <p:cNvCxnSpPr>
            <a:stCxn id="98" idx="2"/>
            <a:endCxn id="99" idx="3"/>
          </p:cNvCxnSpPr>
          <p:nvPr/>
        </p:nvCxnSpPr>
        <p:spPr>
          <a:xfrm rot="5400000">
            <a:off x="4986682" y="3339844"/>
            <a:ext cx="170527" cy="338801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连接符: 曲线 116"/>
          <p:cNvCxnSpPr>
            <a:stCxn id="96" idx="1"/>
            <a:endCxn id="97" idx="0"/>
          </p:cNvCxnSpPr>
          <p:nvPr/>
        </p:nvCxnSpPr>
        <p:spPr>
          <a:xfrm rot="10800000" flipV="1">
            <a:off x="3910473" y="2933213"/>
            <a:ext cx="314470" cy="237320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连接符: 曲线 117"/>
          <p:cNvCxnSpPr>
            <a:stCxn id="97" idx="2"/>
            <a:endCxn id="99" idx="1"/>
          </p:cNvCxnSpPr>
          <p:nvPr/>
        </p:nvCxnSpPr>
        <p:spPr>
          <a:xfrm rot="16200000" flipH="1">
            <a:off x="3982445" y="3352009"/>
            <a:ext cx="170527" cy="314470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7438106" y="985073"/>
            <a:ext cx="97818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业务模块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438106" y="1343278"/>
            <a:ext cx="97818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数据库驱动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355366" y="1862202"/>
            <a:ext cx="2201607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操作系统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355370" y="2298383"/>
            <a:ext cx="2201603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硬件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6355366" y="1426021"/>
            <a:ext cx="838200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其他应用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23" idx="2"/>
          </p:cNvCxnSpPr>
          <p:nvPr/>
        </p:nvCxnSpPr>
        <p:spPr>
          <a:xfrm>
            <a:off x="6774466" y="1679469"/>
            <a:ext cx="0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21" idx="2"/>
            <a:endCxn id="122" idx="0"/>
          </p:cNvCxnSpPr>
          <p:nvPr/>
        </p:nvCxnSpPr>
        <p:spPr>
          <a:xfrm>
            <a:off x="7456170" y="2115650"/>
            <a:ext cx="2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7945611" y="1689719"/>
            <a:ext cx="0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7338596" y="3759332"/>
            <a:ext cx="1222723" cy="1005840"/>
          </a:xfrm>
          <a:prstGeom prst="rect">
            <a:avLst/>
          </a:prstGeom>
          <a:solidFill>
            <a:srgbClr val="F7C5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7442452" y="4070776"/>
            <a:ext cx="97818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计算模块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7442452" y="4428981"/>
            <a:ext cx="97818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存储模块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359712" y="4947905"/>
            <a:ext cx="2201607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操作系统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359716" y="5384086"/>
            <a:ext cx="2201603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硬件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6359712" y="4511724"/>
            <a:ext cx="838200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其他应用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33" name="直接箭头连接符 132"/>
          <p:cNvCxnSpPr>
            <a:stCxn id="132" idx="2"/>
          </p:cNvCxnSpPr>
          <p:nvPr/>
        </p:nvCxnSpPr>
        <p:spPr>
          <a:xfrm>
            <a:off x="6778812" y="4765172"/>
            <a:ext cx="0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30" idx="2"/>
            <a:endCxn id="131" idx="0"/>
          </p:cNvCxnSpPr>
          <p:nvPr/>
        </p:nvCxnSpPr>
        <p:spPr>
          <a:xfrm>
            <a:off x="7460516" y="5201353"/>
            <a:ext cx="2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7949957" y="4775422"/>
            <a:ext cx="0" cy="182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 flipV="1">
            <a:off x="5343312" y="774458"/>
            <a:ext cx="961341" cy="42568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5343312" y="1441998"/>
            <a:ext cx="961341" cy="11098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 flipV="1">
            <a:off x="5333363" y="3778773"/>
            <a:ext cx="1037492" cy="13301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>
            <a:off x="5325744" y="5359784"/>
            <a:ext cx="1007694" cy="34629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10495867" y="3168674"/>
            <a:ext cx="1010333" cy="664560"/>
          </a:xfrm>
          <a:prstGeom prst="rect">
            <a:avLst/>
          </a:prstGeom>
          <a:solidFill>
            <a:srgbClr val="FEC3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默认密码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弱口令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暴力破解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9121104" y="3936753"/>
            <a:ext cx="1128021" cy="227016"/>
          </a:xfrm>
          <a:prstGeom prst="rect">
            <a:avLst/>
          </a:prstGeom>
          <a:solidFill>
            <a:srgbClr val="FEC3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拒绝服务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9121103" y="4254383"/>
            <a:ext cx="1128021" cy="418230"/>
          </a:xfrm>
          <a:prstGeom prst="rect">
            <a:avLst/>
          </a:prstGeom>
          <a:solidFill>
            <a:srgbClr val="FEC3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文件注入</a:t>
            </a:r>
            <a:endParaRPr lang="en-US" altLang="zh-CN" sz="120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缓冲区溢出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9121102" y="4775422"/>
            <a:ext cx="1128021" cy="227016"/>
          </a:xfrm>
          <a:prstGeom prst="rect">
            <a:avLst/>
          </a:prstGeom>
          <a:solidFill>
            <a:srgbClr val="FEC3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提权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8897390" y="660950"/>
            <a:ext cx="1128021" cy="227016"/>
          </a:xfrm>
          <a:prstGeom prst="rect">
            <a:avLst/>
          </a:prstGeom>
          <a:solidFill>
            <a:srgbClr val="FEC3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200">
                <a:solidFill>
                  <a:schemeClr val="tx1"/>
                </a:solidFill>
              </a:rPr>
              <a:t>SQL</a:t>
            </a:r>
            <a:r>
              <a:rPr lang="zh-CN" altLang="en-US" sz="1200">
                <a:solidFill>
                  <a:schemeClr val="tx1"/>
                </a:solidFill>
              </a:rPr>
              <a:t>注入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9027768" y="6457030"/>
            <a:ext cx="1128021" cy="227016"/>
          </a:xfrm>
          <a:prstGeom prst="rect">
            <a:avLst/>
          </a:prstGeom>
          <a:solidFill>
            <a:srgbClr val="FEC3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窃取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184" name="连接符: 曲线 183"/>
          <p:cNvCxnSpPr>
            <a:stCxn id="88" idx="3"/>
            <a:endCxn id="84" idx="1"/>
          </p:cNvCxnSpPr>
          <p:nvPr/>
        </p:nvCxnSpPr>
        <p:spPr>
          <a:xfrm flipV="1">
            <a:off x="2705109" y="1806824"/>
            <a:ext cx="738383" cy="518204"/>
          </a:xfrm>
          <a:prstGeom prst="curvedConnector3">
            <a:avLst/>
          </a:prstGeom>
          <a:ln w="12700">
            <a:solidFill>
              <a:srgbClr val="FEC3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连接符: 曲线 187"/>
          <p:cNvCxnSpPr>
            <a:stCxn id="144" idx="1"/>
            <a:endCxn id="119" idx="3"/>
          </p:cNvCxnSpPr>
          <p:nvPr/>
        </p:nvCxnSpPr>
        <p:spPr>
          <a:xfrm rot="10800000" flipV="1">
            <a:off x="8416290" y="774457"/>
            <a:ext cx="481101" cy="337339"/>
          </a:xfrm>
          <a:prstGeom prst="curvedConnector3">
            <a:avLst>
              <a:gd name="adj1" fmla="val 50000"/>
            </a:avLst>
          </a:prstGeom>
          <a:ln w="12700">
            <a:solidFill>
              <a:srgbClr val="FEC3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连接符: 曲线 192"/>
          <p:cNvCxnSpPr>
            <a:stCxn id="227" idx="1"/>
            <a:endCxn id="127" idx="3"/>
          </p:cNvCxnSpPr>
          <p:nvPr/>
        </p:nvCxnSpPr>
        <p:spPr>
          <a:xfrm rot="10800000" flipV="1">
            <a:off x="8561319" y="3731648"/>
            <a:ext cx="559782" cy="530603"/>
          </a:xfrm>
          <a:prstGeom prst="curvedConnector3">
            <a:avLst>
              <a:gd name="adj1" fmla="val 50000"/>
            </a:avLst>
          </a:prstGeom>
          <a:ln w="12700">
            <a:solidFill>
              <a:srgbClr val="FEC3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连接符: 曲线 195"/>
          <p:cNvCxnSpPr>
            <a:stCxn id="141" idx="1"/>
            <a:endCxn id="127" idx="3"/>
          </p:cNvCxnSpPr>
          <p:nvPr/>
        </p:nvCxnSpPr>
        <p:spPr>
          <a:xfrm rot="10800000" flipV="1">
            <a:off x="8561320" y="4050260"/>
            <a:ext cx="559785" cy="211991"/>
          </a:xfrm>
          <a:prstGeom prst="curvedConnector3">
            <a:avLst>
              <a:gd name="adj1" fmla="val 50000"/>
            </a:avLst>
          </a:prstGeom>
          <a:ln w="12700">
            <a:solidFill>
              <a:srgbClr val="FEC3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连接符: 曲线 198"/>
          <p:cNvCxnSpPr>
            <a:stCxn id="142" idx="1"/>
            <a:endCxn id="127" idx="3"/>
          </p:cNvCxnSpPr>
          <p:nvPr/>
        </p:nvCxnSpPr>
        <p:spPr>
          <a:xfrm rot="10800000">
            <a:off x="8561319" y="4262252"/>
            <a:ext cx="559784" cy="201246"/>
          </a:xfrm>
          <a:prstGeom prst="curvedConnector3">
            <a:avLst>
              <a:gd name="adj1" fmla="val 50000"/>
            </a:avLst>
          </a:prstGeom>
          <a:ln w="12700">
            <a:solidFill>
              <a:srgbClr val="FEC3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连接符: 曲线 201"/>
          <p:cNvCxnSpPr>
            <a:stCxn id="143" idx="1"/>
            <a:endCxn id="127" idx="3"/>
          </p:cNvCxnSpPr>
          <p:nvPr/>
        </p:nvCxnSpPr>
        <p:spPr>
          <a:xfrm rot="10800000">
            <a:off x="8561320" y="4262252"/>
            <a:ext cx="559783" cy="626678"/>
          </a:xfrm>
          <a:prstGeom prst="curvedConnector3">
            <a:avLst>
              <a:gd name="adj1" fmla="val 50000"/>
            </a:avLst>
          </a:prstGeom>
          <a:ln w="12700">
            <a:solidFill>
              <a:srgbClr val="FEC3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连接符: 曲线 204"/>
          <p:cNvCxnSpPr>
            <a:stCxn id="89" idx="1"/>
            <a:endCxn id="87" idx="2"/>
          </p:cNvCxnSpPr>
          <p:nvPr/>
        </p:nvCxnSpPr>
        <p:spPr>
          <a:xfrm rot="10800000">
            <a:off x="8063180" y="5890983"/>
            <a:ext cx="964593" cy="181137"/>
          </a:xfrm>
          <a:prstGeom prst="curvedConnector2">
            <a:avLst/>
          </a:prstGeom>
          <a:ln w="12700">
            <a:solidFill>
              <a:srgbClr val="FEC3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连接符: 曲线 207"/>
          <p:cNvCxnSpPr>
            <a:stCxn id="145" idx="1"/>
            <a:endCxn id="85" idx="2"/>
          </p:cNvCxnSpPr>
          <p:nvPr/>
        </p:nvCxnSpPr>
        <p:spPr>
          <a:xfrm rot="10800000">
            <a:off x="6904366" y="5890982"/>
            <a:ext cx="2123402" cy="679556"/>
          </a:xfrm>
          <a:prstGeom prst="curvedConnector2">
            <a:avLst/>
          </a:prstGeom>
          <a:ln w="12700">
            <a:solidFill>
              <a:srgbClr val="FEC3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矩形 226"/>
          <p:cNvSpPr/>
          <p:nvPr/>
        </p:nvSpPr>
        <p:spPr>
          <a:xfrm>
            <a:off x="9121101" y="3618141"/>
            <a:ext cx="1128021" cy="227016"/>
          </a:xfrm>
          <a:prstGeom prst="rect">
            <a:avLst/>
          </a:prstGeom>
          <a:solidFill>
            <a:srgbClr val="FEC3B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>
                <a:solidFill>
                  <a:schemeClr val="tx1"/>
                </a:solidFill>
              </a:rPr>
              <a:t>口令破解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230" name="连接符: 曲线 229"/>
          <p:cNvCxnSpPr>
            <a:stCxn id="140" idx="1"/>
            <a:endCxn id="227" idx="3"/>
          </p:cNvCxnSpPr>
          <p:nvPr/>
        </p:nvCxnSpPr>
        <p:spPr>
          <a:xfrm rot="10800000" flipV="1">
            <a:off x="10249123" y="3500953"/>
            <a:ext cx="246745" cy="230695"/>
          </a:xfrm>
          <a:prstGeom prst="curvedConnector3">
            <a:avLst>
              <a:gd name="adj1" fmla="val 50000"/>
            </a:avLst>
          </a:prstGeom>
          <a:ln w="12700">
            <a:solidFill>
              <a:srgbClr val="FEC3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44566" y="1980345"/>
            <a:ext cx="3031521" cy="37726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44507" y="5189789"/>
            <a:ext cx="2483368" cy="4464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 dirty="0">
                <a:solidFill>
                  <a:schemeClr val="tx1"/>
                </a:solidFill>
              </a:rPr>
              <a:t>存储模块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34703" y="2613167"/>
            <a:ext cx="2483368" cy="2506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 dirty="0">
                <a:solidFill>
                  <a:schemeClr val="tx1"/>
                </a:solidFill>
              </a:rPr>
              <a:t>计算模块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44566" y="379558"/>
            <a:ext cx="3031520" cy="11155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5697" y="2266093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身份认证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36179" y="1612936"/>
            <a:ext cx="108204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安全传输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99258" y="2738345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安全审计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97704" y="3905151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数据防篡改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07528" y="4285322"/>
            <a:ext cx="1110690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加密函数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05259" y="5281773"/>
            <a:ext cx="111069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34701" y="879967"/>
            <a:ext cx="2483370" cy="5351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 dirty="0">
                <a:solidFill>
                  <a:schemeClr val="tx1"/>
                </a:solidFill>
              </a:rPr>
              <a:t>数据库驱动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05259" y="4736522"/>
            <a:ext cx="111069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276387" y="3901746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数据脱敏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99259" y="3142044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数据发现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36179" y="1025876"/>
            <a:ext cx="1082039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全密态加密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744566" y="5958436"/>
            <a:ext cx="3031521" cy="481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286627" y="6117210"/>
            <a:ext cx="2162275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215501" y="502901"/>
            <a:ext cx="203040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业务模块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线箭头连接符 20"/>
          <p:cNvCxnSpPr/>
          <p:nvPr/>
        </p:nvCxnSpPr>
        <p:spPr>
          <a:xfrm>
            <a:off x="7883823" y="756349"/>
            <a:ext cx="0" cy="2695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H="1">
            <a:off x="7888165" y="1297286"/>
            <a:ext cx="6958" cy="3350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7905309" y="1888642"/>
            <a:ext cx="0" cy="3774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>
            <a:off x="7909040" y="2537396"/>
            <a:ext cx="6439" cy="2188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>
            <a:off x="7909040" y="3009648"/>
            <a:ext cx="1" cy="1502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H="1">
            <a:off x="7907486" y="3413347"/>
            <a:ext cx="1555" cy="11901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7907486" y="4155194"/>
            <a:ext cx="0" cy="1363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 flipH="1">
            <a:off x="7900795" y="4538770"/>
            <a:ext cx="4514" cy="1926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>
            <a:off x="7897768" y="4989970"/>
            <a:ext cx="3027" cy="29180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/>
          <p:nvPr/>
        </p:nvCxnSpPr>
        <p:spPr>
          <a:xfrm>
            <a:off x="7905309" y="5534513"/>
            <a:ext cx="0" cy="58269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/>
          <p:nvPr/>
        </p:nvCxnSpPr>
        <p:spPr>
          <a:xfrm flipH="1" flipV="1">
            <a:off x="8497151" y="5535221"/>
            <a:ext cx="1" cy="5819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V="1">
            <a:off x="8497300" y="4992486"/>
            <a:ext cx="539" cy="2892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/>
          <p:nvPr/>
        </p:nvCxnSpPr>
        <p:spPr>
          <a:xfrm flipV="1">
            <a:off x="8494045" y="4163207"/>
            <a:ext cx="3524" cy="1301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/>
          <p:nvPr/>
        </p:nvCxnSpPr>
        <p:spPr>
          <a:xfrm flipV="1">
            <a:off x="8491111" y="4534978"/>
            <a:ext cx="3912" cy="2037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 flipH="1" flipV="1">
            <a:off x="8485946" y="1876785"/>
            <a:ext cx="22709" cy="201460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/>
          <p:nvPr/>
        </p:nvCxnSpPr>
        <p:spPr>
          <a:xfrm flipV="1">
            <a:off x="8473147" y="1276724"/>
            <a:ext cx="0" cy="3272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/>
          <p:nvPr/>
        </p:nvCxnSpPr>
        <p:spPr>
          <a:xfrm flipV="1">
            <a:off x="8474150" y="735683"/>
            <a:ext cx="6437" cy="2695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一、数据库安全架构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97704" y="3514509"/>
            <a:ext cx="96951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访问控制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直线箭头连接符 33"/>
          <p:cNvCxnSpPr/>
          <p:nvPr/>
        </p:nvCxnSpPr>
        <p:spPr>
          <a:xfrm>
            <a:off x="7907486" y="3785812"/>
            <a:ext cx="0" cy="13719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/>
          <p:cNvSpPr txBox="1"/>
          <p:nvPr/>
        </p:nvSpPr>
        <p:spPr>
          <a:xfrm>
            <a:off x="459159" y="958906"/>
            <a:ext cx="1705252" cy="230695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博客顺序：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身份认证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安全传输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安全审计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访问控制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数据发现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数据防篡改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加密函数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透明加密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数据脱敏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全密态加密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机密计算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219681" y="1209174"/>
            <a:ext cx="5841477" cy="1461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postgres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26693" y="1980354"/>
            <a:ext cx="779724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executor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3177" y="1853630"/>
            <a:ext cx="779724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index 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73177" y="2235746"/>
            <a:ext cx="779724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heap 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03882" y="2233802"/>
            <a:ext cx="908060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27354" y="1473458"/>
            <a:ext cx="737291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fsm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27354" y="1853630"/>
            <a:ext cx="737291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vm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27354" y="2233802"/>
            <a:ext cx="737291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page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79317" y="2233802"/>
            <a:ext cx="737291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51965" y="3033964"/>
            <a:ext cx="5841477" cy="6616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postmaster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03882" y="3302276"/>
            <a:ext cx="908060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clog cache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01346" y="3302276"/>
            <a:ext cx="104008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share 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76371" y="3302276"/>
            <a:ext cx="104008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 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51965" y="4485775"/>
            <a:ext cx="5841477" cy="1259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Disk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03882" y="4689888"/>
            <a:ext cx="908060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clog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01346" y="4689888"/>
            <a:ext cx="908060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heap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01346" y="5042633"/>
            <a:ext cx="908060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fsm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01346" y="5395378"/>
            <a:ext cx="908060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vm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76370" y="4689888"/>
            <a:ext cx="104008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 file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40419" y="3987737"/>
            <a:ext cx="1084202" cy="263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bg writer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93708" y="3985767"/>
            <a:ext cx="1084202" cy="263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checkpointer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685775" y="3985767"/>
            <a:ext cx="1084202" cy="263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wal writer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矩形 27"/>
          <p:cNvSpPr/>
          <p:nvPr/>
        </p:nvSpPr>
        <p:spPr>
          <a:xfrm>
            <a:off x="4650105" y="1362710"/>
            <a:ext cx="1975485" cy="4512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zh-CN" altLang="en-US" sz="1200" dirty="0">
                <a:solidFill>
                  <a:schemeClr val="tx1"/>
                </a:solidFill>
              </a:rPr>
              <a:t>审计线程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747000" y="2580640"/>
            <a:ext cx="2729865" cy="3295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工作线程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algn="l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28660" y="2108835"/>
            <a:ext cx="1001395" cy="25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901565" y="895985"/>
            <a:ext cx="1001395" cy="2533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62561" y="241576"/>
            <a:ext cx="247484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rgbClr val="C00000"/>
                </a:solidFill>
              </a:rPr>
              <a:t>三、安全审计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17360" y="82550"/>
            <a:ext cx="1001395" cy="2533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主线程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55540" y="840740"/>
            <a:ext cx="1001395" cy="2533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92160" y="2040890"/>
            <a:ext cx="1001395" cy="25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业务线程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47405" y="1978660"/>
            <a:ext cx="1001395" cy="25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工作线程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62975" y="2648585"/>
            <a:ext cx="1001395" cy="2533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连接建立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62975" y="3094355"/>
            <a:ext cx="1001395" cy="2533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身份认证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圆柱形 12"/>
          <p:cNvSpPr/>
          <p:nvPr/>
        </p:nvSpPr>
        <p:spPr>
          <a:xfrm rot="5400000">
            <a:off x="7031990" y="4369435"/>
            <a:ext cx="313055" cy="742950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569325" y="3937000"/>
            <a:ext cx="1001395" cy="2533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语义分析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938770" y="4505325"/>
            <a:ext cx="1001395" cy="2533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DDL</a:t>
            </a:r>
            <a:r>
              <a:rPr lang="zh-CN" altLang="en-US" sz="1200" dirty="0">
                <a:solidFill>
                  <a:schemeClr val="tx1"/>
                </a:solidFill>
              </a:rPr>
              <a:t>执行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225915" y="4514850"/>
            <a:ext cx="1001395" cy="2533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DML</a:t>
            </a:r>
            <a:r>
              <a:rPr lang="zh-CN" altLang="en-US" sz="1200" dirty="0">
                <a:solidFill>
                  <a:schemeClr val="tx1"/>
                </a:solidFill>
              </a:rPr>
              <a:t>执行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938770" y="4964430"/>
            <a:ext cx="1001395" cy="253365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日志收集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20200" y="4964430"/>
            <a:ext cx="1001395" cy="253365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日志收集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562975" y="3540125"/>
            <a:ext cx="1001395" cy="253365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日志收集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55540" y="1591945"/>
            <a:ext cx="1204595" cy="2533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日志监听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56810" y="4768215"/>
            <a:ext cx="1204595" cy="2533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日志接收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956175" y="5263515"/>
            <a:ext cx="1204595" cy="2533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日志存储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035550" y="789940"/>
            <a:ext cx="1001395" cy="2533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审计线程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下箭头 28"/>
          <p:cNvSpPr/>
          <p:nvPr/>
        </p:nvSpPr>
        <p:spPr>
          <a:xfrm>
            <a:off x="8814435" y="2430780"/>
            <a:ext cx="267970" cy="14986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0358755" y="1978660"/>
            <a:ext cx="1001395" cy="25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7" idx="2"/>
            <a:endCxn id="8" idx="0"/>
          </p:cNvCxnSpPr>
          <p:nvPr/>
        </p:nvCxnSpPr>
        <p:spPr>
          <a:xfrm>
            <a:off x="9063990" y="2901950"/>
            <a:ext cx="0" cy="19240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20" idx="0"/>
          </p:cNvCxnSpPr>
          <p:nvPr/>
        </p:nvCxnSpPr>
        <p:spPr>
          <a:xfrm>
            <a:off x="9063990" y="3347720"/>
            <a:ext cx="0" cy="19240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4" idx="0"/>
          </p:cNvCxnSpPr>
          <p:nvPr/>
        </p:nvCxnSpPr>
        <p:spPr>
          <a:xfrm flipH="1">
            <a:off x="9070340" y="3794760"/>
            <a:ext cx="1905" cy="14224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4" idx="2"/>
            <a:endCxn id="15" idx="0"/>
          </p:cNvCxnSpPr>
          <p:nvPr/>
        </p:nvCxnSpPr>
        <p:spPr>
          <a:xfrm rot="5400000">
            <a:off x="8597583" y="4032568"/>
            <a:ext cx="314960" cy="630555"/>
          </a:xfrm>
          <a:prstGeom prst="bentConnector3">
            <a:avLst>
              <a:gd name="adj1" fmla="val 49899"/>
            </a:avLst>
          </a:prstGeom>
          <a:ln w="12700">
            <a:solidFill>
              <a:schemeClr val="bg1">
                <a:lumMod val="6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4" idx="2"/>
            <a:endCxn id="16" idx="0"/>
          </p:cNvCxnSpPr>
          <p:nvPr/>
        </p:nvCxnSpPr>
        <p:spPr>
          <a:xfrm rot="5400000" flipV="1">
            <a:off x="9236393" y="4024313"/>
            <a:ext cx="324485" cy="65659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8570595" y="5516880"/>
            <a:ext cx="1001395" cy="2533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执行结束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8439150" y="4758690"/>
            <a:ext cx="0" cy="20574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6" idx="2"/>
            <a:endCxn id="18" idx="0"/>
          </p:cNvCxnSpPr>
          <p:nvPr/>
        </p:nvCxnSpPr>
        <p:spPr>
          <a:xfrm flipH="1">
            <a:off x="9721215" y="4768215"/>
            <a:ext cx="5715" cy="19621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7" idx="2"/>
            <a:endCxn id="37" idx="0"/>
          </p:cNvCxnSpPr>
          <p:nvPr/>
        </p:nvCxnSpPr>
        <p:spPr>
          <a:xfrm rot="5400000" flipV="1">
            <a:off x="8606155" y="5051425"/>
            <a:ext cx="299085" cy="631825"/>
          </a:xfrm>
          <a:prstGeom prst="bentConnector3">
            <a:avLst>
              <a:gd name="adj1" fmla="val 50106"/>
            </a:avLst>
          </a:prstGeom>
          <a:ln w="12700">
            <a:solidFill>
              <a:schemeClr val="bg1">
                <a:lumMod val="6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8" idx="2"/>
            <a:endCxn id="37" idx="0"/>
          </p:cNvCxnSpPr>
          <p:nvPr/>
        </p:nvCxnSpPr>
        <p:spPr>
          <a:xfrm rot="5400000">
            <a:off x="9246870" y="5042535"/>
            <a:ext cx="299085" cy="649605"/>
          </a:xfrm>
          <a:prstGeom prst="bentConnector3">
            <a:avLst>
              <a:gd name="adj1" fmla="val 50106"/>
            </a:avLst>
          </a:prstGeom>
          <a:ln w="12700">
            <a:solidFill>
              <a:schemeClr val="bg1">
                <a:lumMod val="6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20" idx="1"/>
            <a:endCxn id="13" idx="1"/>
          </p:cNvCxnSpPr>
          <p:nvPr/>
        </p:nvCxnSpPr>
        <p:spPr>
          <a:xfrm rot="10800000" flipV="1">
            <a:off x="7559675" y="3666490"/>
            <a:ext cx="1002665" cy="1073785"/>
          </a:xfrm>
          <a:prstGeom prst="curvedConnector3">
            <a:avLst>
              <a:gd name="adj1" fmla="val 49968"/>
            </a:avLst>
          </a:prstGeom>
          <a:ln w="19050">
            <a:solidFill>
              <a:srgbClr val="C00000"/>
            </a:solidFill>
            <a:prstDash val="dash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17" idx="1"/>
            <a:endCxn id="13" idx="1"/>
          </p:cNvCxnSpPr>
          <p:nvPr/>
        </p:nvCxnSpPr>
        <p:spPr>
          <a:xfrm rot="10800000">
            <a:off x="7560310" y="4740910"/>
            <a:ext cx="378460" cy="350520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stCxn id="18" idx="1"/>
            <a:endCxn id="13" idx="1"/>
          </p:cNvCxnSpPr>
          <p:nvPr/>
        </p:nvCxnSpPr>
        <p:spPr>
          <a:xfrm rot="10800000">
            <a:off x="7560310" y="4740910"/>
            <a:ext cx="1659890" cy="350520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13" idx="3"/>
            <a:endCxn id="22" idx="3"/>
          </p:cNvCxnSpPr>
          <p:nvPr/>
        </p:nvCxnSpPr>
        <p:spPr>
          <a:xfrm rot="10800000" flipV="1">
            <a:off x="6161405" y="4741545"/>
            <a:ext cx="655955" cy="153670"/>
          </a:xfrm>
          <a:prstGeom prst="curvedConnector3">
            <a:avLst>
              <a:gd name="adj1" fmla="val 49952"/>
            </a:avLst>
          </a:prstGeom>
          <a:ln w="19050">
            <a:solidFill>
              <a:srgbClr val="C00000"/>
            </a:solidFill>
            <a:prstDash val="dash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7234555" y="4239260"/>
            <a:ext cx="7924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200" b="1" dirty="0">
                <a:sym typeface="+mn-ea"/>
              </a:rPr>
              <a:t>日志发送</a:t>
            </a:r>
            <a:endParaRPr lang="zh-CN" altLang="en-US" sz="1200" b="1" dirty="0"/>
          </a:p>
        </p:txBody>
      </p:sp>
      <p:sp>
        <p:nvSpPr>
          <p:cNvPr id="49" name="文本框 48"/>
          <p:cNvSpPr txBox="1"/>
          <p:nvPr/>
        </p:nvSpPr>
        <p:spPr>
          <a:xfrm>
            <a:off x="6792595" y="4584700"/>
            <a:ext cx="7924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200" b="1" dirty="0">
                <a:sym typeface="+mn-ea"/>
              </a:rPr>
              <a:t>日志管道</a:t>
            </a:r>
            <a:endParaRPr lang="zh-CN" altLang="en-US" sz="1200" b="1" dirty="0"/>
          </a:p>
        </p:txBody>
      </p:sp>
      <p:cxnSp>
        <p:nvCxnSpPr>
          <p:cNvPr id="50" name="直接箭头连接符 49"/>
          <p:cNvCxnSpPr>
            <a:stCxn id="30" idx="1"/>
            <a:endCxn id="4" idx="3"/>
          </p:cNvCxnSpPr>
          <p:nvPr/>
        </p:nvCxnSpPr>
        <p:spPr>
          <a:xfrm flipH="1">
            <a:off x="9448800" y="2105660"/>
            <a:ext cx="909955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9553258" y="2086610"/>
            <a:ext cx="76009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200" b="1" dirty="0"/>
              <a:t>SQL</a:t>
            </a:r>
            <a:r>
              <a:rPr lang="zh-CN" altLang="en-US" sz="1200" b="1" dirty="0"/>
              <a:t>语句</a:t>
            </a:r>
            <a:endParaRPr lang="zh-CN" altLang="en-US" sz="1200" b="1" dirty="0"/>
          </a:p>
        </p:txBody>
      </p:sp>
      <p:sp>
        <p:nvSpPr>
          <p:cNvPr id="54" name="矩形 53"/>
          <p:cNvSpPr/>
          <p:nvPr/>
        </p:nvSpPr>
        <p:spPr>
          <a:xfrm>
            <a:off x="4699000" y="6037580"/>
            <a:ext cx="5975985" cy="4673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965700" y="6144895"/>
            <a:ext cx="1204595" cy="253365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日志文件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21" idx="2"/>
            <a:endCxn id="22" idx="0"/>
          </p:cNvCxnSpPr>
          <p:nvPr/>
        </p:nvCxnSpPr>
        <p:spPr>
          <a:xfrm>
            <a:off x="5558155" y="1845310"/>
            <a:ext cx="1270" cy="292290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22" idx="2"/>
            <a:endCxn id="23" idx="0"/>
          </p:cNvCxnSpPr>
          <p:nvPr/>
        </p:nvCxnSpPr>
        <p:spPr>
          <a:xfrm flipH="1">
            <a:off x="5558790" y="5021580"/>
            <a:ext cx="635" cy="24193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3" idx="2"/>
          </p:cNvCxnSpPr>
          <p:nvPr/>
        </p:nvCxnSpPr>
        <p:spPr>
          <a:xfrm>
            <a:off x="5558790" y="5516880"/>
            <a:ext cx="7620" cy="53213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下箭头 59"/>
          <p:cNvSpPr/>
          <p:nvPr/>
        </p:nvSpPr>
        <p:spPr>
          <a:xfrm>
            <a:off x="5322570" y="1212850"/>
            <a:ext cx="267970" cy="14986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1" name="肘形连接符 60"/>
          <p:cNvCxnSpPr/>
          <p:nvPr/>
        </p:nvCxnSpPr>
        <p:spPr>
          <a:xfrm rot="5400000" flipV="1">
            <a:off x="7312025" y="341630"/>
            <a:ext cx="1642745" cy="1630045"/>
          </a:xfrm>
          <a:prstGeom prst="bentConnector3">
            <a:avLst>
              <a:gd name="adj1" fmla="val 89679"/>
            </a:avLst>
          </a:prstGeom>
          <a:ln w="12700">
            <a:solidFill>
              <a:schemeClr val="bg1">
                <a:lumMod val="6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5" idx="2"/>
            <a:endCxn id="24" idx="0"/>
          </p:cNvCxnSpPr>
          <p:nvPr/>
        </p:nvCxnSpPr>
        <p:spPr>
          <a:xfrm rot="5400000">
            <a:off x="6200775" y="-328295"/>
            <a:ext cx="454025" cy="178181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4245610" y="1591945"/>
            <a:ext cx="304800" cy="2667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/>
              <a:t>1</a:t>
            </a:r>
            <a:endParaRPr lang="en-US" altLang="zh-CN" sz="1400" b="1"/>
          </a:p>
        </p:txBody>
      </p:sp>
      <p:sp>
        <p:nvSpPr>
          <p:cNvPr id="64" name="椭圆 63"/>
          <p:cNvSpPr/>
          <p:nvPr/>
        </p:nvSpPr>
        <p:spPr>
          <a:xfrm>
            <a:off x="11548110" y="1965325"/>
            <a:ext cx="304800" cy="2667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/>
              <a:t>2</a:t>
            </a:r>
            <a:endParaRPr lang="en-US" altLang="zh-CN" sz="1400" b="1"/>
          </a:p>
        </p:txBody>
      </p:sp>
      <p:sp>
        <p:nvSpPr>
          <p:cNvPr id="66" name="椭圆 65"/>
          <p:cNvSpPr/>
          <p:nvPr/>
        </p:nvSpPr>
        <p:spPr>
          <a:xfrm>
            <a:off x="9721215" y="3526790"/>
            <a:ext cx="304800" cy="2667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/>
              <a:t>3</a:t>
            </a:r>
            <a:endParaRPr lang="en-US" altLang="zh-CN" sz="1400" b="1"/>
          </a:p>
        </p:txBody>
      </p:sp>
      <p:sp>
        <p:nvSpPr>
          <p:cNvPr id="67" name="椭圆 66"/>
          <p:cNvSpPr/>
          <p:nvPr/>
        </p:nvSpPr>
        <p:spPr>
          <a:xfrm>
            <a:off x="4550410" y="4768215"/>
            <a:ext cx="304800" cy="2667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/>
              <a:t>4</a:t>
            </a:r>
            <a:endParaRPr lang="en-US" altLang="zh-CN" sz="1400" b="1"/>
          </a:p>
        </p:txBody>
      </p:sp>
      <p:sp>
        <p:nvSpPr>
          <p:cNvPr id="68" name="椭圆 67"/>
          <p:cNvSpPr/>
          <p:nvPr/>
        </p:nvSpPr>
        <p:spPr>
          <a:xfrm>
            <a:off x="4550410" y="6144895"/>
            <a:ext cx="304800" cy="2667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/>
              <a:t>5</a:t>
            </a:r>
            <a:endParaRPr lang="en-US" altLang="zh-CN" sz="1400" b="1"/>
          </a:p>
        </p:txBody>
      </p:sp>
      <p:sp>
        <p:nvSpPr>
          <p:cNvPr id="69" name="椭圆 68"/>
          <p:cNvSpPr/>
          <p:nvPr/>
        </p:nvSpPr>
        <p:spPr>
          <a:xfrm>
            <a:off x="10358755" y="4951095"/>
            <a:ext cx="304800" cy="2667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/>
              <a:t>3</a:t>
            </a:r>
            <a:endParaRPr lang="en-US" altLang="zh-CN" sz="1400"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18536" y="2347725"/>
            <a:ext cx="3152632" cy="29003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4422" y="4803273"/>
            <a:ext cx="2552750" cy="2717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存储模块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08672" y="3011078"/>
            <a:ext cx="2552750" cy="1577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计算模块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18536" y="610908"/>
            <a:ext cx="3152631" cy="12502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9666" y="2591011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身份认证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9667" y="1977714"/>
            <a:ext cx="223340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安全传输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9666" y="3278577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安全审计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79666" y="4083212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数据防篡改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04421" y="1402062"/>
            <a:ext cx="2552751" cy="2921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数据库驱动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43553" y="4051834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数据脱敏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79667" y="3682276"/>
            <a:ext cx="969514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访问控制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18535" y="5515551"/>
            <a:ext cx="3152632" cy="6499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78150" y="5772003"/>
            <a:ext cx="2233401" cy="253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67056" y="853516"/>
            <a:ext cx="2233401" cy="253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线箭头连接符 20"/>
          <p:cNvCxnSpPr/>
          <p:nvPr/>
        </p:nvCxnSpPr>
        <p:spPr>
          <a:xfrm>
            <a:off x="5171382" y="1098567"/>
            <a:ext cx="0" cy="2791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5171382" y="1694218"/>
            <a:ext cx="0" cy="2834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endCxn id="4" idx="0"/>
          </p:cNvCxnSpPr>
          <p:nvPr/>
        </p:nvCxnSpPr>
        <p:spPr>
          <a:xfrm>
            <a:off x="5164423" y="2225981"/>
            <a:ext cx="0" cy="3650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4" idx="2"/>
            <a:endCxn id="6" idx="0"/>
          </p:cNvCxnSpPr>
          <p:nvPr/>
        </p:nvCxnSpPr>
        <p:spPr>
          <a:xfrm>
            <a:off x="5164423" y="2844459"/>
            <a:ext cx="0" cy="4341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6" idx="2"/>
            <a:endCxn id="15" idx="0"/>
          </p:cNvCxnSpPr>
          <p:nvPr/>
        </p:nvCxnSpPr>
        <p:spPr>
          <a:xfrm>
            <a:off x="5164423" y="3532025"/>
            <a:ext cx="1" cy="1502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5" idx="2"/>
            <a:endCxn id="7" idx="0"/>
          </p:cNvCxnSpPr>
          <p:nvPr/>
        </p:nvCxnSpPr>
        <p:spPr>
          <a:xfrm flipH="1">
            <a:off x="5164423" y="3935724"/>
            <a:ext cx="1" cy="1474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7" idx="2"/>
          </p:cNvCxnSpPr>
          <p:nvPr/>
        </p:nvCxnSpPr>
        <p:spPr>
          <a:xfrm>
            <a:off x="5164423" y="4336660"/>
            <a:ext cx="0" cy="4666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>
            <a:off x="5171382" y="5074991"/>
            <a:ext cx="0" cy="6949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V="1">
            <a:off x="6434748" y="5074991"/>
            <a:ext cx="0" cy="69121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endCxn id="14" idx="2"/>
          </p:cNvCxnSpPr>
          <p:nvPr/>
        </p:nvCxnSpPr>
        <p:spPr>
          <a:xfrm flipH="1" flipV="1">
            <a:off x="6428310" y="4305282"/>
            <a:ext cx="6438" cy="48657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14" idx="0"/>
          </p:cNvCxnSpPr>
          <p:nvPr/>
        </p:nvCxnSpPr>
        <p:spPr>
          <a:xfrm flipV="1">
            <a:off x="6428310" y="2225981"/>
            <a:ext cx="6438" cy="182585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/>
          <p:nvPr/>
        </p:nvCxnSpPr>
        <p:spPr>
          <a:xfrm flipV="1">
            <a:off x="6434748" y="1697937"/>
            <a:ext cx="0" cy="27977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/>
          <p:nvPr/>
        </p:nvCxnSpPr>
        <p:spPr>
          <a:xfrm flipV="1">
            <a:off x="6428310" y="1129362"/>
            <a:ext cx="6438" cy="2684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一、数据库安全架构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384830" y="1116013"/>
            <a:ext cx="870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数据存储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413051" y="1122465"/>
            <a:ext cx="870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数据查询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819687" y="598583"/>
            <a:ext cx="913102" cy="253448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攻击者 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7" name="连接符: 肘形 46"/>
          <p:cNvCxnSpPr>
            <a:stCxn id="44" idx="2"/>
            <a:endCxn id="17" idx="3"/>
          </p:cNvCxnSpPr>
          <p:nvPr/>
        </p:nvCxnSpPr>
        <p:spPr>
          <a:xfrm rot="5400000">
            <a:off x="5329451" y="2893748"/>
            <a:ext cx="4988505" cy="905071"/>
          </a:xfrm>
          <a:prstGeom prst="bentConnector2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469551" y="5563536"/>
            <a:ext cx="870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数据窃取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35104" y="2897909"/>
            <a:ext cx="3152632" cy="22636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46364" y="4284545"/>
            <a:ext cx="2552750" cy="6825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存储模块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35044" y="3318261"/>
            <a:ext cx="2552750" cy="6825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执行模块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35102" y="299518"/>
            <a:ext cx="3152631" cy="19716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94719" y="2445492"/>
            <a:ext cx="2233400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网关或代理加密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06039" y="3629628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内置函数加密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394718" y="4584116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35044" y="1420355"/>
            <a:ext cx="2552751" cy="6523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数据库驱动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96235" y="1700224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全密态加密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35102" y="5431805"/>
            <a:ext cx="3152632" cy="1168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94716" y="6182894"/>
            <a:ext cx="223340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96235" y="566278"/>
            <a:ext cx="223340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396235" y="1013717"/>
            <a:ext cx="2233401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应用加密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394716" y="5756790"/>
            <a:ext cx="2233400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磁盘加密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直线箭头连接符 41"/>
          <p:cNvCxnSpPr/>
          <p:nvPr/>
        </p:nvCxnSpPr>
        <p:spPr>
          <a:xfrm>
            <a:off x="4874202" y="830101"/>
            <a:ext cx="0" cy="18361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>
            <a:off x="4874202" y="1267165"/>
            <a:ext cx="0" cy="4330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/>
          <p:nvPr/>
        </p:nvCxnSpPr>
        <p:spPr>
          <a:xfrm>
            <a:off x="4874202" y="1953672"/>
            <a:ext cx="0" cy="4918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/>
          <p:nvPr/>
        </p:nvCxnSpPr>
        <p:spPr>
          <a:xfrm>
            <a:off x="4874202" y="2698940"/>
            <a:ext cx="0" cy="9306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>
            <a:off x="4874202" y="3883076"/>
            <a:ext cx="0" cy="7087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/>
          <p:nvPr/>
        </p:nvCxnSpPr>
        <p:spPr>
          <a:xfrm>
            <a:off x="4871604" y="4853646"/>
            <a:ext cx="0" cy="9031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/>
          <p:nvPr/>
        </p:nvCxnSpPr>
        <p:spPr>
          <a:xfrm>
            <a:off x="4871604" y="6010238"/>
            <a:ext cx="0" cy="1726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/>
          <p:nvPr/>
        </p:nvCxnSpPr>
        <p:spPr>
          <a:xfrm flipV="1">
            <a:off x="6217920" y="6010238"/>
            <a:ext cx="0" cy="17265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 flipV="1">
            <a:off x="6217920" y="4853646"/>
            <a:ext cx="0" cy="9031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/>
          <p:nvPr/>
        </p:nvCxnSpPr>
        <p:spPr>
          <a:xfrm flipV="1">
            <a:off x="6217920" y="3883076"/>
            <a:ext cx="0" cy="70104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/>
          <p:nvPr/>
        </p:nvCxnSpPr>
        <p:spPr>
          <a:xfrm flipV="1">
            <a:off x="6217920" y="2698940"/>
            <a:ext cx="0" cy="93068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 flipV="1">
            <a:off x="6217920" y="1953672"/>
            <a:ext cx="0" cy="49182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/>
          <p:nvPr/>
        </p:nvCxnSpPr>
        <p:spPr>
          <a:xfrm flipV="1">
            <a:off x="6198870" y="1273946"/>
            <a:ext cx="0" cy="45565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/>
          <p:cNvCxnSpPr/>
          <p:nvPr/>
        </p:nvCxnSpPr>
        <p:spPr>
          <a:xfrm flipV="1">
            <a:off x="6198870" y="819726"/>
            <a:ext cx="0" cy="19399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一、数据加密方案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80000" y="299518"/>
            <a:ext cx="913102" cy="253448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攻击者 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" name="连接符: 肘形 6"/>
          <p:cNvCxnSpPr>
            <a:stCxn id="2" idx="2"/>
            <a:endCxn id="18" idx="3"/>
          </p:cNvCxnSpPr>
          <p:nvPr/>
        </p:nvCxnSpPr>
        <p:spPr>
          <a:xfrm rot="5400000">
            <a:off x="4830592" y="2810109"/>
            <a:ext cx="5463103" cy="948817"/>
          </a:xfrm>
          <a:prstGeom prst="bentConnector2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253356" y="5756790"/>
            <a:ext cx="870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数据窃取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表格 188"/>
          <p:cNvGraphicFramePr>
            <a:graphicFrameLocks noGrp="1"/>
          </p:cNvGraphicFramePr>
          <p:nvPr/>
        </p:nvGraphicFramePr>
        <p:xfrm>
          <a:off x="6499052" y="1071726"/>
          <a:ext cx="5134629" cy="481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226"/>
                <a:gridCol w="1301643"/>
                <a:gridCol w="2964180"/>
                <a:gridCol w="449580"/>
              </a:tblGrid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编号</a:t>
                      </a:r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介质</a:t>
                      </a:r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c</a:t>
                      </a:r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风险</a:t>
                      </a:r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SQL</a:t>
                      </a:r>
                      <a:r>
                        <a:rPr lang="zh-CN" altLang="en-US" sz="1200"/>
                        <a:t>语句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INSERT/UPDATE</a:t>
                      </a:r>
                      <a:r>
                        <a:rPr lang="zh-CN" altLang="en-US" sz="1200"/>
                        <a:t>等语法中存在的数据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中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数据库内存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在内存中处理数据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低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表文件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/>
                        <a:t>存储表的全部数据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/>
                        <a:t>高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4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索引文件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存储索引的全部数据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/>
                        <a:t>高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表物化视图文件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存储物化视图从表中复制的数据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6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防篡改系统表文件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存储表中数据及其修改记录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7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优化系统表文件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存储表中数据及其分布规律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8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审计日志文件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</a:t>
                      </a: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语句及</a:t>
                      </a: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中的数据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9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运行日志文件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存储异常的</a:t>
                      </a: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语句及</a:t>
                      </a: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中的数据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10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预写日志文件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存储向各类文件的写操作及数据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11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回滚日志文件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存储旧版本的数据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高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物化节点文件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存储临时生成的数据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13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SQL</a:t>
                      </a:r>
                      <a:r>
                        <a:rPr lang="zh-CN" altLang="en-US" sz="1200"/>
                        <a:t>查询结果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等语法的查询结果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14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内存置换文件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操作系统内存不足时置换部分内存至外存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低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15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进程崩溃文件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存储进程崩溃时的内存数据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低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16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主备复制流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2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数据库主、备节点复制预写日志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17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分布式计划流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2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分布式各节点之间复制执行计划与执行结果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18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逻辑复制流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2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异构数据库之间复制逻辑数据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19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容灾复制流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A2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数据库容灾节点复制预写数据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20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逻辑备份文件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5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逻辑备份</a:t>
                      </a:r>
                      <a:r>
                        <a:rPr lang="en-US" altLang="zh-C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导出的逻辑数据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21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物理备份文件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5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物理备份复制表文件、预写文件等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  <a:endParaRPr lang="zh-CN" altLang="en-US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228725" y="2929534"/>
            <a:ext cx="2835451" cy="16149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28726" y="2143076"/>
            <a:ext cx="2835450" cy="2529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8725" y="5230813"/>
            <a:ext cx="3476438" cy="3593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33066" y="4146394"/>
            <a:ext cx="1350400" cy="289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存储模块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35211" y="3196911"/>
            <a:ext cx="2068775" cy="289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执行模块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94696" y="2569965"/>
            <a:ext cx="198728" cy="12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43"/>
          <p:cNvCxnSpPr>
            <a:stCxn id="9" idx="4"/>
            <a:endCxn id="7" idx="0"/>
          </p:cNvCxnSpPr>
          <p:nvPr/>
        </p:nvCxnSpPr>
        <p:spPr>
          <a:xfrm flipH="1">
            <a:off x="1894060" y="2398422"/>
            <a:ext cx="2" cy="17154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867222" y="2342638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867221" y="3167615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线箭头连接符 43"/>
          <p:cNvCxnSpPr>
            <a:stCxn id="7" idx="2"/>
            <a:endCxn id="10" idx="0"/>
          </p:cNvCxnSpPr>
          <p:nvPr/>
        </p:nvCxnSpPr>
        <p:spPr>
          <a:xfrm>
            <a:off x="1894060" y="2696689"/>
            <a:ext cx="1" cy="47092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333957" y="3754357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37878" y="3754357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41799" y="3751628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45720" y="3748593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6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49641" y="3748593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7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25064" y="3748593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8" name="连接符: 曲线 17"/>
          <p:cNvCxnSpPr>
            <a:stCxn id="19" idx="4"/>
            <a:endCxn id="12" idx="0"/>
          </p:cNvCxnSpPr>
          <p:nvPr/>
        </p:nvCxnSpPr>
        <p:spPr>
          <a:xfrm rot="5400000">
            <a:off x="1513824" y="3374120"/>
            <a:ext cx="266456" cy="49401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1867221" y="3432117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连接符: 曲线 19"/>
          <p:cNvCxnSpPr>
            <a:stCxn id="19" idx="4"/>
            <a:endCxn id="13" idx="0"/>
          </p:cNvCxnSpPr>
          <p:nvPr/>
        </p:nvCxnSpPr>
        <p:spPr>
          <a:xfrm rot="5400000">
            <a:off x="1615785" y="3476081"/>
            <a:ext cx="266456" cy="29009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/>
          <p:cNvCxnSpPr>
            <a:stCxn id="19" idx="4"/>
            <a:endCxn id="14" idx="0"/>
          </p:cNvCxnSpPr>
          <p:nvPr/>
        </p:nvCxnSpPr>
        <p:spPr>
          <a:xfrm rot="5400000">
            <a:off x="1719110" y="3576676"/>
            <a:ext cx="263727" cy="8617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/>
          <p:cNvCxnSpPr>
            <a:stCxn id="19" idx="4"/>
            <a:endCxn id="15" idx="0"/>
          </p:cNvCxnSpPr>
          <p:nvPr/>
        </p:nvCxnSpPr>
        <p:spPr>
          <a:xfrm rot="16200000" flipH="1">
            <a:off x="1822587" y="3559374"/>
            <a:ext cx="260692" cy="11774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/>
          <p:cNvCxnSpPr>
            <a:stCxn id="19" idx="4"/>
            <a:endCxn id="16" idx="0"/>
          </p:cNvCxnSpPr>
          <p:nvPr/>
        </p:nvCxnSpPr>
        <p:spPr>
          <a:xfrm rot="16200000" flipH="1">
            <a:off x="1924548" y="3457414"/>
            <a:ext cx="260692" cy="32166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/>
          <p:cNvCxnSpPr>
            <a:stCxn id="19" idx="4"/>
            <a:endCxn id="17" idx="0"/>
          </p:cNvCxnSpPr>
          <p:nvPr/>
        </p:nvCxnSpPr>
        <p:spPr>
          <a:xfrm rot="16200000" flipH="1">
            <a:off x="2012259" y="3369702"/>
            <a:ext cx="260692" cy="49708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873970" y="4113370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885321" y="4500964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525089" y="3741602"/>
            <a:ext cx="132171" cy="126724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9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094080" y="4825288"/>
            <a:ext cx="204947" cy="1344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0" name="连接符: 曲线 29"/>
          <p:cNvCxnSpPr>
            <a:stCxn id="19" idx="4"/>
            <a:endCxn id="27" idx="0"/>
          </p:cNvCxnSpPr>
          <p:nvPr/>
        </p:nvCxnSpPr>
        <p:spPr>
          <a:xfrm rot="16200000" flipH="1">
            <a:off x="2115768" y="3266194"/>
            <a:ext cx="253701" cy="69711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/>
          <p:cNvCxnSpPr>
            <a:stCxn id="26" idx="4"/>
            <a:endCxn id="146" idx="0"/>
          </p:cNvCxnSpPr>
          <p:nvPr/>
        </p:nvCxnSpPr>
        <p:spPr>
          <a:xfrm rot="16200000" flipH="1">
            <a:off x="1783627" y="4685281"/>
            <a:ext cx="268517" cy="114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/>
          <p:cNvCxnSpPr>
            <a:stCxn id="26" idx="4"/>
            <a:endCxn id="29" idx="0"/>
          </p:cNvCxnSpPr>
          <p:nvPr/>
        </p:nvCxnSpPr>
        <p:spPr>
          <a:xfrm rot="16200000" flipH="1">
            <a:off x="1920087" y="4548821"/>
            <a:ext cx="268540" cy="284393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25693" y="4753159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552531" y="4774080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575546" y="4816521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6" name="连接符: 曲线 35"/>
          <p:cNvCxnSpPr>
            <a:stCxn id="26" idx="4"/>
            <a:endCxn id="35" idx="0"/>
          </p:cNvCxnSpPr>
          <p:nvPr/>
        </p:nvCxnSpPr>
        <p:spPr>
          <a:xfrm rot="5400000">
            <a:off x="1647011" y="4551370"/>
            <a:ext cx="259773" cy="27052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43"/>
          <p:cNvCxnSpPr>
            <a:stCxn id="210" idx="0"/>
            <a:endCxn id="40" idx="2"/>
          </p:cNvCxnSpPr>
          <p:nvPr/>
        </p:nvCxnSpPr>
        <p:spPr>
          <a:xfrm flipV="1">
            <a:off x="3355120" y="2728926"/>
            <a:ext cx="1" cy="45153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252647" y="2594458"/>
            <a:ext cx="204947" cy="1344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41" name="直线箭头连接符 43"/>
          <p:cNvCxnSpPr>
            <a:endCxn id="212" idx="4"/>
          </p:cNvCxnSpPr>
          <p:nvPr/>
        </p:nvCxnSpPr>
        <p:spPr>
          <a:xfrm flipV="1">
            <a:off x="3352010" y="2403364"/>
            <a:ext cx="3110" cy="18298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986434" y="4762390"/>
            <a:ext cx="204947" cy="1344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550161" y="4769127"/>
            <a:ext cx="204947" cy="1344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370599" y="3004577"/>
            <a:ext cx="204947" cy="134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824003" y="4770164"/>
            <a:ext cx="204947" cy="1344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50" name="连接符: 曲线 49"/>
          <p:cNvCxnSpPr>
            <a:stCxn id="12" idx="2"/>
            <a:endCxn id="25" idx="0"/>
          </p:cNvCxnSpPr>
          <p:nvPr/>
        </p:nvCxnSpPr>
        <p:spPr>
          <a:xfrm rot="16200000" flipH="1">
            <a:off x="1534282" y="3746841"/>
            <a:ext cx="232289" cy="50076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曲线 50"/>
          <p:cNvCxnSpPr>
            <a:stCxn id="13" idx="2"/>
            <a:endCxn id="25" idx="0"/>
          </p:cNvCxnSpPr>
          <p:nvPr/>
        </p:nvCxnSpPr>
        <p:spPr>
          <a:xfrm rot="16200000" flipH="1">
            <a:off x="1636243" y="3848802"/>
            <a:ext cx="232289" cy="29684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/>
          <p:cNvCxnSpPr>
            <a:stCxn id="14" idx="2"/>
            <a:endCxn id="25" idx="0"/>
          </p:cNvCxnSpPr>
          <p:nvPr/>
        </p:nvCxnSpPr>
        <p:spPr>
          <a:xfrm rot="16200000" flipH="1">
            <a:off x="1736838" y="3949398"/>
            <a:ext cx="235018" cy="9292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曲线 52"/>
          <p:cNvCxnSpPr>
            <a:stCxn id="15" idx="2"/>
            <a:endCxn id="25" idx="0"/>
          </p:cNvCxnSpPr>
          <p:nvPr/>
        </p:nvCxnSpPr>
        <p:spPr>
          <a:xfrm rot="5400000">
            <a:off x="1837282" y="3938845"/>
            <a:ext cx="238053" cy="1109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/>
          <p:cNvCxnSpPr>
            <a:stCxn id="16" idx="2"/>
            <a:endCxn id="25" idx="1"/>
          </p:cNvCxnSpPr>
          <p:nvPr/>
        </p:nvCxnSpPr>
        <p:spPr>
          <a:xfrm rot="5400000">
            <a:off x="1925668" y="3831480"/>
            <a:ext cx="246222" cy="3338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/>
          <p:cNvCxnSpPr>
            <a:stCxn id="17" idx="2"/>
            <a:endCxn id="25" idx="0"/>
          </p:cNvCxnSpPr>
          <p:nvPr/>
        </p:nvCxnSpPr>
        <p:spPr>
          <a:xfrm rot="5400000">
            <a:off x="2026954" y="3749173"/>
            <a:ext cx="238053" cy="49034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/>
          <p:cNvCxnSpPr>
            <a:stCxn id="27" idx="2"/>
            <a:endCxn id="25" idx="0"/>
          </p:cNvCxnSpPr>
          <p:nvPr/>
        </p:nvCxnSpPr>
        <p:spPr>
          <a:xfrm rot="5400000">
            <a:off x="2123471" y="3645666"/>
            <a:ext cx="245044" cy="690365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曲线 56"/>
          <p:cNvCxnSpPr>
            <a:stCxn id="35" idx="2"/>
            <a:endCxn id="192" idx="0"/>
          </p:cNvCxnSpPr>
          <p:nvPr/>
        </p:nvCxnSpPr>
        <p:spPr>
          <a:xfrm rot="16200000" flipH="1">
            <a:off x="1646958" y="4945663"/>
            <a:ext cx="248527" cy="25917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曲线 57"/>
          <p:cNvCxnSpPr>
            <a:stCxn id="146" idx="2"/>
            <a:endCxn id="192" idx="0"/>
          </p:cNvCxnSpPr>
          <p:nvPr/>
        </p:nvCxnSpPr>
        <p:spPr>
          <a:xfrm rot="5400000">
            <a:off x="1792319" y="5068224"/>
            <a:ext cx="239783" cy="2280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/>
          <p:cNvCxnSpPr>
            <a:stCxn id="29" idx="2"/>
            <a:endCxn id="192" idx="0"/>
          </p:cNvCxnSpPr>
          <p:nvPr/>
        </p:nvCxnSpPr>
        <p:spPr>
          <a:xfrm rot="5400000">
            <a:off x="1928802" y="4931764"/>
            <a:ext cx="239760" cy="2957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曲线 62"/>
          <p:cNvCxnSpPr>
            <a:stCxn id="153" idx="4"/>
            <a:endCxn id="44" idx="0"/>
          </p:cNvCxnSpPr>
          <p:nvPr/>
        </p:nvCxnSpPr>
        <p:spPr>
          <a:xfrm rot="5400000">
            <a:off x="3613670" y="4608515"/>
            <a:ext cx="199577" cy="12164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连接符: 曲线 127"/>
          <p:cNvCxnSpPr>
            <a:stCxn id="153" idx="4"/>
            <a:endCxn id="47" idx="0"/>
          </p:cNvCxnSpPr>
          <p:nvPr/>
        </p:nvCxnSpPr>
        <p:spPr>
          <a:xfrm rot="16200000" flipH="1">
            <a:off x="3750072" y="4593759"/>
            <a:ext cx="200614" cy="15219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4802957" y="3976577"/>
            <a:ext cx="1254943" cy="565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运维工具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4802957" y="2929534"/>
            <a:ext cx="1254943" cy="819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其他数据库节点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4324704" y="2943024"/>
            <a:ext cx="204947" cy="134468"/>
          </a:xfrm>
          <a:prstGeom prst="rect">
            <a:avLst/>
          </a:prstGeom>
          <a:solidFill>
            <a:srgbClr val="ECA2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16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25897" y="3329502"/>
            <a:ext cx="204947" cy="134468"/>
          </a:xfrm>
          <a:prstGeom prst="rect">
            <a:avLst/>
          </a:prstGeom>
          <a:solidFill>
            <a:srgbClr val="ECA2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4324704" y="3132940"/>
            <a:ext cx="204947" cy="134468"/>
          </a:xfrm>
          <a:prstGeom prst="rect">
            <a:avLst/>
          </a:prstGeom>
          <a:solidFill>
            <a:srgbClr val="ECA2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17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329256" y="3542373"/>
            <a:ext cx="204947" cy="134468"/>
          </a:xfrm>
          <a:prstGeom prst="rect">
            <a:avLst/>
          </a:prstGeom>
          <a:solidFill>
            <a:srgbClr val="ECA2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19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347855" y="4080533"/>
            <a:ext cx="204947" cy="134468"/>
          </a:xfrm>
          <a:prstGeom prst="rect">
            <a:avLst/>
          </a:prstGeom>
          <a:solidFill>
            <a:srgbClr val="F7C5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20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4347855" y="4321303"/>
            <a:ext cx="204947" cy="134468"/>
          </a:xfrm>
          <a:prstGeom prst="rect">
            <a:avLst/>
          </a:prstGeom>
          <a:solidFill>
            <a:srgbClr val="F7C5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21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1821136" y="4825265"/>
            <a:ext cx="204947" cy="1344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3747441" y="4513766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3069160" y="5193475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3791456" y="5199663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1873970" y="5199516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连接符: 曲线 195"/>
          <p:cNvCxnSpPr>
            <a:stCxn id="44" idx="2"/>
            <a:endCxn id="161" idx="0"/>
          </p:cNvCxnSpPr>
          <p:nvPr/>
        </p:nvCxnSpPr>
        <p:spPr>
          <a:xfrm rot="16200000" flipH="1">
            <a:off x="3587431" y="4968798"/>
            <a:ext cx="296068" cy="16566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连接符: 曲线 198"/>
          <p:cNvCxnSpPr>
            <a:stCxn id="47" idx="2"/>
            <a:endCxn id="161" idx="1"/>
          </p:cNvCxnSpPr>
          <p:nvPr/>
        </p:nvCxnSpPr>
        <p:spPr>
          <a:xfrm rot="5400000">
            <a:off x="3711297" y="4992652"/>
            <a:ext cx="303200" cy="12716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线箭头连接符 43"/>
          <p:cNvCxnSpPr>
            <a:stCxn id="203" idx="4"/>
            <a:endCxn id="42" idx="0"/>
          </p:cNvCxnSpPr>
          <p:nvPr/>
        </p:nvCxnSpPr>
        <p:spPr>
          <a:xfrm flipH="1">
            <a:off x="3088908" y="3507298"/>
            <a:ext cx="14184" cy="125509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/>
          <p:cNvSpPr/>
          <p:nvPr/>
        </p:nvSpPr>
        <p:spPr>
          <a:xfrm>
            <a:off x="3076252" y="3451514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6" name="直线箭头连接符 43"/>
          <p:cNvCxnSpPr>
            <a:stCxn id="42" idx="2"/>
            <a:endCxn id="160" idx="0"/>
          </p:cNvCxnSpPr>
          <p:nvPr/>
        </p:nvCxnSpPr>
        <p:spPr>
          <a:xfrm>
            <a:off x="3088908" y="4896858"/>
            <a:ext cx="7092" cy="29661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椭圆 209"/>
          <p:cNvSpPr/>
          <p:nvPr/>
        </p:nvSpPr>
        <p:spPr>
          <a:xfrm>
            <a:off x="3328280" y="3180457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3328280" y="2347580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6" name="连接符: 曲线 215"/>
          <p:cNvCxnSpPr>
            <a:stCxn id="218" idx="6"/>
            <a:endCxn id="132" idx="1"/>
          </p:cNvCxnSpPr>
          <p:nvPr/>
        </p:nvCxnSpPr>
        <p:spPr>
          <a:xfrm flipV="1">
            <a:off x="4086459" y="3010258"/>
            <a:ext cx="238245" cy="29865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椭圆 217"/>
          <p:cNvSpPr/>
          <p:nvPr/>
        </p:nvSpPr>
        <p:spPr>
          <a:xfrm>
            <a:off x="4032780" y="3281023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4780674" y="3281023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连接符: 曲线 221"/>
          <p:cNvCxnSpPr>
            <a:stCxn id="218" idx="6"/>
            <a:endCxn id="134" idx="1"/>
          </p:cNvCxnSpPr>
          <p:nvPr/>
        </p:nvCxnSpPr>
        <p:spPr>
          <a:xfrm flipV="1">
            <a:off x="4086459" y="3200174"/>
            <a:ext cx="238245" cy="10874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连接符: 曲线 224"/>
          <p:cNvCxnSpPr>
            <a:stCxn id="218" idx="6"/>
            <a:endCxn id="133" idx="1"/>
          </p:cNvCxnSpPr>
          <p:nvPr/>
        </p:nvCxnSpPr>
        <p:spPr>
          <a:xfrm>
            <a:off x="4086459" y="3308915"/>
            <a:ext cx="239438" cy="87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连接符: 曲线 227"/>
          <p:cNvCxnSpPr>
            <a:stCxn id="218" idx="6"/>
            <a:endCxn id="135" idx="1"/>
          </p:cNvCxnSpPr>
          <p:nvPr/>
        </p:nvCxnSpPr>
        <p:spPr>
          <a:xfrm>
            <a:off x="4086459" y="3308915"/>
            <a:ext cx="242797" cy="3006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连接符: 曲线 230"/>
          <p:cNvCxnSpPr>
            <a:stCxn id="132" idx="3"/>
            <a:endCxn id="219" idx="2"/>
          </p:cNvCxnSpPr>
          <p:nvPr/>
        </p:nvCxnSpPr>
        <p:spPr>
          <a:xfrm>
            <a:off x="4529651" y="3010258"/>
            <a:ext cx="251023" cy="29865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连接符: 曲线 233"/>
          <p:cNvCxnSpPr>
            <a:stCxn id="134" idx="3"/>
            <a:endCxn id="219" idx="2"/>
          </p:cNvCxnSpPr>
          <p:nvPr/>
        </p:nvCxnSpPr>
        <p:spPr>
          <a:xfrm>
            <a:off x="4529651" y="3200174"/>
            <a:ext cx="251023" cy="10874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连接符: 曲线 236"/>
          <p:cNvCxnSpPr>
            <a:stCxn id="133" idx="3"/>
            <a:endCxn id="219" idx="2"/>
          </p:cNvCxnSpPr>
          <p:nvPr/>
        </p:nvCxnSpPr>
        <p:spPr>
          <a:xfrm flipV="1">
            <a:off x="4530844" y="3308915"/>
            <a:ext cx="249830" cy="8782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连接符: 曲线 239"/>
          <p:cNvCxnSpPr>
            <a:stCxn id="135" idx="3"/>
            <a:endCxn id="219" idx="2"/>
          </p:cNvCxnSpPr>
          <p:nvPr/>
        </p:nvCxnSpPr>
        <p:spPr>
          <a:xfrm flipV="1">
            <a:off x="4534203" y="3308915"/>
            <a:ext cx="246471" cy="3006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椭圆 242"/>
          <p:cNvSpPr/>
          <p:nvPr/>
        </p:nvSpPr>
        <p:spPr>
          <a:xfrm>
            <a:off x="4032780" y="4220519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椭圆 243"/>
          <p:cNvSpPr/>
          <p:nvPr/>
        </p:nvSpPr>
        <p:spPr>
          <a:xfrm>
            <a:off x="4780674" y="4231409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5" name="连接符: 曲线 244"/>
          <p:cNvCxnSpPr>
            <a:stCxn id="243" idx="6"/>
            <a:endCxn id="136" idx="1"/>
          </p:cNvCxnSpPr>
          <p:nvPr/>
        </p:nvCxnSpPr>
        <p:spPr>
          <a:xfrm flipV="1">
            <a:off x="4086459" y="4147767"/>
            <a:ext cx="261396" cy="10064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连接符: 曲线 247"/>
          <p:cNvCxnSpPr>
            <a:stCxn id="243" idx="6"/>
            <a:endCxn id="138" idx="1"/>
          </p:cNvCxnSpPr>
          <p:nvPr/>
        </p:nvCxnSpPr>
        <p:spPr>
          <a:xfrm>
            <a:off x="4086459" y="4248411"/>
            <a:ext cx="261396" cy="14012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连接符: 曲线 251"/>
          <p:cNvCxnSpPr>
            <a:stCxn id="136" idx="3"/>
            <a:endCxn id="244" idx="2"/>
          </p:cNvCxnSpPr>
          <p:nvPr/>
        </p:nvCxnSpPr>
        <p:spPr>
          <a:xfrm>
            <a:off x="4552802" y="4147767"/>
            <a:ext cx="227872" cy="111534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连接符: 曲线 254"/>
          <p:cNvCxnSpPr>
            <a:stCxn id="138" idx="3"/>
            <a:endCxn id="244" idx="2"/>
          </p:cNvCxnSpPr>
          <p:nvPr/>
        </p:nvCxnSpPr>
        <p:spPr>
          <a:xfrm flipV="1">
            <a:off x="4552802" y="4259301"/>
            <a:ext cx="227872" cy="1292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矩形 259"/>
          <p:cNvSpPr/>
          <p:nvPr/>
        </p:nvSpPr>
        <p:spPr>
          <a:xfrm>
            <a:off x="1224807" y="1407114"/>
            <a:ext cx="2835450" cy="49084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) 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UPDATE t1 SET c2 = 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‘data2’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WHERE c1 = 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1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SELECT * FROM t1;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088176" y="2763377"/>
            <a:ext cx="2835451" cy="16149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88177" y="1976919"/>
            <a:ext cx="2611707" cy="2529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88176" y="5064656"/>
            <a:ext cx="3476438" cy="3593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90170" y="3965500"/>
            <a:ext cx="1350400" cy="289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存储模块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4662" y="3030754"/>
            <a:ext cx="2068775" cy="289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执行模块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54147" y="2403808"/>
            <a:ext cx="198728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43"/>
          <p:cNvCxnSpPr>
            <a:stCxn id="11" idx="4"/>
            <a:endCxn id="7" idx="0"/>
          </p:cNvCxnSpPr>
          <p:nvPr/>
        </p:nvCxnSpPr>
        <p:spPr>
          <a:xfrm flipH="1">
            <a:off x="4753511" y="2232265"/>
            <a:ext cx="2" cy="17154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726673" y="2176481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726672" y="3021884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线箭头连接符 43"/>
          <p:cNvCxnSpPr>
            <a:stCxn id="7" idx="2"/>
            <a:endCxn id="14" idx="0"/>
          </p:cNvCxnSpPr>
          <p:nvPr/>
        </p:nvCxnSpPr>
        <p:spPr>
          <a:xfrm>
            <a:off x="4753511" y="2530532"/>
            <a:ext cx="1" cy="4913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193408" y="3588200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397329" y="3588200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601250" y="3585471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05171" y="3582436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9092" y="3582436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6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184515" y="3582436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7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1" name="连接符: 曲线 30"/>
          <p:cNvCxnSpPr>
            <a:stCxn id="32" idx="4"/>
            <a:endCxn id="24" idx="0"/>
          </p:cNvCxnSpPr>
          <p:nvPr/>
        </p:nvCxnSpPr>
        <p:spPr>
          <a:xfrm rot="5400000">
            <a:off x="4373275" y="3207963"/>
            <a:ext cx="266456" cy="49401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4726672" y="3265960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连接符: 曲线 34"/>
          <p:cNvCxnSpPr>
            <a:stCxn id="32" idx="4"/>
            <a:endCxn id="25" idx="0"/>
          </p:cNvCxnSpPr>
          <p:nvPr/>
        </p:nvCxnSpPr>
        <p:spPr>
          <a:xfrm rot="5400000">
            <a:off x="4475236" y="3309924"/>
            <a:ext cx="266456" cy="29009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/>
          <p:cNvCxnSpPr>
            <a:stCxn id="32" idx="4"/>
            <a:endCxn id="26" idx="0"/>
          </p:cNvCxnSpPr>
          <p:nvPr/>
        </p:nvCxnSpPr>
        <p:spPr>
          <a:xfrm rot="5400000">
            <a:off x="4578561" y="3410519"/>
            <a:ext cx="263727" cy="8617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/>
          <p:cNvCxnSpPr>
            <a:stCxn id="32" idx="4"/>
            <a:endCxn id="27" idx="0"/>
          </p:cNvCxnSpPr>
          <p:nvPr/>
        </p:nvCxnSpPr>
        <p:spPr>
          <a:xfrm rot="16200000" flipH="1">
            <a:off x="4682038" y="3393217"/>
            <a:ext cx="260692" cy="11774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曲线 45"/>
          <p:cNvCxnSpPr>
            <a:stCxn id="32" idx="4"/>
            <a:endCxn id="28" idx="0"/>
          </p:cNvCxnSpPr>
          <p:nvPr/>
        </p:nvCxnSpPr>
        <p:spPr>
          <a:xfrm rot="16200000" flipH="1">
            <a:off x="4783999" y="3291257"/>
            <a:ext cx="260692" cy="32166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48"/>
          <p:cNvCxnSpPr>
            <a:stCxn id="32" idx="4"/>
            <a:endCxn id="29" idx="0"/>
          </p:cNvCxnSpPr>
          <p:nvPr/>
        </p:nvCxnSpPr>
        <p:spPr>
          <a:xfrm rot="16200000" flipH="1">
            <a:off x="4871710" y="3203545"/>
            <a:ext cx="260692" cy="49708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196615" y="1535333"/>
            <a:ext cx="2181295" cy="60085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) 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zh-CN" sz="100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UPDATE t1 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SET c2 = 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‘data2’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WHERE c1 = </a:t>
            </a:r>
            <a:r>
              <a:rPr lang="en-US" altLang="zh-CN" sz="1000">
                <a:solidFill>
                  <a:srgbClr val="FF0000"/>
                </a:solidFill>
                <a:latin typeface="+mn-ea"/>
              </a:rPr>
              <a:t>1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+mn-ea"/>
              </a:rPr>
              <a:t>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0" y="3153188"/>
          <a:ext cx="837891" cy="6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72"/>
                <a:gridCol w="517819"/>
              </a:tblGrid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c1</a:t>
                      </a:r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c2</a:t>
                      </a:r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464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‘data2’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1070626" y="3153188"/>
          <a:ext cx="32007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72"/>
              </a:tblGrid>
              <a:tr h="144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c1</a:t>
                      </a:r>
                      <a:endParaRPr lang="zh-CN" altLang="en-US" sz="1200" b="1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464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138572" y="4698578"/>
          <a:ext cx="1635372" cy="40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5372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UPDATE .. c2 =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‘data2’ </a:t>
                      </a:r>
                      <a:r>
                        <a:rPr lang="en-US" altLang="zh-CN" sz="12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..</a:t>
                      </a:r>
                      <a:endParaRPr lang="en-US" altLang="zh-CN" sz="1200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1993140" y="4685109"/>
          <a:ext cx="1763858" cy="40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3858"/>
              </a:tblGrid>
              <a:tr h="196805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ERROR: INSERT ..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‘data3’ </a:t>
                      </a:r>
                      <a:r>
                        <a:rPr lang="en-US" altLang="zh-CN" sz="12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..</a:t>
                      </a:r>
                      <a:endParaRPr lang="en-US" altLang="zh-CN" sz="1200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/>
        </p:nvGraphicFramePr>
        <p:xfrm>
          <a:off x="138572" y="3913666"/>
          <a:ext cx="1398636" cy="6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09"/>
                <a:gridCol w="67542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latin typeface="+mn-ea"/>
                          <a:ea typeface="+mn-ea"/>
                        </a:rPr>
                        <a:t>数据</a:t>
                      </a:r>
                      <a:endParaRPr lang="zh-CN" altLang="en-US" sz="1200" b="1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latin typeface="+mn-ea"/>
                          <a:ea typeface="+mn-ea"/>
                        </a:rPr>
                        <a:t>哈希链</a:t>
                      </a:r>
                      <a:endParaRPr lang="zh-CN" altLang="en-US" sz="1200" b="1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1, ‘data1’</a:t>
                      </a:r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 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latin typeface="+mn-ea"/>
                          <a:ea typeface="+mn-ea"/>
                        </a:rPr>
                        <a:t>xxx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8" name="表格 67"/>
          <p:cNvGraphicFramePr>
            <a:graphicFrameLocks noGrp="1"/>
          </p:cNvGraphicFramePr>
          <p:nvPr/>
        </p:nvGraphicFramePr>
        <p:xfrm>
          <a:off x="804048" y="5411087"/>
          <a:ext cx="1243010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30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write ..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1, ‘data1’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write .. </a:t>
                      </a:r>
                      <a:r>
                        <a:rPr lang="en-US" altLang="zh-CN" sz="12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‘data2’</a:t>
                      </a:r>
                      <a:endParaRPr lang="zh-CN" altLang="en-US" sz="12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9" name="表格 68"/>
          <p:cNvGraphicFramePr>
            <a:graphicFrameLocks noGrp="1"/>
          </p:cNvGraphicFramePr>
          <p:nvPr/>
        </p:nvGraphicFramePr>
        <p:xfrm>
          <a:off x="2246503" y="5411087"/>
          <a:ext cx="1131407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1407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delete ..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‘data1’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200" kern="12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/>
        </p:nvGraphicFramePr>
        <p:xfrm>
          <a:off x="2059723" y="3156879"/>
          <a:ext cx="925512" cy="6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739"/>
                <a:gridCol w="4557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ea"/>
                          <a:ea typeface="+mn-ea"/>
                        </a:rPr>
                        <a:t>t1.c2</a:t>
                      </a:r>
                      <a:endParaRPr lang="zh-CN" altLang="en-US" sz="1200" b="1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+mn-ea"/>
                          <a:ea typeface="+mn-ea"/>
                        </a:rPr>
                        <a:t>t3.c3</a:t>
                      </a:r>
                      <a:endParaRPr lang="zh-CN" altLang="en-US" sz="1200" b="1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‘data1’</a:t>
                      </a:r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latin typeface="+mn-ea"/>
                          <a:ea typeface="+mn-ea"/>
                        </a:rPr>
                        <a:t>xxx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1" name="椭圆 70"/>
          <p:cNvSpPr/>
          <p:nvPr/>
        </p:nvSpPr>
        <p:spPr>
          <a:xfrm>
            <a:off x="4733421" y="3901645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4744772" y="4334807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/>
        </p:nvGraphicFramePr>
        <p:xfrm>
          <a:off x="1938747" y="3907701"/>
          <a:ext cx="1243011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548"/>
                <a:gridCol w="8684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latin typeface="+mn-ea"/>
                          <a:ea typeface="+mn-ea"/>
                        </a:rPr>
                        <a:t>数据</a:t>
                      </a:r>
                      <a:endParaRPr lang="zh-CN" altLang="en-US" sz="1200" b="1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>
                          <a:latin typeface="+mn-ea"/>
                          <a:ea typeface="+mn-ea"/>
                        </a:rPr>
                        <a:t>分布规律</a:t>
                      </a:r>
                      <a:endParaRPr lang="zh-CN" altLang="en-US" sz="1200" b="1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latin typeface="+mn-ea"/>
                          <a:ea typeface="+mn-ea"/>
                        </a:rPr>
                        <a:t>xxx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4" name="矩形 73"/>
          <p:cNvSpPr/>
          <p:nvPr/>
        </p:nvSpPr>
        <p:spPr>
          <a:xfrm>
            <a:off x="5384540" y="3575445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695295" y="4658108"/>
            <a:ext cx="132171" cy="126724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9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953531" y="4659131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78" name="连接符: 曲线 77"/>
          <p:cNvCxnSpPr>
            <a:stCxn id="32" idx="4"/>
            <a:endCxn id="74" idx="0"/>
          </p:cNvCxnSpPr>
          <p:nvPr/>
        </p:nvCxnSpPr>
        <p:spPr>
          <a:xfrm rot="16200000" flipH="1">
            <a:off x="4975219" y="3100037"/>
            <a:ext cx="253701" cy="69711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曲线 80"/>
          <p:cNvCxnSpPr>
            <a:stCxn id="72" idx="4"/>
            <a:endCxn id="76" idx="0"/>
          </p:cNvCxnSpPr>
          <p:nvPr/>
        </p:nvCxnSpPr>
        <p:spPr>
          <a:xfrm rot="5400000">
            <a:off x="4632739" y="4519234"/>
            <a:ext cx="267517" cy="1023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曲线 85"/>
          <p:cNvCxnSpPr>
            <a:stCxn id="72" idx="4"/>
            <a:endCxn id="77" idx="0"/>
          </p:cNvCxnSpPr>
          <p:nvPr/>
        </p:nvCxnSpPr>
        <p:spPr>
          <a:xfrm rot="16200000" flipH="1">
            <a:off x="4779538" y="4382664"/>
            <a:ext cx="268540" cy="284393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4385144" y="4587002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4411982" y="4607923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434997" y="4650364"/>
            <a:ext cx="132171" cy="134468"/>
          </a:xfrm>
          <a:prstGeom prst="rect">
            <a:avLst/>
          </a:prstGeom>
          <a:solidFill>
            <a:srgbClr val="FAD0D7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...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93" name="连接符: 曲线 92"/>
          <p:cNvCxnSpPr>
            <a:stCxn id="72" idx="4"/>
            <a:endCxn id="92" idx="0"/>
          </p:cNvCxnSpPr>
          <p:nvPr/>
        </p:nvCxnSpPr>
        <p:spPr>
          <a:xfrm rot="5400000">
            <a:off x="4506462" y="4385213"/>
            <a:ext cx="259773" cy="27052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6187733" y="2990022"/>
            <a:ext cx="53679" cy="55784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线箭头连接符 43"/>
          <p:cNvCxnSpPr>
            <a:stCxn id="99" idx="0"/>
            <a:endCxn id="111" idx="2"/>
          </p:cNvCxnSpPr>
          <p:nvPr/>
        </p:nvCxnSpPr>
        <p:spPr>
          <a:xfrm flipH="1" flipV="1">
            <a:off x="6214572" y="2562769"/>
            <a:ext cx="1" cy="42725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/>
          <p:cNvSpPr/>
          <p:nvPr/>
        </p:nvSpPr>
        <p:spPr>
          <a:xfrm>
            <a:off x="6187733" y="2166031"/>
            <a:ext cx="53679" cy="55784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6112098" y="2428301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16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13" name="直线箭头连接符 43"/>
          <p:cNvCxnSpPr>
            <a:stCxn id="111" idx="0"/>
            <a:endCxn id="104" idx="4"/>
          </p:cNvCxnSpPr>
          <p:nvPr/>
        </p:nvCxnSpPr>
        <p:spPr>
          <a:xfrm flipV="1">
            <a:off x="6214572" y="2221815"/>
            <a:ext cx="1" cy="20648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5797238" y="4597270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17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083970" y="4603368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360965" y="4604007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9515374" y="3901950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17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9515373" y="4182826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449200" y="3086301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8156967" y="5235676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19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8156966" y="5499164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20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3800" y="2834238"/>
            <a:ext cx="8002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表文件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916966" y="2839932"/>
            <a:ext cx="1021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1-</a:t>
            </a:r>
            <a:r>
              <a:rPr lang="zh-CN" altLang="en-US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索引文件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998523" y="2818537"/>
            <a:ext cx="13257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物化视图文件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138572" y="3645798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防篡改记录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1710826" y="3650938"/>
            <a:ext cx="19519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统计相关系统表文件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213706" y="4429895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审计日志文件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168021" y="4417973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运行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日志文件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2253177" y="5110012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回滚</a:t>
            </a:r>
            <a:r>
              <a:rPr lang="zh-CN" altLang="en-US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日志文件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810722" y="5140053"/>
            <a:ext cx="1435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预习日志文件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7805950" y="4716679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物化算子临时文件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8279575" y="1236906"/>
            <a:ext cx="14472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主备数据复制流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9726843" y="1233361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分布式计划数据流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9148667" y="447619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逻辑复制数据流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9798302" y="3810064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逻辑备份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</a:t>
            </a:r>
            <a:r>
              <a:rPr lang="zh-CN" altLang="en-US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导出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9792069" y="4124245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物理备份文件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9149134" y="787456"/>
            <a:ext cx="1705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容灾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数据流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6683454" y="4604007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8447999" y="5159685"/>
            <a:ext cx="20469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</a:t>
            </a:r>
            <a:r>
              <a:rPr lang="zh-CN" altLang="en-US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操作系统内存置换文件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8433663" y="5436684"/>
            <a:ext cx="1635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数据库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Core</a:t>
            </a:r>
            <a:r>
              <a:rPr lang="zh-CN" altLang="en-US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文件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645361" y="1246296"/>
            <a:ext cx="9282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-SQL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语句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6388120" y="2235739"/>
            <a:ext cx="12606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-SQL</a:t>
            </a:r>
            <a:r>
              <a:rPr lang="zh-CN" altLang="en-US" sz="120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查询结果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150" name="表格 149"/>
          <p:cNvGraphicFramePr>
            <a:graphicFrameLocks noGrp="1"/>
          </p:cNvGraphicFramePr>
          <p:nvPr/>
        </p:nvGraphicFramePr>
        <p:xfrm>
          <a:off x="6564671" y="2481050"/>
          <a:ext cx="706661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66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‘data2’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52" name="连接符: 曲线 151"/>
          <p:cNvCxnSpPr>
            <a:stCxn id="24" idx="2"/>
            <a:endCxn id="71" idx="0"/>
          </p:cNvCxnSpPr>
          <p:nvPr/>
        </p:nvCxnSpPr>
        <p:spPr>
          <a:xfrm rot="16200000" flipH="1">
            <a:off x="4416517" y="3557900"/>
            <a:ext cx="186721" cy="50076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连接符: 曲线 154"/>
          <p:cNvCxnSpPr>
            <a:stCxn id="25" idx="2"/>
            <a:endCxn id="71" idx="0"/>
          </p:cNvCxnSpPr>
          <p:nvPr/>
        </p:nvCxnSpPr>
        <p:spPr>
          <a:xfrm rot="16200000" flipH="1">
            <a:off x="4518478" y="3659861"/>
            <a:ext cx="186721" cy="29684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连接符: 曲线 157"/>
          <p:cNvCxnSpPr>
            <a:stCxn id="26" idx="2"/>
            <a:endCxn id="71" idx="0"/>
          </p:cNvCxnSpPr>
          <p:nvPr/>
        </p:nvCxnSpPr>
        <p:spPr>
          <a:xfrm rot="16200000" flipH="1">
            <a:off x="4619073" y="3760457"/>
            <a:ext cx="189450" cy="9292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连接符: 曲线 160"/>
          <p:cNvCxnSpPr>
            <a:stCxn id="27" idx="2"/>
            <a:endCxn id="71" idx="0"/>
          </p:cNvCxnSpPr>
          <p:nvPr/>
        </p:nvCxnSpPr>
        <p:spPr>
          <a:xfrm rot="5400000">
            <a:off x="4719517" y="3749904"/>
            <a:ext cx="192485" cy="11099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连接符: 曲线 163"/>
          <p:cNvCxnSpPr>
            <a:stCxn id="28" idx="2"/>
            <a:endCxn id="71" idx="1"/>
          </p:cNvCxnSpPr>
          <p:nvPr/>
        </p:nvCxnSpPr>
        <p:spPr>
          <a:xfrm rot="5400000">
            <a:off x="4807903" y="3642539"/>
            <a:ext cx="200654" cy="33389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连接符: 曲线 166"/>
          <p:cNvCxnSpPr>
            <a:stCxn id="29" idx="2"/>
            <a:endCxn id="71" idx="0"/>
          </p:cNvCxnSpPr>
          <p:nvPr/>
        </p:nvCxnSpPr>
        <p:spPr>
          <a:xfrm rot="5400000">
            <a:off x="4909189" y="3560232"/>
            <a:ext cx="192485" cy="49034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连接符: 曲线 169"/>
          <p:cNvCxnSpPr>
            <a:stCxn id="74" idx="2"/>
            <a:endCxn id="71" idx="0"/>
          </p:cNvCxnSpPr>
          <p:nvPr/>
        </p:nvCxnSpPr>
        <p:spPr>
          <a:xfrm rot="5400000">
            <a:off x="5005706" y="3456725"/>
            <a:ext cx="199476" cy="69036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连接符: 曲线 172"/>
          <p:cNvCxnSpPr>
            <a:stCxn id="92" idx="2"/>
            <a:endCxn id="159" idx="0"/>
          </p:cNvCxnSpPr>
          <p:nvPr/>
        </p:nvCxnSpPr>
        <p:spPr>
          <a:xfrm rot="16200000" flipH="1">
            <a:off x="4503108" y="4782807"/>
            <a:ext cx="266481" cy="27053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连接符: 曲线 175"/>
          <p:cNvCxnSpPr>
            <a:stCxn id="76" idx="2"/>
            <a:endCxn id="159" idx="0"/>
          </p:cNvCxnSpPr>
          <p:nvPr/>
        </p:nvCxnSpPr>
        <p:spPr>
          <a:xfrm rot="16200000" flipH="1">
            <a:off x="4633257" y="4912956"/>
            <a:ext cx="266481" cy="1023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连接符: 曲线 179"/>
          <p:cNvCxnSpPr>
            <a:stCxn id="77" idx="2"/>
            <a:endCxn id="159" idx="1"/>
          </p:cNvCxnSpPr>
          <p:nvPr/>
        </p:nvCxnSpPr>
        <p:spPr>
          <a:xfrm rot="5400000">
            <a:off x="4771379" y="4774855"/>
            <a:ext cx="265883" cy="30337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365924" y="1522297"/>
          <a:ext cx="1243010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301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write .. 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1, ‘data1’</a:t>
                      </a:r>
                      <a:endParaRPr lang="zh-CN" altLang="en-US" sz="1200">
                        <a:latin typeface="+mn-ea"/>
                        <a:ea typeface="+mn-ea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kern="12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write .. </a:t>
                      </a:r>
                      <a:r>
                        <a:rPr lang="en-US" altLang="zh-CN" sz="1200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‘data2’</a:t>
                      </a:r>
                      <a:endParaRPr lang="zh-CN" altLang="en-US" sz="1200" kern="120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9680935" y="1421316"/>
            <a:ext cx="21437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INSERT INTO t1 VALUES (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1, ‘data1’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) ;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6262077" y="4345461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连接符: 曲线 106"/>
          <p:cNvCxnSpPr>
            <a:stCxn id="75" idx="4"/>
            <a:endCxn id="119" idx="0"/>
          </p:cNvCxnSpPr>
          <p:nvPr/>
        </p:nvCxnSpPr>
        <p:spPr>
          <a:xfrm rot="5400000">
            <a:off x="5996303" y="4304655"/>
            <a:ext cx="196025" cy="38920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曲线 109"/>
          <p:cNvCxnSpPr>
            <a:stCxn id="75" idx="4"/>
            <a:endCxn id="120" idx="0"/>
          </p:cNvCxnSpPr>
          <p:nvPr/>
        </p:nvCxnSpPr>
        <p:spPr>
          <a:xfrm rot="5400000">
            <a:off x="6136620" y="4451070"/>
            <a:ext cx="202123" cy="102473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连接符: 曲线 116"/>
          <p:cNvCxnSpPr>
            <a:stCxn id="75" idx="4"/>
            <a:endCxn id="121" idx="0"/>
          </p:cNvCxnSpPr>
          <p:nvPr/>
        </p:nvCxnSpPr>
        <p:spPr>
          <a:xfrm rot="16200000" flipH="1">
            <a:off x="6274797" y="4415365"/>
            <a:ext cx="202762" cy="17452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连接符: 曲线 153"/>
          <p:cNvCxnSpPr>
            <a:stCxn id="75" idx="4"/>
            <a:endCxn id="145" idx="0"/>
          </p:cNvCxnSpPr>
          <p:nvPr/>
        </p:nvCxnSpPr>
        <p:spPr>
          <a:xfrm rot="16200000" flipH="1">
            <a:off x="6436041" y="4254120"/>
            <a:ext cx="202762" cy="49701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/>
          <p:cNvSpPr/>
          <p:nvPr/>
        </p:nvSpPr>
        <p:spPr>
          <a:xfrm>
            <a:off x="4744773" y="5051313"/>
            <a:ext cx="53679" cy="557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7662408" y="3812836"/>
            <a:ext cx="1390880" cy="565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运维工具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7662408" y="2683862"/>
            <a:ext cx="1390880" cy="990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其他数据库节点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7141253" y="2772978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7142446" y="3159456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7141253" y="2962894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7145805" y="3372327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7144944" y="3709351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7146137" y="4095829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7144944" y="3899267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7149496" y="4308700"/>
            <a:ext cx="204947" cy="13446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11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 密态等值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07477" y="2305050"/>
            <a:ext cx="2032553" cy="19549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数据驱动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2969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30924" y="2699721"/>
            <a:ext cx="118565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30925" y="3181726"/>
            <a:ext cx="118565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缓存模块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29694" y="4584759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 flipH="1">
            <a:off x="7823751" y="1981141"/>
            <a:ext cx="1" cy="71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2"/>
            <a:endCxn id="6" idx="0"/>
          </p:cNvCxnSpPr>
          <p:nvPr/>
        </p:nvCxnSpPr>
        <p:spPr>
          <a:xfrm>
            <a:off x="7823751" y="2953169"/>
            <a:ext cx="1" cy="22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1" idx="2"/>
            <a:endCxn id="7" idx="0"/>
          </p:cNvCxnSpPr>
          <p:nvPr/>
        </p:nvCxnSpPr>
        <p:spPr>
          <a:xfrm>
            <a:off x="7823751" y="3954293"/>
            <a:ext cx="1" cy="63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230924" y="3700845"/>
            <a:ext cx="118565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密态等值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6" idx="2"/>
            <a:endCxn id="11" idx="0"/>
          </p:cNvCxnSpPr>
          <p:nvPr/>
        </p:nvCxnSpPr>
        <p:spPr>
          <a:xfrm flipH="1">
            <a:off x="7823751" y="3435174"/>
            <a:ext cx="1" cy="26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335353" y="516211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7" idx="2"/>
            <a:endCxn id="26" idx="0"/>
          </p:cNvCxnSpPr>
          <p:nvPr/>
        </p:nvCxnSpPr>
        <p:spPr>
          <a:xfrm>
            <a:off x="7823752" y="4838207"/>
            <a:ext cx="5659" cy="32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553291" y="1142021"/>
            <a:ext cx="3258717" cy="320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INT, c2 TEXT ENCRYPT ..)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76062" y="62447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22128" y="62447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941695" y="65588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>
            <a:stCxn id="13" idx="2"/>
            <a:endCxn id="36" idx="0"/>
          </p:cNvCxnSpPr>
          <p:nvPr/>
        </p:nvCxnSpPr>
        <p:spPr>
          <a:xfrm>
            <a:off x="3503445" y="877921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5" idx="2"/>
            <a:endCxn id="37" idx="0"/>
          </p:cNvCxnSpPr>
          <p:nvPr/>
        </p:nvCxnSpPr>
        <p:spPr>
          <a:xfrm>
            <a:off x="6916186" y="877921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6" idx="2"/>
            <a:endCxn id="39" idx="0"/>
          </p:cNvCxnSpPr>
          <p:nvPr/>
        </p:nvCxnSpPr>
        <p:spPr>
          <a:xfrm>
            <a:off x="9435753" y="909336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628207" y="2513251"/>
            <a:ext cx="2524941" cy="31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INTO t1 VALUES (1,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8" name="表格 28"/>
          <p:cNvGraphicFramePr>
            <a:graphicFrameLocks noGrp="1"/>
          </p:cNvGraphicFramePr>
          <p:nvPr/>
        </p:nvGraphicFramePr>
        <p:xfrm>
          <a:off x="9654935" y="1513139"/>
          <a:ext cx="19134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98"/>
                <a:gridCol w="551622"/>
                <a:gridCol w="819978"/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表名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列名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是否加密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encrypt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9" name="直接箭头连接符 28"/>
          <p:cNvCxnSpPr/>
          <p:nvPr/>
        </p:nvCxnSpPr>
        <p:spPr>
          <a:xfrm>
            <a:off x="3510339" y="149800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6916185" y="1760640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6916185" y="2216901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983797" y="3081331"/>
            <a:ext cx="2384344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6" name="表格 28"/>
          <p:cNvGraphicFramePr>
            <a:graphicFrameLocks noGrp="1"/>
          </p:cNvGraphicFramePr>
          <p:nvPr/>
        </p:nvGraphicFramePr>
        <p:xfrm>
          <a:off x="9654935" y="3064264"/>
          <a:ext cx="139623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/>
                <a:gridCol w="698116"/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3599262" y="3643657"/>
            <a:ext cx="2692309" cy="293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* FROM t1 WHERE c1 =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955598" y="4238664"/>
            <a:ext cx="2384339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.. WHERE c1 = </a:t>
            </a:r>
            <a:r>
              <a:rPr lang="en-US" altLang="zh-CN" sz="1200" dirty="0">
                <a:solidFill>
                  <a:srgbClr val="00B050"/>
                </a:solidFill>
              </a:rPr>
              <a:t>enc[data]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076062" y="5817195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422128" y="581719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941695" y="584861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3510339" y="2897765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6916185" y="3414481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3482525" y="400929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6916185" y="5119697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3510339" y="567338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6916185" y="4568598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28"/>
          <p:cNvGraphicFramePr>
            <a:graphicFrameLocks noGrp="1"/>
          </p:cNvGraphicFramePr>
          <p:nvPr/>
        </p:nvGraphicFramePr>
        <p:xfrm>
          <a:off x="9654935" y="4259847"/>
          <a:ext cx="139623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/>
                <a:gridCol w="698116"/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文本框 61"/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 密态等值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587683" y="1229594"/>
            <a:ext cx="9881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密态系统表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571682" y="2827883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539932" y="3996873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075452" y="1904454"/>
            <a:ext cx="2512231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缓存加密元数据 </a:t>
            </a:r>
            <a:r>
              <a:rPr lang="en-US" altLang="zh-CN" sz="1200" dirty="0">
                <a:solidFill>
                  <a:schemeClr val="tx1"/>
                </a:solidFill>
              </a:rPr>
              <a:t>{t1, c1, encrypt}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480003" y="4783309"/>
            <a:ext cx="1948632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返回数据密文 </a:t>
            </a:r>
            <a:r>
              <a:rPr lang="en-US" altLang="zh-CN" sz="1200" dirty="0">
                <a:solidFill>
                  <a:schemeClr val="tx1"/>
                </a:solidFill>
              </a:rPr>
              <a:t>{1, </a:t>
            </a:r>
            <a:r>
              <a:rPr lang="en-US" altLang="zh-CN" sz="1200" dirty="0">
                <a:solidFill>
                  <a:srgbClr val="00B050"/>
                </a:solidFill>
              </a:rPr>
              <a:t>enc[data]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890678" y="5325798"/>
            <a:ext cx="2010405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解密返回数据明文 </a:t>
            </a:r>
            <a:r>
              <a:rPr lang="en-US" altLang="zh-CN" sz="1200" dirty="0">
                <a:solidFill>
                  <a:schemeClr val="tx1"/>
                </a:solidFill>
              </a:rPr>
              <a:t>{1,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2 </a:t>
            </a:r>
            <a:r>
              <a:rPr lang="zh-CN" altLang="en-US" dirty="0">
                <a:solidFill>
                  <a:srgbClr val="C00000"/>
                </a:solidFill>
              </a:rPr>
              <a:t>安全传输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3242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12995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>
            <a:stCxn id="3" idx="2"/>
            <a:endCxn id="13" idx="0"/>
          </p:cNvCxnSpPr>
          <p:nvPr/>
        </p:nvCxnSpPr>
        <p:spPr>
          <a:xfrm>
            <a:off x="5067300" y="864356"/>
            <a:ext cx="0" cy="525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4" idx="2"/>
            <a:endCxn id="14" idx="0"/>
          </p:cNvCxnSpPr>
          <p:nvPr/>
        </p:nvCxnSpPr>
        <p:spPr>
          <a:xfrm>
            <a:off x="8407053" y="864356"/>
            <a:ext cx="0" cy="525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8541234" y="101495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573242" y="611676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12995" y="611676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067302" y="2749793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5067297" y="3737218"/>
            <a:ext cx="333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8551878" y="141881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200648" y="172418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211292" y="212804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8541234" y="334921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200592" y="396833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067300" y="4405556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5067296" y="4908793"/>
            <a:ext cx="333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8585290" y="1014860"/>
            <a:ext cx="1617889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向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申请私钥、证书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585290" y="1332970"/>
            <a:ext cx="2889156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公钥、数据库证书、数据库私钥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211292" y="1706207"/>
            <a:ext cx="1617889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向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申请私钥、证书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00648" y="2094220"/>
            <a:ext cx="2889156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公钥、应用证书、应用私钥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5067299" y="3206993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200592" y="2446727"/>
            <a:ext cx="1168458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请求建立连接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200592" y="2886747"/>
            <a:ext cx="1168458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发送应用证书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991350" y="3439484"/>
            <a:ext cx="1282409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发送数据库证书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3 </a:t>
            </a:r>
            <a:r>
              <a:rPr lang="zh-CN" altLang="en-US" dirty="0">
                <a:solidFill>
                  <a:srgbClr val="C00000"/>
                </a:solidFill>
              </a:rPr>
              <a:t>加密函数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122493" y="1367738"/>
            <a:ext cx="20241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TEXT)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629056" y="82132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968228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487795" y="85273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直接连接符 47"/>
          <p:cNvCxnSpPr>
            <a:stCxn id="45" idx="2"/>
            <a:endCxn id="60" idx="0"/>
          </p:cNvCxnSpPr>
          <p:nvPr/>
        </p:nvCxnSpPr>
        <p:spPr>
          <a:xfrm flipH="1">
            <a:off x="4049545" y="1074771"/>
            <a:ext cx="6894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6" idx="2"/>
            <a:endCxn id="61" idx="0"/>
          </p:cNvCxnSpPr>
          <p:nvPr/>
        </p:nvCxnSpPr>
        <p:spPr>
          <a:xfrm>
            <a:off x="7462286" y="1074771"/>
            <a:ext cx="0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47" idx="2"/>
            <a:endCxn id="62" idx="0"/>
          </p:cNvCxnSpPr>
          <p:nvPr/>
        </p:nvCxnSpPr>
        <p:spPr>
          <a:xfrm>
            <a:off x="9981853" y="1106186"/>
            <a:ext cx="0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117157" y="1980969"/>
            <a:ext cx="3277511" cy="272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(encrypt(‘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’, </a:t>
            </a:r>
            <a:r>
              <a:rPr lang="zh-CN" altLang="en-US" sz="1200" dirty="0">
                <a:solidFill>
                  <a:schemeClr val="tx1"/>
                </a:solidFill>
              </a:rPr>
              <a:t>加密算法</a:t>
            </a:r>
            <a:r>
              <a:rPr lang="en-US" altLang="zh-CN" sz="1200" dirty="0">
                <a:solidFill>
                  <a:schemeClr val="tx1"/>
                </a:solidFill>
              </a:rPr>
              <a:t>))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4056439" y="169485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124980" y="3417684"/>
            <a:ext cx="20241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decrypt(c1) FROM ..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622162" y="5661168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968228" y="566116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487795" y="569258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>
            <a:off x="4056439" y="233672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7462285" y="3065526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4044715" y="3758107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>
            <a:off x="7462285" y="4091664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1">
            <a:off x="4044715" y="512133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7607784" y="2424890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格 28"/>
          <p:cNvGraphicFramePr>
            <a:graphicFrameLocks noGrp="1"/>
          </p:cNvGraphicFramePr>
          <p:nvPr/>
        </p:nvGraphicFramePr>
        <p:xfrm>
          <a:off x="10185661" y="2927620"/>
          <a:ext cx="69811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/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3" name="直接箭头连接符 72"/>
          <p:cNvCxnSpPr/>
          <p:nvPr/>
        </p:nvCxnSpPr>
        <p:spPr>
          <a:xfrm>
            <a:off x="7628295" y="4347340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7666096" y="2349238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使用指定算法，加密指定数据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491983" y="2788162"/>
            <a:ext cx="203954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存储数据密文 </a:t>
            </a:r>
            <a:r>
              <a:rPr lang="en-US" altLang="zh-CN" sz="1200" dirty="0">
                <a:solidFill>
                  <a:schemeClr val="tx1"/>
                </a:solidFill>
              </a:rPr>
              <a:t> {1,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491983" y="3731070"/>
            <a:ext cx="2166367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读取数据密文 </a:t>
            </a:r>
            <a:r>
              <a:rPr lang="en-US" altLang="zh-CN" sz="1200" dirty="0">
                <a:solidFill>
                  <a:schemeClr val="tx1"/>
                </a:solidFill>
              </a:rPr>
              <a:t> {1,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634651" y="4311914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使用指定算法，解密指定数据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0089972" y="2665800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82" name="表格 28"/>
          <p:cNvGraphicFramePr>
            <a:graphicFrameLocks noGrp="1"/>
          </p:cNvGraphicFramePr>
          <p:nvPr/>
        </p:nvGraphicFramePr>
        <p:xfrm>
          <a:off x="10147861" y="3965595"/>
          <a:ext cx="69811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/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3" name="矩形 82"/>
          <p:cNvSpPr/>
          <p:nvPr/>
        </p:nvSpPr>
        <p:spPr>
          <a:xfrm>
            <a:off x="10052172" y="3703775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6001420" y="4852800"/>
            <a:ext cx="1460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返回数据明文 </a:t>
            </a:r>
            <a:r>
              <a:rPr lang="en-US" altLang="zh-CN" sz="12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‘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data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’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6375676" y="2432050"/>
            <a:ext cx="3035023" cy="14380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机密计算框架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 </a:t>
            </a:r>
            <a:r>
              <a:rPr lang="zh-CN" altLang="en-US" dirty="0">
                <a:solidFill>
                  <a:srgbClr val="C00000"/>
                </a:solidFill>
              </a:rPr>
              <a:t>机密计算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18526" y="12031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39638" y="2432050"/>
            <a:ext cx="1928605" cy="1451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15868" y="4656487"/>
            <a:ext cx="1123789" cy="271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94301" y="289854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18526" y="340993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62299" y="2898548"/>
            <a:ext cx="1148109" cy="2534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机密计算驱动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86922" y="4132752"/>
            <a:ext cx="3772559" cy="2747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Euler 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86922" y="5201261"/>
            <a:ext cx="7608257" cy="2702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CPU (ARM Trust Zone)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60152" y="4663918"/>
            <a:ext cx="6335027" cy="271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物理内存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48172" y="4136571"/>
            <a:ext cx="3647007" cy="278580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ItrustTEE</a:t>
            </a:r>
            <a:r>
              <a:rPr lang="en-US" altLang="zh-CN" sz="1200" dirty="0">
                <a:solidFill>
                  <a:schemeClr val="tx1"/>
                </a:solidFill>
              </a:rPr>
              <a:t> 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05081" y="2898548"/>
            <a:ext cx="1148110" cy="253449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机密计算驱动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4163" y="2430388"/>
            <a:ext cx="1921016" cy="1451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机密计算内核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111060" y="2896886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101113" y="343486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045901" y="2105401"/>
            <a:ext cx="0" cy="79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4845910" y="3123697"/>
            <a:ext cx="3142" cy="27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4849384" y="3644384"/>
            <a:ext cx="12875" cy="103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4997786" y="3663384"/>
            <a:ext cx="22226" cy="10156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379691" y="3151996"/>
            <a:ext cx="0" cy="2770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6" idx="3"/>
            <a:endCxn id="8" idx="1"/>
          </p:cNvCxnSpPr>
          <p:nvPr/>
        </p:nvCxnSpPr>
        <p:spPr>
          <a:xfrm>
            <a:off x="5682416" y="3025272"/>
            <a:ext cx="87988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8" idx="2"/>
          </p:cNvCxnSpPr>
          <p:nvPr/>
        </p:nvCxnSpPr>
        <p:spPr>
          <a:xfrm flipH="1">
            <a:off x="7133551" y="3151996"/>
            <a:ext cx="2803" cy="10097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7136352" y="4434935"/>
            <a:ext cx="0" cy="2440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8699770" y="4401303"/>
            <a:ext cx="0" cy="26261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4" idx="2"/>
          </p:cNvCxnSpPr>
          <p:nvPr/>
        </p:nvCxnSpPr>
        <p:spPr>
          <a:xfrm>
            <a:off x="8679136" y="3151997"/>
            <a:ext cx="0" cy="10097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4" idx="3"/>
            <a:endCxn id="16" idx="1"/>
          </p:cNvCxnSpPr>
          <p:nvPr/>
        </p:nvCxnSpPr>
        <p:spPr>
          <a:xfrm flipV="1">
            <a:off x="9253191" y="3023610"/>
            <a:ext cx="857869" cy="166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7" idx="0"/>
            <a:endCxn id="16" idx="2"/>
          </p:cNvCxnSpPr>
          <p:nvPr/>
        </p:nvCxnSpPr>
        <p:spPr>
          <a:xfrm flipV="1">
            <a:off x="10595171" y="3150334"/>
            <a:ext cx="9947" cy="28452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5373341" y="2105401"/>
            <a:ext cx="6350" cy="7931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4718526" y="185195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5020012" y="1456595"/>
            <a:ext cx="0" cy="39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5360152" y="1456595"/>
            <a:ext cx="6350" cy="39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561" y="241576"/>
            <a:ext cx="290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</a:t>
            </a:r>
            <a:r>
              <a:rPr lang="en-US" altLang="zh-CN" dirty="0">
                <a:solidFill>
                  <a:srgbClr val="C00000"/>
                </a:solidFill>
              </a:rPr>
              <a:t>Postgres</a:t>
            </a:r>
            <a:r>
              <a:rPr lang="zh-CN" altLang="en-US" dirty="0">
                <a:solidFill>
                  <a:srgbClr val="C00000"/>
                </a:solidFill>
              </a:rPr>
              <a:t>架构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43611" y="732211"/>
            <a:ext cx="3301987" cy="48928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93529" y="908436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93527" y="1342643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语义分析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93526" y="1796137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查询重写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15103" y="2797164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DDL</a:t>
            </a:r>
            <a:r>
              <a:rPr lang="zh-CN" altLang="en-US" sz="1200" dirty="0">
                <a:solidFill>
                  <a:schemeClr val="tx1"/>
                </a:solidFill>
              </a:rPr>
              <a:t>执行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15958" y="2349291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计划生成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31825" y="2797164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计划执行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73843" y="4265082"/>
            <a:ext cx="2191312" cy="2986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heamam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17647" y="4797049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BufferPool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25371" y="5228105"/>
            <a:ext cx="95150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43611" y="5814781"/>
            <a:ext cx="3301965" cy="275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90472" y="4797049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720312" y="3264055"/>
            <a:ext cx="961723" cy="2811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catalogam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肘形连接符 19"/>
          <p:cNvCxnSpPr>
            <a:stCxn id="6" idx="2"/>
            <a:endCxn id="7" idx="0"/>
          </p:cNvCxnSpPr>
          <p:nvPr/>
        </p:nvCxnSpPr>
        <p:spPr>
          <a:xfrm rot="16200000" flipH="1">
            <a:off x="7514002" y="2112585"/>
            <a:ext cx="747579" cy="621577"/>
          </a:xfrm>
          <a:prstGeom prst="bentConnector3">
            <a:avLst>
              <a:gd name="adj1" fmla="val 19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2"/>
            <a:endCxn id="8" idx="0"/>
          </p:cNvCxnSpPr>
          <p:nvPr/>
        </p:nvCxnSpPr>
        <p:spPr>
          <a:xfrm rot="5400000">
            <a:off x="7088366" y="1860654"/>
            <a:ext cx="299706" cy="677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4" idx="2"/>
            <a:endCxn id="5" idx="0"/>
          </p:cNvCxnSpPr>
          <p:nvPr/>
        </p:nvCxnSpPr>
        <p:spPr>
          <a:xfrm flipH="1">
            <a:off x="7577004" y="1161884"/>
            <a:ext cx="2" cy="18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5" idx="2"/>
            <a:endCxn id="6" idx="0"/>
          </p:cNvCxnSpPr>
          <p:nvPr/>
        </p:nvCxnSpPr>
        <p:spPr>
          <a:xfrm flipH="1">
            <a:off x="7577003" y="1596091"/>
            <a:ext cx="1" cy="200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8" idx="2"/>
            <a:endCxn id="9" idx="0"/>
          </p:cNvCxnSpPr>
          <p:nvPr/>
        </p:nvCxnSpPr>
        <p:spPr>
          <a:xfrm>
            <a:off x="6899435" y="2602739"/>
            <a:ext cx="15867" cy="194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9" idx="2"/>
          </p:cNvCxnSpPr>
          <p:nvPr/>
        </p:nvCxnSpPr>
        <p:spPr>
          <a:xfrm flipH="1">
            <a:off x="6907368" y="3050612"/>
            <a:ext cx="7934" cy="120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>
            <a:endCxn id="11" idx="0"/>
          </p:cNvCxnSpPr>
          <p:nvPr/>
        </p:nvCxnSpPr>
        <p:spPr>
          <a:xfrm>
            <a:off x="7001124" y="4563683"/>
            <a:ext cx="0" cy="23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/>
          <p:cNvCxnSpPr>
            <a:stCxn id="11" idx="2"/>
            <a:endCxn id="12" idx="0"/>
          </p:cNvCxnSpPr>
          <p:nvPr/>
        </p:nvCxnSpPr>
        <p:spPr>
          <a:xfrm flipH="1">
            <a:off x="7001123" y="5050497"/>
            <a:ext cx="1" cy="17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endCxn id="17" idx="0"/>
          </p:cNvCxnSpPr>
          <p:nvPr/>
        </p:nvCxnSpPr>
        <p:spPr>
          <a:xfrm>
            <a:off x="8173947" y="4563683"/>
            <a:ext cx="2" cy="23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/>
          <p:cNvCxnSpPr>
            <a:stCxn id="12" idx="2"/>
          </p:cNvCxnSpPr>
          <p:nvPr/>
        </p:nvCxnSpPr>
        <p:spPr>
          <a:xfrm flipH="1">
            <a:off x="7001122" y="5481553"/>
            <a:ext cx="1" cy="33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>
            <a:stCxn id="17" idx="2"/>
          </p:cNvCxnSpPr>
          <p:nvPr/>
        </p:nvCxnSpPr>
        <p:spPr>
          <a:xfrm>
            <a:off x="8173949" y="5050497"/>
            <a:ext cx="0" cy="76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7" idx="2"/>
            <a:endCxn id="18" idx="0"/>
          </p:cNvCxnSpPr>
          <p:nvPr/>
        </p:nvCxnSpPr>
        <p:spPr>
          <a:xfrm>
            <a:off x="8198580" y="3050612"/>
            <a:ext cx="2594" cy="21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7722828" y="3745921"/>
            <a:ext cx="951503" cy="2811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syscache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线箭头连接符 139"/>
          <p:cNvCxnSpPr>
            <a:stCxn id="18" idx="2"/>
            <a:endCxn id="135" idx="0"/>
          </p:cNvCxnSpPr>
          <p:nvPr/>
        </p:nvCxnSpPr>
        <p:spPr>
          <a:xfrm flipH="1">
            <a:off x="8198580" y="3545186"/>
            <a:ext cx="2594" cy="20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/>
          <p:cNvCxnSpPr>
            <a:stCxn id="135" idx="2"/>
          </p:cNvCxnSpPr>
          <p:nvPr/>
        </p:nvCxnSpPr>
        <p:spPr>
          <a:xfrm>
            <a:off x="8198580" y="4027052"/>
            <a:ext cx="2593" cy="23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肘形连接符 154"/>
          <p:cNvCxnSpPr>
            <a:stCxn id="18" idx="3"/>
            <a:endCxn id="5" idx="3"/>
          </p:cNvCxnSpPr>
          <p:nvPr/>
        </p:nvCxnSpPr>
        <p:spPr>
          <a:xfrm flipH="1" flipV="1">
            <a:off x="8060480" y="1469367"/>
            <a:ext cx="621555" cy="1935254"/>
          </a:xfrm>
          <a:prstGeom prst="bentConnector3">
            <a:avLst>
              <a:gd name="adj1" fmla="val -3677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连接符 199"/>
          <p:cNvCxnSpPr>
            <a:stCxn id="18" idx="3"/>
            <a:endCxn id="6" idx="3"/>
          </p:cNvCxnSpPr>
          <p:nvPr/>
        </p:nvCxnSpPr>
        <p:spPr>
          <a:xfrm flipH="1" flipV="1">
            <a:off x="8060479" y="1922861"/>
            <a:ext cx="621556" cy="1481760"/>
          </a:xfrm>
          <a:prstGeom prst="bentConnector3">
            <a:avLst>
              <a:gd name="adj1" fmla="val -3677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肘形连接符 202"/>
          <p:cNvCxnSpPr>
            <a:stCxn id="18" idx="3"/>
            <a:endCxn id="8" idx="3"/>
          </p:cNvCxnSpPr>
          <p:nvPr/>
        </p:nvCxnSpPr>
        <p:spPr>
          <a:xfrm flipH="1" flipV="1">
            <a:off x="7382911" y="2476015"/>
            <a:ext cx="1299124" cy="928606"/>
          </a:xfrm>
          <a:prstGeom prst="bentConnector3">
            <a:avLst>
              <a:gd name="adj1" fmla="val -17596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 </a:t>
            </a:r>
            <a:r>
              <a:rPr lang="zh-CN" altLang="en-US" dirty="0">
                <a:solidFill>
                  <a:srgbClr val="C00000"/>
                </a:solidFill>
              </a:rPr>
              <a:t>机密计算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92421" y="1025882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28276" y="102588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4" idx="2"/>
            <a:endCxn id="15" idx="0"/>
          </p:cNvCxnSpPr>
          <p:nvPr/>
        </p:nvCxnSpPr>
        <p:spPr>
          <a:xfrm flipH="1">
            <a:off x="2502878" y="1279330"/>
            <a:ext cx="16926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5" idx="2"/>
            <a:endCxn id="16" idx="0"/>
          </p:cNvCxnSpPr>
          <p:nvPr/>
        </p:nvCxnSpPr>
        <p:spPr>
          <a:xfrm flipH="1">
            <a:off x="5512302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075495" y="6206621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18244" y="620662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13766" y="1025882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直接连接符 42"/>
          <p:cNvCxnSpPr>
            <a:stCxn id="42" idx="2"/>
            <a:endCxn id="44" idx="0"/>
          </p:cNvCxnSpPr>
          <p:nvPr/>
        </p:nvCxnSpPr>
        <p:spPr>
          <a:xfrm flipH="1">
            <a:off x="7397792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903734" y="620662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644013" y="1025882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0" name="直接连接符 49"/>
          <p:cNvCxnSpPr>
            <a:stCxn id="49" idx="2"/>
            <a:endCxn id="51" idx="0"/>
          </p:cNvCxnSpPr>
          <p:nvPr/>
        </p:nvCxnSpPr>
        <p:spPr>
          <a:xfrm flipH="1">
            <a:off x="9128039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8633981" y="620662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566836" y="1574215"/>
            <a:ext cx="2719961" cy="338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    c1 INT ENCRYPT .., c2 INT ENCRYPT)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577251" y="2118669"/>
            <a:ext cx="2224725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INTO t1 VALUES (1, 3)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0200540" y="102588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直接连接符 54"/>
          <p:cNvCxnSpPr>
            <a:stCxn id="54" idx="2"/>
            <a:endCxn id="56" idx="0"/>
          </p:cNvCxnSpPr>
          <p:nvPr/>
        </p:nvCxnSpPr>
        <p:spPr>
          <a:xfrm flipH="1">
            <a:off x="10683725" y="1279330"/>
            <a:ext cx="10873" cy="499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10189667" y="627619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7" name="表格 28"/>
          <p:cNvGraphicFramePr>
            <a:graphicFrameLocks noGrp="1"/>
          </p:cNvGraphicFramePr>
          <p:nvPr/>
        </p:nvGraphicFramePr>
        <p:xfrm>
          <a:off x="10804313" y="2352579"/>
          <a:ext cx="11223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199"/>
                <a:gridCol w="56119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enc[1]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8" name="直接箭头连接符 57"/>
          <p:cNvCxnSpPr/>
          <p:nvPr/>
        </p:nvCxnSpPr>
        <p:spPr>
          <a:xfrm>
            <a:off x="2523881" y="2006195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2523881" y="2444345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5526410" y="2746660"/>
            <a:ext cx="5168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2607340" y="2882495"/>
            <a:ext cx="24617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 c1 + c2 FROM 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 flipH="1">
            <a:off x="5522333" y="3562539"/>
            <a:ext cx="5172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2519804" y="3222199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5523161" y="3984733"/>
            <a:ext cx="1873803" cy="128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7410320" y="4265999"/>
            <a:ext cx="173190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9251612" y="4393180"/>
            <a:ext cx="0" cy="2354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H="1">
            <a:off x="7439615" y="4807046"/>
            <a:ext cx="169618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H="1">
            <a:off x="5515989" y="5114238"/>
            <a:ext cx="188791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2510642" y="5514629"/>
            <a:ext cx="3005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表格 28"/>
          <p:cNvGraphicFramePr>
            <a:graphicFrameLocks noGrp="1"/>
          </p:cNvGraphicFramePr>
          <p:nvPr/>
        </p:nvGraphicFramePr>
        <p:xfrm>
          <a:off x="10807767" y="3237880"/>
          <a:ext cx="11223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199"/>
                <a:gridCol w="56119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enc[1]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9" name="直接箭头连接符 98"/>
          <p:cNvCxnSpPr/>
          <p:nvPr/>
        </p:nvCxnSpPr>
        <p:spPr>
          <a:xfrm>
            <a:off x="2608181" y="5718581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9251612" y="4340981"/>
            <a:ext cx="1051983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</a:t>
            </a:r>
            <a:r>
              <a:rPr lang="en-US" altLang="zh-CN" sz="1200" dirty="0">
                <a:solidFill>
                  <a:srgbClr val="C00000"/>
                </a:solidFill>
              </a:rPr>
              <a:t> 1+3=4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607340" y="5670189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基于密态等值能力，解密</a:t>
            </a:r>
            <a:r>
              <a:rPr lang="en-US" altLang="zh-CN" sz="1200" dirty="0">
                <a:solidFill>
                  <a:srgbClr val="00B050"/>
                </a:solidFill>
              </a:rPr>
              <a:t>enc[4]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519008" y="3686490"/>
            <a:ext cx="16302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 </a:t>
            </a:r>
            <a:r>
              <a:rPr lang="en-US" altLang="zh-CN" sz="1200" dirty="0">
                <a:solidFill>
                  <a:srgbClr val="C00000"/>
                </a:solidFill>
              </a:rPr>
              <a:t>enc[1]  +  enc[3] </a:t>
            </a:r>
            <a:r>
              <a:rPr lang="zh-CN" altLang="en-US" sz="1200" dirty="0">
                <a:solidFill>
                  <a:srgbClr val="C00000"/>
                </a:solidFill>
              </a:rPr>
              <a:t> 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439615" y="3978377"/>
            <a:ext cx="904469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</a:t>
            </a:r>
            <a:r>
              <a:rPr lang="en-US" altLang="zh-CN" sz="1200" dirty="0">
                <a:solidFill>
                  <a:srgbClr val="C00000"/>
                </a:solidFill>
              </a:rPr>
              <a:t> 1+3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8537150" y="4533230"/>
            <a:ext cx="714461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加密 </a:t>
            </a:r>
            <a:r>
              <a:rPr lang="en-US" altLang="zh-CN" sz="1200" dirty="0">
                <a:solidFill>
                  <a:srgbClr val="C00000"/>
                </a:solidFill>
              </a:rPr>
              <a:t>4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6113223" y="4803118"/>
            <a:ext cx="125845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返回结果 </a:t>
            </a:r>
            <a:r>
              <a:rPr lang="en-US" altLang="zh-CN" sz="1200" dirty="0">
                <a:solidFill>
                  <a:srgbClr val="C00000"/>
                </a:solidFill>
              </a:rPr>
              <a:t>enc[4]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523989" y="2451538"/>
            <a:ext cx="37230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基于密态等值，加密存储数据密文 </a:t>
            </a:r>
            <a:r>
              <a:rPr lang="en-US" altLang="zh-CN" sz="1200" dirty="0">
                <a:solidFill>
                  <a:schemeClr val="tx1"/>
                </a:solidFill>
              </a:rPr>
              <a:t> (</a:t>
            </a:r>
            <a:r>
              <a:rPr lang="en-US" altLang="zh-CN" sz="1200" dirty="0">
                <a:solidFill>
                  <a:srgbClr val="00B050"/>
                </a:solidFill>
              </a:rPr>
              <a:t>enc[1] , enc[3]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8466368" y="3278037"/>
            <a:ext cx="225434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读取数据密文 </a:t>
            </a:r>
            <a:r>
              <a:rPr lang="en-US" altLang="zh-CN" sz="1200" dirty="0">
                <a:solidFill>
                  <a:schemeClr val="tx1"/>
                </a:solidFill>
              </a:rPr>
              <a:t> (</a:t>
            </a:r>
            <a:r>
              <a:rPr lang="en-US" altLang="zh-CN" sz="1200" dirty="0">
                <a:solidFill>
                  <a:srgbClr val="00B050"/>
                </a:solidFill>
              </a:rPr>
              <a:t>enc[1] , enc[3]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4265535" y="5211825"/>
            <a:ext cx="125845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返回结果 </a:t>
            </a:r>
            <a:r>
              <a:rPr lang="en-US" altLang="zh-CN" sz="1200" dirty="0">
                <a:solidFill>
                  <a:srgbClr val="00B050"/>
                </a:solidFill>
              </a:rPr>
              <a:t>enc[4]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 </a:t>
            </a:r>
            <a:r>
              <a:rPr lang="zh-CN" altLang="en-US" dirty="0">
                <a:solidFill>
                  <a:srgbClr val="C00000"/>
                </a:solidFill>
              </a:rPr>
              <a:t>透明加密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807477" y="2305050"/>
            <a:ext cx="2032553" cy="2019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2969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29696" y="267969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29694" y="327052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329696" y="46364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5" idx="2"/>
            <a:endCxn id="37" idx="0"/>
          </p:cNvCxnSpPr>
          <p:nvPr/>
        </p:nvCxnSpPr>
        <p:spPr>
          <a:xfrm>
            <a:off x="7823752" y="1981141"/>
            <a:ext cx="2" cy="69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7" idx="2"/>
            <a:endCxn id="38" idx="0"/>
          </p:cNvCxnSpPr>
          <p:nvPr/>
        </p:nvCxnSpPr>
        <p:spPr>
          <a:xfrm flipH="1">
            <a:off x="7823752" y="2933146"/>
            <a:ext cx="2" cy="33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5" idx="2"/>
            <a:endCxn id="39" idx="0"/>
          </p:cNvCxnSpPr>
          <p:nvPr/>
        </p:nvCxnSpPr>
        <p:spPr>
          <a:xfrm>
            <a:off x="7823752" y="4077255"/>
            <a:ext cx="2" cy="55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7329694" y="3823807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38" idx="2"/>
            <a:endCxn id="45" idx="0"/>
          </p:cNvCxnSpPr>
          <p:nvPr/>
        </p:nvCxnSpPr>
        <p:spPr>
          <a:xfrm>
            <a:off x="7823752" y="3523974"/>
            <a:ext cx="0" cy="29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915214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攻击者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0" name="连接符: 曲线 59"/>
          <p:cNvCxnSpPr>
            <a:stCxn id="58" idx="2"/>
            <a:endCxn id="39" idx="3"/>
          </p:cNvCxnSpPr>
          <p:nvPr/>
        </p:nvCxnSpPr>
        <p:spPr>
          <a:xfrm rot="5400000">
            <a:off x="7590992" y="2707961"/>
            <a:ext cx="2782030" cy="1328391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22491" y="1266052"/>
            <a:ext cx="2845735" cy="260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TEXT) .. ENCRYPT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29056" y="82132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93841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06370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>
            <a:stCxn id="3" idx="2"/>
            <a:endCxn id="14" idx="0"/>
          </p:cNvCxnSpPr>
          <p:nvPr/>
        </p:nvCxnSpPr>
        <p:spPr>
          <a:xfrm>
            <a:off x="4056439" y="1074771"/>
            <a:ext cx="0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4" idx="2"/>
            <a:endCxn id="15" idx="0"/>
          </p:cNvCxnSpPr>
          <p:nvPr/>
        </p:nvCxnSpPr>
        <p:spPr>
          <a:xfrm>
            <a:off x="7187899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5" idx="2"/>
            <a:endCxn id="16" idx="0"/>
          </p:cNvCxnSpPr>
          <p:nvPr/>
        </p:nvCxnSpPr>
        <p:spPr>
          <a:xfrm>
            <a:off x="10300428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117158" y="1750922"/>
            <a:ext cx="3131458" cy="293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(‘data1’),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(‘data2’)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4056438" y="1600021"/>
            <a:ext cx="3131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629056" y="5948187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00735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13264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056439" y="2128002"/>
            <a:ext cx="3131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7187898" y="2850774"/>
            <a:ext cx="1588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044715" y="3549385"/>
            <a:ext cx="3111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8775938" y="3837180"/>
            <a:ext cx="152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4060174" y="5565445"/>
            <a:ext cx="3143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 </a:t>
            </a:r>
            <a:r>
              <a:rPr lang="zh-CN" altLang="en-US" dirty="0">
                <a:solidFill>
                  <a:srgbClr val="C00000"/>
                </a:solidFill>
              </a:rPr>
              <a:t>透明加密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281881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直接连接符 35"/>
          <p:cNvCxnSpPr>
            <a:stCxn id="35" idx="2"/>
            <a:endCxn id="37" idx="0"/>
          </p:cNvCxnSpPr>
          <p:nvPr/>
        </p:nvCxnSpPr>
        <p:spPr>
          <a:xfrm>
            <a:off x="8775939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8288775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8867022" y="2928498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8867022" y="4025646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28"/>
          <p:cNvGraphicFramePr>
            <a:graphicFrameLocks noGrp="1"/>
          </p:cNvGraphicFramePr>
          <p:nvPr/>
        </p:nvGraphicFramePr>
        <p:xfrm>
          <a:off x="7258344" y="2333016"/>
          <a:ext cx="118861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07"/>
                <a:gridCol w="594307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10391509" y="3037956"/>
          <a:ext cx="1290638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63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enc[data1 data2]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9" name="直接箭头连接符 48"/>
          <p:cNvCxnSpPr/>
          <p:nvPr/>
        </p:nvCxnSpPr>
        <p:spPr>
          <a:xfrm>
            <a:off x="8775938" y="3265112"/>
            <a:ext cx="152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7219261" y="4779960"/>
            <a:ext cx="1556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7285301" y="4989494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124278" y="3181889"/>
            <a:ext cx="1456649" cy="293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 * FROM 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951210" y="2903419"/>
            <a:ext cx="9881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加密数据页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881808" y="3987820"/>
            <a:ext cx="9881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解密数据页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61" name="表格 28"/>
          <p:cNvGraphicFramePr>
            <a:graphicFrameLocks noGrp="1"/>
          </p:cNvGraphicFramePr>
          <p:nvPr/>
        </p:nvGraphicFramePr>
        <p:xfrm>
          <a:off x="7511681" y="4298940"/>
          <a:ext cx="118861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07"/>
                <a:gridCol w="594307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10391509" y="3702140"/>
          <a:ext cx="1290638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63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enc[data1 data2]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9" name="矩形 68"/>
          <p:cNvSpPr/>
          <p:nvPr/>
        </p:nvSpPr>
        <p:spPr>
          <a:xfrm>
            <a:off x="7287590" y="4933782"/>
            <a:ext cx="1159367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执行其他计算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343036" y="5269519"/>
            <a:ext cx="184486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返回结果 </a:t>
            </a:r>
            <a:r>
              <a:rPr lang="en-US" altLang="zh-CN" sz="1200" dirty="0">
                <a:solidFill>
                  <a:schemeClr val="tx1"/>
                </a:solidFill>
              </a:rPr>
              <a:t>{‘data1’, ‘data2’}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6 </a:t>
            </a:r>
            <a:r>
              <a:rPr lang="zh-CN" altLang="en-US" dirty="0">
                <a:solidFill>
                  <a:srgbClr val="C00000"/>
                </a:solidFill>
              </a:rPr>
              <a:t>身份认证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10701" y="1890092"/>
            <a:ext cx="3194297" cy="277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USER user1 PASSWORD ‘pass@123’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97768" y="76322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44842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22924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4" idx="2"/>
            <a:endCxn id="13" idx="0"/>
          </p:cNvCxnSpPr>
          <p:nvPr/>
        </p:nvCxnSpPr>
        <p:spPr>
          <a:xfrm flipH="1">
            <a:off x="2891825" y="1016673"/>
            <a:ext cx="1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5" idx="2"/>
            <a:endCxn id="14" idx="0"/>
          </p:cNvCxnSpPr>
          <p:nvPr/>
        </p:nvCxnSpPr>
        <p:spPr>
          <a:xfrm>
            <a:off x="6738900" y="1012625"/>
            <a:ext cx="6894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6" idx="2"/>
            <a:endCxn id="15" idx="0"/>
          </p:cNvCxnSpPr>
          <p:nvPr/>
        </p:nvCxnSpPr>
        <p:spPr>
          <a:xfrm>
            <a:off x="10016982" y="1012625"/>
            <a:ext cx="6894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279700" y="3768224"/>
            <a:ext cx="2010998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connect(user1, pass@123)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897782" y="2215965"/>
            <a:ext cx="3847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97768" y="6331470"/>
            <a:ext cx="98811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51736" y="632742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29818" y="632742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730955" y="2519095"/>
            <a:ext cx="3271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742730" y="2215275"/>
            <a:ext cx="3158995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使用哈希算法，计算密码哈希，存至系统表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32" name="表格 28"/>
          <p:cNvGraphicFramePr>
            <a:graphicFrameLocks noGrp="1"/>
          </p:cNvGraphicFramePr>
          <p:nvPr/>
        </p:nvGraphicFramePr>
        <p:xfrm>
          <a:off x="10130404" y="2349196"/>
          <a:ext cx="176895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83"/>
                <a:gridCol w="129177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user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password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user1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hash[pass@123]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" name="表格 28"/>
          <p:cNvGraphicFramePr>
            <a:graphicFrameLocks noGrp="1"/>
          </p:cNvGraphicFramePr>
          <p:nvPr/>
        </p:nvGraphicFramePr>
        <p:xfrm>
          <a:off x="10130404" y="3135596"/>
          <a:ext cx="142922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22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认证配置文件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[IP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段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]  [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哈希算法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矩形 35"/>
          <p:cNvSpPr/>
          <p:nvPr/>
        </p:nvSpPr>
        <p:spPr>
          <a:xfrm>
            <a:off x="3694254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普通用户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直接连接符 36"/>
          <p:cNvCxnSpPr>
            <a:stCxn id="36" idx="2"/>
            <a:endCxn id="38" idx="0"/>
          </p:cNvCxnSpPr>
          <p:nvPr/>
        </p:nvCxnSpPr>
        <p:spPr>
          <a:xfrm flipH="1">
            <a:off x="4188311" y="1012625"/>
            <a:ext cx="1" cy="5306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694254" y="6318908"/>
            <a:ext cx="988114" cy="2604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普通用户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4194268" y="4127466"/>
            <a:ext cx="2567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897782" y="3273393"/>
            <a:ext cx="3866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2922772" y="2972257"/>
            <a:ext cx="369039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配置身份认证策略 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r>
              <a:rPr lang="zh-CN" altLang="en-US" sz="1200" dirty="0">
                <a:solidFill>
                  <a:schemeClr val="tx1"/>
                </a:solidFill>
              </a:rPr>
              <a:t>，重启数据库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flipH="1">
            <a:off x="6764325" y="3656313"/>
            <a:ext cx="3265507" cy="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7361888" y="3344603"/>
            <a:ext cx="268696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加载身份认证策略 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H="1">
            <a:off x="4194268" y="4597844"/>
            <a:ext cx="2557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6928466" y="4194626"/>
            <a:ext cx="2525056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根据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r>
              <a:rPr lang="zh-CN" altLang="en-US" sz="1200" dirty="0">
                <a:solidFill>
                  <a:schemeClr val="tx1"/>
                </a:solidFill>
              </a:rPr>
              <a:t>，选择密码的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129528" y="4689744"/>
            <a:ext cx="268696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根据哈希算法，计算</a:t>
            </a:r>
            <a:r>
              <a:rPr lang="en-US" altLang="zh-CN" sz="1200" dirty="0">
                <a:solidFill>
                  <a:schemeClr val="tx1"/>
                </a:solidFill>
              </a:rPr>
              <a:t>hash[pass@123]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 flipH="1">
            <a:off x="6751750" y="5411510"/>
            <a:ext cx="3250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6719528" y="5039560"/>
            <a:ext cx="3649206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从系统表读取</a:t>
            </a:r>
            <a:r>
              <a:rPr lang="en-US" altLang="zh-CN" sz="1200" dirty="0">
                <a:solidFill>
                  <a:schemeClr val="tx1"/>
                </a:solidFill>
              </a:rPr>
              <a:t>user1</a:t>
            </a:r>
            <a:r>
              <a:rPr lang="zh-CN" altLang="en-US" sz="1200" dirty="0">
                <a:solidFill>
                  <a:schemeClr val="tx1"/>
                </a:solidFill>
              </a:rPr>
              <a:t>的密码哈希 </a:t>
            </a:r>
            <a:r>
              <a:rPr lang="en-US" altLang="zh-CN" sz="1200" dirty="0">
                <a:solidFill>
                  <a:schemeClr val="tx1"/>
                </a:solidFill>
              </a:rPr>
              <a:t>hash[pass@123]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6903950" y="5574556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6924594" y="5524051"/>
            <a:ext cx="1923162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判断密码的哈希是否相等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69" name="表格 28"/>
          <p:cNvGraphicFramePr>
            <a:graphicFrameLocks noGrp="1"/>
          </p:cNvGraphicFramePr>
          <p:nvPr/>
        </p:nvGraphicFramePr>
        <p:xfrm>
          <a:off x="10151047" y="5352788"/>
          <a:ext cx="176895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83"/>
                <a:gridCol w="129177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user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password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user1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hash[gauss@123]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0" name="直接箭头连接符 69"/>
          <p:cNvCxnSpPr/>
          <p:nvPr/>
        </p:nvCxnSpPr>
        <p:spPr>
          <a:xfrm flipH="1">
            <a:off x="4194268" y="6092231"/>
            <a:ext cx="2557481" cy="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5169534" y="5780264"/>
            <a:ext cx="1613202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身份认证成功或失败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0048848" y="2059451"/>
            <a:ext cx="754750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系统表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046292" y="5056185"/>
            <a:ext cx="754750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系统表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10"/>
          <p:cNvCxnSpPr/>
          <p:nvPr/>
        </p:nvCxnSpPr>
        <p:spPr>
          <a:xfrm>
            <a:off x="2897782" y="1469561"/>
            <a:ext cx="3853968" cy="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2879991" y="1178505"/>
            <a:ext cx="2338479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配置存储密码时使用的哈希算法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58"/>
          <p:cNvCxnSpPr/>
          <p:nvPr/>
        </p:nvCxnSpPr>
        <p:spPr>
          <a:xfrm flipH="1">
            <a:off x="6764325" y="1786571"/>
            <a:ext cx="3258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8549133" y="1511957"/>
            <a:ext cx="1819601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加载密码存储算法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47"/>
          <p:cNvCxnSpPr/>
          <p:nvPr/>
        </p:nvCxnSpPr>
        <p:spPr>
          <a:xfrm>
            <a:off x="6764325" y="3267436"/>
            <a:ext cx="3237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10"/>
          <p:cNvCxnSpPr/>
          <p:nvPr/>
        </p:nvCxnSpPr>
        <p:spPr>
          <a:xfrm>
            <a:off x="6751749" y="1469561"/>
            <a:ext cx="3271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28"/>
          <p:cNvGraphicFramePr>
            <a:graphicFrameLocks noGrp="1"/>
          </p:cNvGraphicFramePr>
          <p:nvPr/>
        </p:nvGraphicFramePr>
        <p:xfrm>
          <a:off x="10151047" y="1353010"/>
          <a:ext cx="183217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217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数据库配置文件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pass_encryption=sha236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2" name="直接箭头连接符 58"/>
          <p:cNvCxnSpPr/>
          <p:nvPr/>
        </p:nvCxnSpPr>
        <p:spPr>
          <a:xfrm>
            <a:off x="6889985" y="423657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5051546" y="4299598"/>
            <a:ext cx="1732899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发送密码的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42"/>
          <p:cNvCxnSpPr/>
          <p:nvPr/>
        </p:nvCxnSpPr>
        <p:spPr>
          <a:xfrm>
            <a:off x="4194268" y="4995749"/>
            <a:ext cx="2567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7 </a:t>
            </a:r>
            <a:r>
              <a:rPr lang="zh-CN" altLang="en-US" dirty="0">
                <a:solidFill>
                  <a:srgbClr val="C00000"/>
                </a:solidFill>
              </a:rPr>
              <a:t>访问控制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8 </a:t>
            </a:r>
            <a:r>
              <a:rPr lang="zh-CN" altLang="en-US" dirty="0">
                <a:solidFill>
                  <a:srgbClr val="C00000"/>
                </a:solidFill>
              </a:rPr>
              <a:t>安全审计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9 </a:t>
            </a:r>
            <a:r>
              <a:rPr lang="zh-CN" altLang="en-US" dirty="0">
                <a:solidFill>
                  <a:srgbClr val="C00000"/>
                </a:solidFill>
              </a:rPr>
              <a:t>数据防篡改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57477" y="1200580"/>
            <a:ext cx="2344894" cy="277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TABLE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(c1,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INT,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c2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TEXT);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4863" y="6804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50730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61555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4" idx="2"/>
            <a:endCxn id="12" idx="0"/>
          </p:cNvCxnSpPr>
          <p:nvPr/>
        </p:nvCxnSpPr>
        <p:spPr>
          <a:xfrm>
            <a:off x="1468921" y="933871"/>
            <a:ext cx="40707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5" idx="2"/>
            <a:endCxn id="13" idx="0"/>
          </p:cNvCxnSpPr>
          <p:nvPr/>
        </p:nvCxnSpPr>
        <p:spPr>
          <a:xfrm>
            <a:off x="4044788" y="864356"/>
            <a:ext cx="47602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6" idx="2"/>
            <a:endCxn id="14" idx="0"/>
          </p:cNvCxnSpPr>
          <p:nvPr/>
        </p:nvCxnSpPr>
        <p:spPr>
          <a:xfrm>
            <a:off x="7855613" y="864356"/>
            <a:ext cx="47602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557539" y="3274882"/>
            <a:ext cx="1986296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UPDATE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SET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(c2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'bb')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1468920" y="1556508"/>
            <a:ext cx="2575866" cy="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015571" y="6428515"/>
            <a:ext cx="98811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98332" y="635900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409157" y="635900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6"/>
          <p:cNvCxnSpPr/>
          <p:nvPr/>
        </p:nvCxnSpPr>
        <p:spPr>
          <a:xfrm flipV="1">
            <a:off x="4044786" y="1848744"/>
            <a:ext cx="3773095" cy="2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034213" y="1588062"/>
            <a:ext cx="2486244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自动新增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列，自动创建历史表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7" name="表格 28"/>
          <p:cNvGraphicFramePr>
            <a:graphicFrameLocks noGrp="1"/>
          </p:cNvGraphicFramePr>
          <p:nvPr/>
        </p:nvGraphicFramePr>
        <p:xfrm>
          <a:off x="7984772" y="1551251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/>
                <a:gridCol w="417193"/>
                <a:gridCol w="72930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直接箭头连接符 42"/>
          <p:cNvCxnSpPr/>
          <p:nvPr/>
        </p:nvCxnSpPr>
        <p:spPr>
          <a:xfrm>
            <a:off x="1468920" y="3626615"/>
            <a:ext cx="257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43"/>
          <p:cNvCxnSpPr/>
          <p:nvPr/>
        </p:nvCxnSpPr>
        <p:spPr>
          <a:xfrm>
            <a:off x="1468920" y="2488489"/>
            <a:ext cx="2565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47"/>
          <p:cNvCxnSpPr/>
          <p:nvPr/>
        </p:nvCxnSpPr>
        <p:spPr>
          <a:xfrm flipV="1">
            <a:off x="4068588" y="2764660"/>
            <a:ext cx="3777116" cy="2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068588" y="2475257"/>
            <a:ext cx="2922107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存储数据，生成</a:t>
            </a:r>
            <a:r>
              <a:rPr lang="en-US" altLang="zh-CN" sz="1200" dirty="0">
                <a:solidFill>
                  <a:schemeClr val="tx1"/>
                </a:solidFill>
              </a:rPr>
              <a:t>row_hash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ins_hash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903215" y="1261506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762060" y="1261506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3" name="表格 28"/>
          <p:cNvGraphicFramePr>
            <a:graphicFrameLocks noGrp="1"/>
          </p:cNvGraphicFramePr>
          <p:nvPr/>
        </p:nvGraphicFramePr>
        <p:xfrm>
          <a:off x="9798814" y="1545907"/>
          <a:ext cx="211246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113"/>
                <a:gridCol w="721038"/>
                <a:gridCol w="67131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7" name="表格 28"/>
          <p:cNvGraphicFramePr>
            <a:graphicFrameLocks noGrp="1"/>
          </p:cNvGraphicFramePr>
          <p:nvPr/>
        </p:nvGraphicFramePr>
        <p:xfrm>
          <a:off x="7992151" y="2648389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/>
                <a:gridCol w="417193"/>
                <a:gridCol w="72930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7910594" y="2358644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769439" y="2358644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0" name="表格 28"/>
          <p:cNvGraphicFramePr>
            <a:graphicFrameLocks noGrp="1"/>
          </p:cNvGraphicFramePr>
          <p:nvPr/>
        </p:nvGraphicFramePr>
        <p:xfrm>
          <a:off x="9806193" y="2643045"/>
          <a:ext cx="2105091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601"/>
                <a:gridCol w="718522"/>
                <a:gridCol w="66896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" name="矩形 50"/>
          <p:cNvSpPr/>
          <p:nvPr/>
        </p:nvSpPr>
        <p:spPr>
          <a:xfrm>
            <a:off x="1555262" y="2127888"/>
            <a:ext cx="1733763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INTO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(1,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'aa')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025693" y="3637354"/>
            <a:ext cx="392621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存储数据，生成</a:t>
            </a:r>
            <a:r>
              <a:rPr lang="en-US" altLang="zh-CN" sz="1200" dirty="0">
                <a:solidFill>
                  <a:schemeClr val="tx1"/>
                </a:solidFill>
              </a:rPr>
              <a:t>row_hash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ins_hash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del_hash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47"/>
          <p:cNvCxnSpPr/>
          <p:nvPr/>
        </p:nvCxnSpPr>
        <p:spPr>
          <a:xfrm>
            <a:off x="4068588" y="3956715"/>
            <a:ext cx="3804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28"/>
          <p:cNvGraphicFramePr>
            <a:graphicFrameLocks noGrp="1"/>
          </p:cNvGraphicFramePr>
          <p:nvPr/>
        </p:nvGraphicFramePr>
        <p:xfrm>
          <a:off x="7984772" y="3817571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/>
                <a:gridCol w="417193"/>
                <a:gridCol w="72930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7" name="矩形 56"/>
          <p:cNvSpPr/>
          <p:nvPr/>
        </p:nvSpPr>
        <p:spPr>
          <a:xfrm>
            <a:off x="7903215" y="3527826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762060" y="3527826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9" name="表格 28"/>
          <p:cNvGraphicFramePr>
            <a:graphicFrameLocks noGrp="1"/>
          </p:cNvGraphicFramePr>
          <p:nvPr/>
        </p:nvGraphicFramePr>
        <p:xfrm>
          <a:off x="9798814" y="3812227"/>
          <a:ext cx="2105091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601"/>
                <a:gridCol w="718522"/>
                <a:gridCol w="66896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3" name="矩形 62"/>
          <p:cNvSpPr/>
          <p:nvPr/>
        </p:nvSpPr>
        <p:spPr>
          <a:xfrm>
            <a:off x="1573970" y="4498068"/>
            <a:ext cx="1986296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check(t1)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42"/>
          <p:cNvCxnSpPr/>
          <p:nvPr/>
        </p:nvCxnSpPr>
        <p:spPr>
          <a:xfrm>
            <a:off x="1509628" y="4894536"/>
            <a:ext cx="257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47"/>
          <p:cNvCxnSpPr/>
          <p:nvPr/>
        </p:nvCxnSpPr>
        <p:spPr>
          <a:xfrm flipH="1">
            <a:off x="4085495" y="5140922"/>
            <a:ext cx="3787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4212158" y="5325502"/>
            <a:ext cx="3718378" cy="54198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计算校验值：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    </a:t>
            </a:r>
            <a:r>
              <a:rPr lang="en-US" altLang="zh-CN" sz="1200" dirty="0">
                <a:solidFill>
                  <a:schemeClr val="tx1"/>
                </a:solidFill>
              </a:rPr>
              <a:t>hash_t1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bb)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    </a:t>
            </a:r>
            <a:r>
              <a:rPr lang="en-US" altLang="zh-CN" sz="1200" dirty="0">
                <a:solidFill>
                  <a:schemeClr val="tx1"/>
                </a:solidFill>
              </a:rPr>
              <a:t>hash_t1_hist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aa)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+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bb)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–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aa)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034213" y="4821560"/>
            <a:ext cx="392621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扫描用户表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，扫描历史表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66"/>
          <p:cNvCxnSpPr/>
          <p:nvPr/>
        </p:nvCxnSpPr>
        <p:spPr>
          <a:xfrm>
            <a:off x="4212158" y="5325502"/>
            <a:ext cx="0" cy="54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66"/>
          <p:cNvCxnSpPr/>
          <p:nvPr/>
        </p:nvCxnSpPr>
        <p:spPr>
          <a:xfrm>
            <a:off x="4212158" y="5980822"/>
            <a:ext cx="0" cy="28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4212158" y="5971834"/>
            <a:ext cx="3878597" cy="28281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比较</a:t>
            </a:r>
            <a:r>
              <a:rPr lang="en-US" altLang="zh-CN" sz="1200" dirty="0">
                <a:solidFill>
                  <a:schemeClr val="tx1"/>
                </a:solidFill>
              </a:rPr>
              <a:t>hash_t1</a:t>
            </a:r>
            <a:r>
              <a:rPr lang="zh-CN" altLang="en-US" sz="1200" dirty="0">
                <a:solidFill>
                  <a:schemeClr val="tx1"/>
                </a:solidFill>
              </a:rPr>
              <a:t>和</a:t>
            </a:r>
            <a:r>
              <a:rPr lang="en-US" altLang="zh-CN" sz="1200" dirty="0">
                <a:solidFill>
                  <a:schemeClr val="tx1"/>
                </a:solidFill>
              </a:rPr>
              <a:t>hash_t1_hist</a:t>
            </a:r>
            <a:r>
              <a:rPr lang="zh-CN" altLang="en-US" sz="1200" dirty="0">
                <a:solidFill>
                  <a:schemeClr val="tx1"/>
                </a:solidFill>
              </a:rPr>
              <a:t>是否相等，判断是否被篡改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10 </a:t>
            </a:r>
            <a:r>
              <a:rPr lang="zh-CN" altLang="en-US" dirty="0">
                <a:solidFill>
                  <a:srgbClr val="C00000"/>
                </a:solidFill>
              </a:rPr>
              <a:t>数据发现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11 </a:t>
            </a:r>
            <a:r>
              <a:rPr lang="zh-CN" altLang="en-US" dirty="0">
                <a:solidFill>
                  <a:srgbClr val="C00000"/>
                </a:solidFill>
              </a:rPr>
              <a:t>数据脱敏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一、执行模块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1252" y="3309058"/>
            <a:ext cx="1377710" cy="50834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CREATE TABLE t1 (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c1 INT,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c2 TEXT);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54995" y="3350763"/>
            <a:ext cx="928238" cy="442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语法解析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1047" y="3032059"/>
            <a:ext cx="7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右箭头 11"/>
          <p:cNvSpPr/>
          <p:nvPr/>
        </p:nvSpPr>
        <p:spPr>
          <a:xfrm>
            <a:off x="2167295" y="3461457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6" name="表格 28"/>
          <p:cNvGraphicFramePr>
            <a:graphicFrameLocks noGrp="1"/>
          </p:cNvGraphicFramePr>
          <p:nvPr/>
        </p:nvGraphicFramePr>
        <p:xfrm>
          <a:off x="5072320" y="2807481"/>
          <a:ext cx="1607880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234"/>
                <a:gridCol w="814646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RangeVar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relation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tableElts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constraints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options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tablespace..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if_not_exists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991812" y="3453788"/>
          <a:ext cx="83957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577"/>
              </a:tblGrid>
              <a:tr h="125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CreateStmt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右箭头 11"/>
          <p:cNvSpPr/>
          <p:nvPr/>
        </p:nvSpPr>
        <p:spPr>
          <a:xfrm>
            <a:off x="3592839" y="3461456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44255" y="2530482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ResTarget</a:t>
            </a:r>
            <a:endParaRPr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7359653" y="2447311"/>
            <a:ext cx="98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ColumnDef</a:t>
            </a:r>
            <a:endParaRPr lang="zh-CN" altLang="en-US" sz="1200"/>
          </a:p>
        </p:txBody>
      </p:sp>
      <p:graphicFrame>
        <p:nvGraphicFramePr>
          <p:cNvPr id="11" name="表格 28"/>
          <p:cNvGraphicFramePr>
            <a:graphicFrameLocks noGrp="1"/>
          </p:cNvGraphicFramePr>
          <p:nvPr/>
        </p:nvGraphicFramePr>
        <p:xfrm>
          <a:off x="6998902" y="2696733"/>
          <a:ext cx="1671689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865"/>
                <a:gridCol w="796824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colname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TypeName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is_not_null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collOid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constraints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9117277" y="2410018"/>
            <a:ext cx="98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TypeName</a:t>
            </a:r>
            <a:endParaRPr lang="zh-CN" altLang="en-US" sz="1200"/>
          </a:p>
        </p:txBody>
      </p:sp>
      <p:graphicFrame>
        <p:nvGraphicFramePr>
          <p:cNvPr id="13" name="表格 28"/>
          <p:cNvGraphicFramePr>
            <a:graphicFrameLocks noGrp="1"/>
          </p:cNvGraphicFramePr>
          <p:nvPr/>
        </p:nvGraphicFramePr>
        <p:xfrm>
          <a:off x="9039997" y="2667821"/>
          <a:ext cx="1039853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815"/>
                <a:gridCol w="64203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List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names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setoff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typmods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int32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typemod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0304389" y="2038382"/>
            <a:ext cx="587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0248181" y="2315381"/>
          <a:ext cx="64442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531"/>
                <a:gridCol w="211896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0244307" y="2763960"/>
          <a:ext cx="64442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531"/>
                <a:gridCol w="211896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0294650" y="2534261"/>
            <a:ext cx="587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10820862" y="2271519"/>
            <a:ext cx="1039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“pg_catalog"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10820862" y="2742328"/>
            <a:ext cx="587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“int4"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10027925" y="3388600"/>
            <a:ext cx="470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“-1"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7374455" y="4416767"/>
            <a:ext cx="98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ColumnDef</a:t>
            </a:r>
            <a:endParaRPr lang="zh-CN" altLang="en-US" sz="1200"/>
          </a:p>
        </p:txBody>
      </p:sp>
      <p:graphicFrame>
        <p:nvGraphicFramePr>
          <p:cNvPr id="28" name="表格 28"/>
          <p:cNvGraphicFramePr>
            <a:graphicFrameLocks noGrp="1"/>
          </p:cNvGraphicFramePr>
          <p:nvPr/>
        </p:nvGraphicFramePr>
        <p:xfrm>
          <a:off x="7019992" y="4669619"/>
          <a:ext cx="1671689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865"/>
                <a:gridCol w="796824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colname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TypeName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is_not_null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9165087" y="4447773"/>
            <a:ext cx="98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TypeName</a:t>
            </a:r>
            <a:endParaRPr lang="zh-CN" altLang="en-US" sz="1200"/>
          </a:p>
        </p:txBody>
      </p:sp>
      <p:graphicFrame>
        <p:nvGraphicFramePr>
          <p:cNvPr id="30" name="表格 28"/>
          <p:cNvGraphicFramePr>
            <a:graphicFrameLocks noGrp="1"/>
          </p:cNvGraphicFramePr>
          <p:nvPr/>
        </p:nvGraphicFramePr>
        <p:xfrm>
          <a:off x="9087539" y="4741048"/>
          <a:ext cx="1039853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815"/>
                <a:gridCol w="64203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List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names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typeOid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bool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setoff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typmods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int32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typemod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10498649" y="4490207"/>
            <a:ext cx="587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10372098" y="4727083"/>
          <a:ext cx="64442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531"/>
                <a:gridCol w="211896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</a:tbl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10967322" y="4700568"/>
            <a:ext cx="64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“text"</a:t>
            </a:r>
            <a:endParaRPr lang="zh-CN" altLang="en-US" sz="1200"/>
          </a:p>
        </p:txBody>
      </p:sp>
      <p:sp>
        <p:nvSpPr>
          <p:cNvPr id="37" name="文本框 36"/>
          <p:cNvSpPr txBox="1"/>
          <p:nvPr/>
        </p:nvSpPr>
        <p:spPr>
          <a:xfrm>
            <a:off x="10006603" y="5614229"/>
            <a:ext cx="1039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“-1"</a:t>
            </a:r>
            <a:endParaRPr lang="zh-CN" altLang="en-US" sz="1200"/>
          </a:p>
        </p:txBody>
      </p:sp>
      <p:graphicFrame>
        <p:nvGraphicFramePr>
          <p:cNvPr id="38" name="表格 28"/>
          <p:cNvGraphicFramePr>
            <a:graphicFrameLocks noGrp="1"/>
          </p:cNvGraphicFramePr>
          <p:nvPr/>
        </p:nvGraphicFramePr>
        <p:xfrm>
          <a:off x="6998902" y="1067162"/>
          <a:ext cx="1531094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749"/>
                <a:gridCol w="101434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8468451" y="1446803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"t1"</a:t>
            </a:r>
            <a:endParaRPr lang="zh-CN" altLang="en-US" sz="1200"/>
          </a:p>
        </p:txBody>
      </p:sp>
      <p:cxnSp>
        <p:nvCxnSpPr>
          <p:cNvPr id="40" name="直接箭头连接符 28"/>
          <p:cNvCxnSpPr/>
          <p:nvPr/>
        </p:nvCxnSpPr>
        <p:spPr>
          <a:xfrm flipV="1">
            <a:off x="4824402" y="2807481"/>
            <a:ext cx="247918" cy="65397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28"/>
          <p:cNvCxnSpPr/>
          <p:nvPr/>
        </p:nvCxnSpPr>
        <p:spPr>
          <a:xfrm>
            <a:off x="4841330" y="3672668"/>
            <a:ext cx="203340" cy="66697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28"/>
          <p:cNvCxnSpPr/>
          <p:nvPr/>
        </p:nvCxnSpPr>
        <p:spPr>
          <a:xfrm flipV="1">
            <a:off x="6683768" y="1067162"/>
            <a:ext cx="304453" cy="171965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359653" y="815701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/>
              <a:t>RangeVar</a:t>
            </a:r>
            <a:endParaRPr lang="en-GB" altLang="zh-CN" sz="1200"/>
          </a:p>
        </p:txBody>
      </p:sp>
      <p:cxnSp>
        <p:nvCxnSpPr>
          <p:cNvPr id="47" name="直接箭头连接符 28"/>
          <p:cNvCxnSpPr/>
          <p:nvPr/>
        </p:nvCxnSpPr>
        <p:spPr>
          <a:xfrm flipV="1">
            <a:off x="6674620" y="2380442"/>
            <a:ext cx="317475" cy="63888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28"/>
          <p:cNvCxnSpPr/>
          <p:nvPr/>
        </p:nvCxnSpPr>
        <p:spPr>
          <a:xfrm flipV="1">
            <a:off x="6674562" y="2696733"/>
            <a:ext cx="330954" cy="32259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28"/>
          <p:cNvCxnSpPr/>
          <p:nvPr/>
        </p:nvCxnSpPr>
        <p:spPr>
          <a:xfrm>
            <a:off x="6678639" y="3242758"/>
            <a:ext cx="318601" cy="120501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8597872" y="2497933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“c1"</a:t>
            </a:r>
            <a:endParaRPr lang="zh-CN" altLang="en-US" sz="1200"/>
          </a:p>
        </p:txBody>
      </p:sp>
      <p:sp>
        <p:nvSpPr>
          <p:cNvPr id="55" name="文本框 54"/>
          <p:cNvSpPr txBox="1"/>
          <p:nvPr/>
        </p:nvSpPr>
        <p:spPr>
          <a:xfrm>
            <a:off x="8633922" y="4555266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“c2"</a:t>
            </a:r>
            <a:endParaRPr lang="zh-CN" altLang="en-US" sz="1200"/>
          </a:p>
        </p:txBody>
      </p:sp>
      <p:cxnSp>
        <p:nvCxnSpPr>
          <p:cNvPr id="56" name="直接箭头连接符 28"/>
          <p:cNvCxnSpPr>
            <a:endCxn id="54" idx="3"/>
          </p:cNvCxnSpPr>
          <p:nvPr/>
        </p:nvCxnSpPr>
        <p:spPr>
          <a:xfrm flipV="1">
            <a:off x="8676310" y="2636433"/>
            <a:ext cx="368022" cy="28388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28"/>
          <p:cNvCxnSpPr/>
          <p:nvPr/>
        </p:nvCxnSpPr>
        <p:spPr>
          <a:xfrm>
            <a:off x="8667128" y="3129633"/>
            <a:ext cx="367150" cy="105502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28"/>
          <p:cNvCxnSpPr/>
          <p:nvPr/>
        </p:nvCxnSpPr>
        <p:spPr>
          <a:xfrm flipV="1">
            <a:off x="8696567" y="4772053"/>
            <a:ext cx="367150" cy="1385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28"/>
          <p:cNvCxnSpPr/>
          <p:nvPr/>
        </p:nvCxnSpPr>
        <p:spPr>
          <a:xfrm>
            <a:off x="8696567" y="5098620"/>
            <a:ext cx="367150" cy="1174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28"/>
          <p:cNvCxnSpPr/>
          <p:nvPr/>
        </p:nvCxnSpPr>
        <p:spPr>
          <a:xfrm flipV="1">
            <a:off x="10088926" y="2315381"/>
            <a:ext cx="155381" cy="33913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28"/>
          <p:cNvCxnSpPr/>
          <p:nvPr/>
        </p:nvCxnSpPr>
        <p:spPr>
          <a:xfrm>
            <a:off x="10083876" y="2882046"/>
            <a:ext cx="145645" cy="1088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28"/>
          <p:cNvCxnSpPr/>
          <p:nvPr/>
        </p:nvCxnSpPr>
        <p:spPr>
          <a:xfrm>
            <a:off x="10142409" y="4945963"/>
            <a:ext cx="20379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28"/>
          <p:cNvCxnSpPr/>
          <p:nvPr/>
        </p:nvCxnSpPr>
        <p:spPr>
          <a:xfrm>
            <a:off x="10142409" y="4741048"/>
            <a:ext cx="20379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  <a:endParaRPr lang="en-US" altLang="zh-CN" sz="16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8"/>
          <p:cNvGraphicFramePr>
            <a:graphicFrameLocks noGrp="1"/>
          </p:cNvGraphicFramePr>
          <p:nvPr/>
        </p:nvGraphicFramePr>
        <p:xfrm>
          <a:off x="4987176" y="2873265"/>
          <a:ext cx="1451732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332"/>
                <a:gridCol w="9144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targetList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fromClause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whereClause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valuesLists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776608" y="3420464"/>
          <a:ext cx="955663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SelectStmt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28"/>
          <p:cNvGraphicFramePr>
            <a:graphicFrameLocks noGrp="1"/>
          </p:cNvGraphicFramePr>
          <p:nvPr/>
        </p:nvGraphicFramePr>
        <p:xfrm>
          <a:off x="6904875" y="1102909"/>
          <a:ext cx="1284369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419"/>
                <a:gridCol w="74295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indirection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136729" y="825910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ResTarget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7090310" y="2705838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/>
              <a:t>RangeVar</a:t>
            </a:r>
            <a:endParaRPr lang="en-GB" altLang="zh-CN" sz="1200"/>
          </a:p>
        </p:txBody>
      </p:sp>
      <p:sp>
        <p:nvSpPr>
          <p:cNvPr id="9" name="文本框 8"/>
          <p:cNvSpPr txBox="1"/>
          <p:nvPr/>
        </p:nvSpPr>
        <p:spPr>
          <a:xfrm>
            <a:off x="7168639" y="4419850"/>
            <a:ext cx="65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A_Expr</a:t>
            </a:r>
            <a:endParaRPr lang="zh-CN" altLang="en-US" sz="1200"/>
          </a:p>
        </p:txBody>
      </p:sp>
      <p:graphicFrame>
        <p:nvGraphicFramePr>
          <p:cNvPr id="10" name="表格 28"/>
          <p:cNvGraphicFramePr>
            <a:graphicFrameLocks noGrp="1"/>
          </p:cNvGraphicFramePr>
          <p:nvPr/>
        </p:nvGraphicFramePr>
        <p:xfrm>
          <a:off x="6785599" y="4667233"/>
          <a:ext cx="139932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613"/>
                <a:gridCol w="481707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A_Expr_Kind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28"/>
          <p:cNvGraphicFramePr>
            <a:graphicFrameLocks noGrp="1"/>
          </p:cNvGraphicFramePr>
          <p:nvPr/>
        </p:nvGraphicFramePr>
        <p:xfrm>
          <a:off x="6785598" y="2960511"/>
          <a:ext cx="1531094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749"/>
                <a:gridCol w="101434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3" name="直接箭头连接符 28"/>
          <p:cNvCxnSpPr/>
          <p:nvPr/>
        </p:nvCxnSpPr>
        <p:spPr>
          <a:xfrm flipV="1">
            <a:off x="6445779" y="1102909"/>
            <a:ext cx="436969" cy="196958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28"/>
          <p:cNvCxnSpPr/>
          <p:nvPr/>
        </p:nvCxnSpPr>
        <p:spPr>
          <a:xfrm flipV="1">
            <a:off x="6452649" y="2601979"/>
            <a:ext cx="430099" cy="6816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150298" y="2567202"/>
            <a:ext cx="10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SelectStmt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直接箭头连接符 28"/>
          <p:cNvCxnSpPr/>
          <p:nvPr/>
        </p:nvCxnSpPr>
        <p:spPr>
          <a:xfrm flipV="1">
            <a:off x="6452649" y="2960385"/>
            <a:ext cx="332949" cy="3545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8"/>
          <p:cNvCxnSpPr/>
          <p:nvPr/>
        </p:nvCxnSpPr>
        <p:spPr>
          <a:xfrm>
            <a:off x="6445778" y="3529906"/>
            <a:ext cx="326079" cy="74388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8"/>
          <p:cNvCxnSpPr/>
          <p:nvPr/>
        </p:nvCxnSpPr>
        <p:spPr>
          <a:xfrm>
            <a:off x="6438908" y="3529906"/>
            <a:ext cx="332949" cy="113732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28"/>
          <p:cNvCxnSpPr/>
          <p:nvPr/>
        </p:nvCxnSpPr>
        <p:spPr>
          <a:xfrm>
            <a:off x="6443100" y="3747535"/>
            <a:ext cx="328757" cy="179521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28"/>
          <p:cNvCxnSpPr/>
          <p:nvPr/>
        </p:nvCxnSpPr>
        <p:spPr>
          <a:xfrm flipV="1">
            <a:off x="4732271" y="2873265"/>
            <a:ext cx="254905" cy="51095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28"/>
          <p:cNvCxnSpPr/>
          <p:nvPr/>
        </p:nvCxnSpPr>
        <p:spPr>
          <a:xfrm>
            <a:off x="4739142" y="3646026"/>
            <a:ext cx="234292" cy="78846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779538" y="3165516"/>
            <a:ext cx="1125598" cy="5269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c1,c2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t1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c1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442765" y="3315392"/>
            <a:ext cx="886057" cy="358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4431" y="2883264"/>
            <a:ext cx="7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2076745" y="3394832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3418806" y="340299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48" name="表格 28"/>
          <p:cNvGraphicFramePr>
            <a:graphicFrameLocks noGrp="1"/>
          </p:cNvGraphicFramePr>
          <p:nvPr/>
        </p:nvGraphicFramePr>
        <p:xfrm>
          <a:off x="6904874" y="1955420"/>
          <a:ext cx="1284369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419"/>
                <a:gridCol w="74295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indirection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8181118" y="1066211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"c1"</a:t>
            </a:r>
            <a:endParaRPr lang="zh-CN" altLang="en-US" sz="1200"/>
          </a:p>
        </p:txBody>
      </p:sp>
      <p:sp>
        <p:nvSpPr>
          <p:cNvPr id="54" name="文本框 53"/>
          <p:cNvSpPr txBox="1"/>
          <p:nvPr/>
        </p:nvSpPr>
        <p:spPr>
          <a:xfrm>
            <a:off x="8120024" y="1910432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"c2"</a:t>
            </a:r>
            <a:endParaRPr lang="zh-CN" altLang="en-US" sz="1200"/>
          </a:p>
        </p:txBody>
      </p:sp>
      <p:sp>
        <p:nvSpPr>
          <p:cNvPr id="55" name="文本框 54"/>
          <p:cNvSpPr txBox="1"/>
          <p:nvPr/>
        </p:nvSpPr>
        <p:spPr>
          <a:xfrm>
            <a:off x="8330433" y="3356392"/>
            <a:ext cx="446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"t1"</a:t>
            </a:r>
            <a:endParaRPr lang="zh-CN" altLang="en-US" sz="1200"/>
          </a:p>
        </p:txBody>
      </p:sp>
      <p:sp>
        <p:nvSpPr>
          <p:cNvPr id="56" name="矩形 55"/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  <a:endParaRPr lang="en-US" altLang="zh-CN" sz="16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128223" y="1712216"/>
            <a:ext cx="85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ResTarget</a:t>
            </a:r>
            <a:endParaRPr lang="zh-CN" altLang="en-US" sz="1200"/>
          </a:p>
        </p:txBody>
      </p:sp>
      <p:cxnSp>
        <p:nvCxnSpPr>
          <p:cNvPr id="7" name="直接箭头连接符 28"/>
          <p:cNvCxnSpPr/>
          <p:nvPr/>
        </p:nvCxnSpPr>
        <p:spPr>
          <a:xfrm>
            <a:off x="8184919" y="5097934"/>
            <a:ext cx="394583" cy="7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28"/>
          <p:cNvCxnSpPr/>
          <p:nvPr/>
        </p:nvCxnSpPr>
        <p:spPr>
          <a:xfrm>
            <a:off x="8194922" y="5096557"/>
            <a:ext cx="382901" cy="29487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28"/>
          <p:cNvCxnSpPr/>
          <p:nvPr/>
        </p:nvCxnSpPr>
        <p:spPr>
          <a:xfrm>
            <a:off x="8179702" y="5325884"/>
            <a:ext cx="388462" cy="30105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28"/>
          <p:cNvCxnSpPr/>
          <p:nvPr/>
        </p:nvCxnSpPr>
        <p:spPr>
          <a:xfrm>
            <a:off x="8184919" y="5320024"/>
            <a:ext cx="383245" cy="65343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144765" y="4618785"/>
            <a:ext cx="4217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OP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8526330" y="5145895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ColumnRef</a:t>
            </a:r>
            <a:endParaRPr lang="zh-CN" altLang="en-US" sz="1200"/>
          </a:p>
        </p:txBody>
      </p:sp>
      <p:sp>
        <p:nvSpPr>
          <p:cNvPr id="28" name="文本框 27"/>
          <p:cNvSpPr txBox="1"/>
          <p:nvPr/>
        </p:nvSpPr>
        <p:spPr>
          <a:xfrm>
            <a:off x="8569843" y="5710268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A_Const</a:t>
            </a:r>
            <a:endParaRPr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8740619" y="4622607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8579502" y="4870934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316"/>
                <a:gridCol w="310404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</a:tbl>
          </a:graphicData>
        </a:graphic>
      </p:graphicFrame>
      <p:sp>
        <p:nvSpPr>
          <p:cNvPr id="50" name="文本框 49"/>
          <p:cNvSpPr txBox="1"/>
          <p:nvPr/>
        </p:nvSpPr>
        <p:spPr>
          <a:xfrm>
            <a:off x="9329066" y="4856131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“=”</a:t>
            </a:r>
            <a:endParaRPr lang="zh-CN" altLang="en-US" sz="1200"/>
          </a:p>
        </p:txBody>
      </p: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8584766" y="5408059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280"/>
                <a:gridCol w="44244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List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fields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3" name="文本框 52"/>
          <p:cNvSpPr txBox="1"/>
          <p:nvPr/>
        </p:nvSpPr>
        <p:spPr>
          <a:xfrm>
            <a:off x="9700266" y="5151051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9605405" y="5408059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316"/>
                <a:gridCol w="310404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8579502" y="5987267"/>
          <a:ext cx="815872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977"/>
                <a:gridCol w="34589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Value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</a:tbl>
          </a:graphicData>
        </a:graphic>
      </p:graphicFrame>
      <p:cxnSp>
        <p:nvCxnSpPr>
          <p:cNvPr id="59" name="直接箭头连接符 28"/>
          <p:cNvCxnSpPr/>
          <p:nvPr/>
        </p:nvCxnSpPr>
        <p:spPr>
          <a:xfrm flipV="1">
            <a:off x="8189244" y="4870934"/>
            <a:ext cx="380599" cy="875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28"/>
          <p:cNvCxnSpPr/>
          <p:nvPr/>
        </p:nvCxnSpPr>
        <p:spPr>
          <a:xfrm>
            <a:off x="8181322" y="5543223"/>
            <a:ext cx="396501" cy="65818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28"/>
          <p:cNvCxnSpPr/>
          <p:nvPr/>
        </p:nvCxnSpPr>
        <p:spPr>
          <a:xfrm>
            <a:off x="9413954" y="5617608"/>
            <a:ext cx="165068" cy="93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28"/>
          <p:cNvCxnSpPr/>
          <p:nvPr/>
        </p:nvCxnSpPr>
        <p:spPr>
          <a:xfrm>
            <a:off x="9409088" y="5418228"/>
            <a:ext cx="165068" cy="93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0380954" y="5369740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c1</a:t>
            </a:r>
            <a:endParaRPr lang="zh-CN" altLang="en-US" sz="1200"/>
          </a:p>
        </p:txBody>
      </p:sp>
      <p:sp>
        <p:nvSpPr>
          <p:cNvPr id="75" name="文本框 74"/>
          <p:cNvSpPr txBox="1"/>
          <p:nvPr/>
        </p:nvSpPr>
        <p:spPr>
          <a:xfrm>
            <a:off x="9376996" y="5958207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“1”</a:t>
            </a:r>
            <a:endParaRPr lang="zh-CN" altLang="en-US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8"/>
          <p:cNvGraphicFramePr>
            <a:graphicFrameLocks noGrp="1"/>
          </p:cNvGraphicFramePr>
          <p:nvPr/>
        </p:nvGraphicFramePr>
        <p:xfrm>
          <a:off x="5286694" y="2958603"/>
          <a:ext cx="1618612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1372"/>
                <a:gridCol w="77724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RangeVar  </a:t>
                      </a:r>
                      <a:r>
                        <a:rPr lang="zh-CN" altLang="en-US" sz="1200" b="0"/>
                        <a:t>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reltation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cols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selectStmt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retrningList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28"/>
          <p:cNvGraphicFramePr>
            <a:graphicFrameLocks noGrp="1"/>
          </p:cNvGraphicFramePr>
          <p:nvPr/>
        </p:nvGraphicFramePr>
        <p:xfrm>
          <a:off x="7244314" y="1242949"/>
          <a:ext cx="1424051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622"/>
                <a:gridCol w="943429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529609" y="965950"/>
            <a:ext cx="1138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/>
              <a:t>RangeVar</a:t>
            </a:r>
            <a:endParaRPr lang="en-GB" altLang="zh-CN" sz="1200"/>
          </a:p>
        </p:txBody>
      </p:sp>
      <p:sp>
        <p:nvSpPr>
          <p:cNvPr id="7" name="矩形 6"/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  <a:endParaRPr lang="en-US" altLang="zh-CN" sz="16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188514" y="3479324"/>
          <a:ext cx="813013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01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InsertStmt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598720" y="3301909"/>
            <a:ext cx="1676704" cy="5269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INTO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t1(c1,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c2)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(1,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'data1')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53425" y="3367273"/>
            <a:ext cx="928238" cy="442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语法解析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6414" y="3022897"/>
            <a:ext cx="7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2365725" y="347796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3835027" y="347796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4" name="表格 28"/>
          <p:cNvGraphicFramePr>
            <a:graphicFrameLocks noGrp="1"/>
          </p:cNvGraphicFramePr>
          <p:nvPr/>
        </p:nvGraphicFramePr>
        <p:xfrm>
          <a:off x="7192159" y="4254661"/>
          <a:ext cx="1402591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143"/>
                <a:gridCol w="88344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..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targetList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fromList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whereClause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valuesLists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7374712" y="3991158"/>
            <a:ext cx="10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SelectStmt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914958" y="5345036"/>
          <a:ext cx="994688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405"/>
                <a:gridCol w="390283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ListCell</a:t>
                      </a: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head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916903" y="5088336"/>
            <a:ext cx="10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</a:rPr>
              <a:t>List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825765" y="2681604"/>
            <a:ext cx="1138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/>
              <a:t>InsertStmt</a:t>
            </a:r>
            <a:endParaRPr lang="en-GB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10163540" y="4869000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A_Const</a:t>
            </a:r>
            <a:endParaRPr lang="zh-CN" altLang="en-US" sz="120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0130379" y="5126156"/>
          <a:ext cx="665309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224"/>
                <a:gridCol w="22708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Value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8720501" y="1661375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“t1”</a:t>
            </a:r>
            <a:endParaRPr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10845135" y="5108232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“1”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7408221" y="2595274"/>
            <a:ext cx="966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/>
              <a:t>ResTarget</a:t>
            </a:r>
            <a:endParaRPr lang="en-GB" altLang="zh-CN" sz="120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7265574" y="2960646"/>
          <a:ext cx="1109293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223"/>
                <a:gridCol w="56007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7248137" y="3491432"/>
          <a:ext cx="1109293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223"/>
                <a:gridCol w="56007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10133879" y="5300626"/>
            <a:ext cx="7453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A_Const</a:t>
            </a:r>
            <a:endParaRPr lang="zh-CN" altLang="en-US" sz="120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10150483" y="5560209"/>
          <a:ext cx="665309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480"/>
                <a:gridCol w="261829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Value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8314076" y="2833064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“c1”</a:t>
            </a:r>
            <a:endParaRPr lang="zh-CN" altLang="en-US" sz="1200"/>
          </a:p>
        </p:txBody>
      </p:sp>
      <p:sp>
        <p:nvSpPr>
          <p:cNvPr id="39" name="文本框 38"/>
          <p:cNvSpPr txBox="1"/>
          <p:nvPr/>
        </p:nvSpPr>
        <p:spPr>
          <a:xfrm>
            <a:off x="8342678" y="3448782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“c2”</a:t>
            </a:r>
            <a:endParaRPr lang="zh-CN" altLang="en-US" sz="1200"/>
          </a:p>
        </p:txBody>
      </p:sp>
      <p:sp>
        <p:nvSpPr>
          <p:cNvPr id="40" name="文本框 39"/>
          <p:cNvSpPr txBox="1"/>
          <p:nvPr/>
        </p:nvSpPr>
        <p:spPr>
          <a:xfrm>
            <a:off x="10797717" y="5423877"/>
            <a:ext cx="6779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“data1”</a:t>
            </a:r>
            <a:endParaRPr lang="zh-CN" altLang="en-US" sz="1200"/>
          </a:p>
        </p:txBody>
      </p:sp>
      <p:cxnSp>
        <p:nvCxnSpPr>
          <p:cNvPr id="41" name="直接箭头连接符 28"/>
          <p:cNvCxnSpPr/>
          <p:nvPr/>
        </p:nvCxnSpPr>
        <p:spPr>
          <a:xfrm flipV="1">
            <a:off x="5001527" y="2958018"/>
            <a:ext cx="285167" cy="5199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28"/>
          <p:cNvCxnSpPr/>
          <p:nvPr/>
        </p:nvCxnSpPr>
        <p:spPr>
          <a:xfrm>
            <a:off x="4985895" y="3698204"/>
            <a:ext cx="300799" cy="57367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28"/>
          <p:cNvCxnSpPr/>
          <p:nvPr/>
        </p:nvCxnSpPr>
        <p:spPr>
          <a:xfrm flipV="1">
            <a:off x="6900332" y="1242949"/>
            <a:ext cx="337227" cy="171506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28"/>
          <p:cNvCxnSpPr/>
          <p:nvPr/>
        </p:nvCxnSpPr>
        <p:spPr>
          <a:xfrm flipV="1">
            <a:off x="6912287" y="2538657"/>
            <a:ext cx="325272" cy="63454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28"/>
          <p:cNvCxnSpPr/>
          <p:nvPr/>
        </p:nvCxnSpPr>
        <p:spPr>
          <a:xfrm flipV="1">
            <a:off x="6927098" y="2960024"/>
            <a:ext cx="338476" cy="21983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28"/>
          <p:cNvCxnSpPr/>
          <p:nvPr/>
        </p:nvCxnSpPr>
        <p:spPr>
          <a:xfrm>
            <a:off x="6905306" y="3382919"/>
            <a:ext cx="325072" cy="54627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28"/>
          <p:cNvCxnSpPr/>
          <p:nvPr/>
        </p:nvCxnSpPr>
        <p:spPr>
          <a:xfrm>
            <a:off x="6905306" y="3380913"/>
            <a:ext cx="276084" cy="8728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28"/>
          <p:cNvCxnSpPr/>
          <p:nvPr/>
        </p:nvCxnSpPr>
        <p:spPr>
          <a:xfrm>
            <a:off x="6900332" y="3613031"/>
            <a:ext cx="271014" cy="21620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28"/>
          <p:cNvCxnSpPr/>
          <p:nvPr/>
        </p:nvCxnSpPr>
        <p:spPr>
          <a:xfrm>
            <a:off x="8624237" y="5345036"/>
            <a:ext cx="25939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28"/>
          <p:cNvCxnSpPr/>
          <p:nvPr/>
        </p:nvCxnSpPr>
        <p:spPr>
          <a:xfrm>
            <a:off x="9912157" y="5560209"/>
            <a:ext cx="238326" cy="22661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28"/>
          <p:cNvCxnSpPr/>
          <p:nvPr/>
        </p:nvCxnSpPr>
        <p:spPr>
          <a:xfrm flipV="1">
            <a:off x="9937386" y="5126156"/>
            <a:ext cx="192993" cy="22130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7390462" y="3254721"/>
            <a:ext cx="966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/>
              <a:t>ResTarget</a:t>
            </a:r>
            <a:endParaRPr lang="en-GB" altLang="zh-CN" sz="1200"/>
          </a:p>
        </p:txBody>
      </p:sp>
      <p:cxnSp>
        <p:nvCxnSpPr>
          <p:cNvPr id="87" name="直接箭头连接符 28"/>
          <p:cNvCxnSpPr/>
          <p:nvPr/>
        </p:nvCxnSpPr>
        <p:spPr>
          <a:xfrm>
            <a:off x="8624608" y="5577625"/>
            <a:ext cx="25939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8"/>
          <p:cNvGraphicFramePr>
            <a:graphicFrameLocks noGrp="1"/>
          </p:cNvGraphicFramePr>
          <p:nvPr/>
        </p:nvGraphicFramePr>
        <p:xfrm>
          <a:off x="5011408" y="2942745"/>
          <a:ext cx="167193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50"/>
                <a:gridCol w="86868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RangeVar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relation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17987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 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usingClause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whereClause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856126" y="3278270"/>
          <a:ext cx="863805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80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DeleteStmt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212198" y="2655537"/>
            <a:ext cx="1017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DeleteStmt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7" name="直接箭头连接符 28"/>
          <p:cNvCxnSpPr/>
          <p:nvPr/>
        </p:nvCxnSpPr>
        <p:spPr>
          <a:xfrm flipV="1">
            <a:off x="4719931" y="2942745"/>
            <a:ext cx="276745" cy="33042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28"/>
          <p:cNvCxnSpPr/>
          <p:nvPr/>
        </p:nvCxnSpPr>
        <p:spPr>
          <a:xfrm>
            <a:off x="4732949" y="3502254"/>
            <a:ext cx="261857" cy="31601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14523" y="3109879"/>
            <a:ext cx="1183948" cy="5269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t1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c1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1;</a:t>
            </a:r>
            <a:endParaRPr lang="en-US" altLang="zh-CN" sz="1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04461" y="2832880"/>
            <a:ext cx="79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2011141" y="328593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3454088" y="3285939"/>
            <a:ext cx="289367" cy="20354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2-1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Parse</a:t>
            </a:r>
            <a:endParaRPr lang="en-US" altLang="zh-CN" sz="16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413179" y="3166220"/>
            <a:ext cx="928238" cy="442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语法解析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>
                <a:solidFill>
                  <a:schemeClr val="tx1"/>
                </a:solidFill>
              </a:rPr>
              <a:t>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31" name="表格 28"/>
          <p:cNvGraphicFramePr>
            <a:graphicFrameLocks noGrp="1"/>
          </p:cNvGraphicFramePr>
          <p:nvPr/>
        </p:nvGraphicFramePr>
        <p:xfrm>
          <a:off x="7039839" y="1933633"/>
          <a:ext cx="1424051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622"/>
                <a:gridCol w="943429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char</a:t>
                      </a:r>
                      <a:r>
                        <a:rPr lang="zh-CN" altLang="en-US" sz="1200" b="0" dirty="0"/>
                        <a:t>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catalogname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schemaname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char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alias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7325134" y="1656634"/>
            <a:ext cx="1138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/>
              <a:t>RangeVar</a:t>
            </a:r>
            <a:endParaRPr lang="en-GB" altLang="zh-CN" sz="1200"/>
          </a:p>
        </p:txBody>
      </p:sp>
      <p:sp>
        <p:nvSpPr>
          <p:cNvPr id="33" name="文本框 32"/>
          <p:cNvSpPr txBox="1"/>
          <p:nvPr/>
        </p:nvSpPr>
        <p:spPr>
          <a:xfrm>
            <a:off x="8516026" y="2352059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“t1”</a:t>
            </a:r>
            <a:endParaRPr lang="zh-CN" altLang="en-US" sz="1200"/>
          </a:p>
        </p:txBody>
      </p:sp>
      <p:sp>
        <p:nvSpPr>
          <p:cNvPr id="34" name="文本框 33"/>
          <p:cNvSpPr txBox="1"/>
          <p:nvPr/>
        </p:nvSpPr>
        <p:spPr>
          <a:xfrm>
            <a:off x="7422879" y="3293082"/>
            <a:ext cx="65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A_Expr</a:t>
            </a:r>
            <a:endParaRPr lang="zh-CN" altLang="en-US" sz="1200"/>
          </a:p>
        </p:txBody>
      </p:sp>
      <p:graphicFrame>
        <p:nvGraphicFramePr>
          <p:cNvPr id="35" name="表格 28"/>
          <p:cNvGraphicFramePr>
            <a:graphicFrameLocks noGrp="1"/>
          </p:cNvGraphicFramePr>
          <p:nvPr/>
        </p:nvGraphicFramePr>
        <p:xfrm>
          <a:off x="7039839" y="3540465"/>
          <a:ext cx="139932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613"/>
                <a:gridCol w="481707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A_Expr_Kind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/>
                        <a:t>kind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List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name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Node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rexpr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6" name="直接箭头连接符 28"/>
          <p:cNvCxnSpPr/>
          <p:nvPr/>
        </p:nvCxnSpPr>
        <p:spPr>
          <a:xfrm>
            <a:off x="8439159" y="3971166"/>
            <a:ext cx="394583" cy="7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28"/>
          <p:cNvCxnSpPr/>
          <p:nvPr/>
        </p:nvCxnSpPr>
        <p:spPr>
          <a:xfrm>
            <a:off x="8449162" y="3969789"/>
            <a:ext cx="382901" cy="29487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28"/>
          <p:cNvCxnSpPr/>
          <p:nvPr/>
        </p:nvCxnSpPr>
        <p:spPr>
          <a:xfrm>
            <a:off x="8433942" y="4199116"/>
            <a:ext cx="388462" cy="30105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28"/>
          <p:cNvCxnSpPr/>
          <p:nvPr/>
        </p:nvCxnSpPr>
        <p:spPr>
          <a:xfrm>
            <a:off x="8439159" y="4193256"/>
            <a:ext cx="383245" cy="65343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399005" y="3492017"/>
            <a:ext cx="4217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OP</a:t>
            </a:r>
            <a:endParaRPr lang="zh-CN" altLang="en-US" sz="1200"/>
          </a:p>
        </p:txBody>
      </p:sp>
      <p:sp>
        <p:nvSpPr>
          <p:cNvPr id="41" name="文本框 40"/>
          <p:cNvSpPr txBox="1"/>
          <p:nvPr/>
        </p:nvSpPr>
        <p:spPr>
          <a:xfrm>
            <a:off x="8780570" y="4019127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ColumnRef</a:t>
            </a:r>
            <a:endParaRPr lang="zh-CN" altLang="en-US" sz="1200"/>
          </a:p>
        </p:txBody>
      </p:sp>
      <p:sp>
        <p:nvSpPr>
          <p:cNvPr id="42" name="文本框 41"/>
          <p:cNvSpPr txBox="1"/>
          <p:nvPr/>
        </p:nvSpPr>
        <p:spPr>
          <a:xfrm>
            <a:off x="8824083" y="4583500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A_Const</a:t>
            </a:r>
            <a:endParaRPr lang="zh-CN" altLang="en-US" sz="1200"/>
          </a:p>
        </p:txBody>
      </p:sp>
      <p:sp>
        <p:nvSpPr>
          <p:cNvPr id="43" name="文本框 42"/>
          <p:cNvSpPr txBox="1"/>
          <p:nvPr/>
        </p:nvSpPr>
        <p:spPr>
          <a:xfrm>
            <a:off x="8994859" y="3495839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8833742" y="3744166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316"/>
                <a:gridCol w="310404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</a:tbl>
          </a:graphicData>
        </a:graphic>
      </p:graphicFrame>
      <p:sp>
        <p:nvSpPr>
          <p:cNvPr id="45" name="文本框 44"/>
          <p:cNvSpPr txBox="1"/>
          <p:nvPr/>
        </p:nvSpPr>
        <p:spPr>
          <a:xfrm>
            <a:off x="9583306" y="3729363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“=”</a:t>
            </a:r>
            <a:endParaRPr lang="zh-CN" altLang="en-US" sz="1200"/>
          </a:p>
        </p:txBody>
      </p: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8839006" y="4281291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280"/>
                <a:gridCol w="44244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List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fields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7" name="文本框 46"/>
          <p:cNvSpPr txBox="1"/>
          <p:nvPr/>
        </p:nvSpPr>
        <p:spPr>
          <a:xfrm>
            <a:off x="9954506" y="4024283"/>
            <a:ext cx="955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Value</a:t>
            </a:r>
            <a:endParaRPr lang="zh-CN" altLang="en-US" sz="1200"/>
          </a:p>
        </p:txBody>
      </p: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9859645" y="4281291"/>
          <a:ext cx="80772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316"/>
                <a:gridCol w="310404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char *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str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8833742" y="4860499"/>
          <a:ext cx="815872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977"/>
                <a:gridCol w="34589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Value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/>
                        <a:t>val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</a:tr>
            </a:tbl>
          </a:graphicData>
        </a:graphic>
      </p:graphicFrame>
      <p:cxnSp>
        <p:nvCxnSpPr>
          <p:cNvPr id="50" name="直接箭头连接符 28"/>
          <p:cNvCxnSpPr/>
          <p:nvPr/>
        </p:nvCxnSpPr>
        <p:spPr>
          <a:xfrm flipV="1">
            <a:off x="8443484" y="3744166"/>
            <a:ext cx="380599" cy="875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28"/>
          <p:cNvCxnSpPr/>
          <p:nvPr/>
        </p:nvCxnSpPr>
        <p:spPr>
          <a:xfrm>
            <a:off x="8435562" y="4416455"/>
            <a:ext cx="396501" cy="65818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28"/>
          <p:cNvCxnSpPr/>
          <p:nvPr/>
        </p:nvCxnSpPr>
        <p:spPr>
          <a:xfrm>
            <a:off x="9668194" y="4490840"/>
            <a:ext cx="165068" cy="93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28"/>
          <p:cNvCxnSpPr/>
          <p:nvPr/>
        </p:nvCxnSpPr>
        <p:spPr>
          <a:xfrm>
            <a:off x="9663328" y="4291460"/>
            <a:ext cx="165068" cy="93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10635194" y="4242972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c1</a:t>
            </a:r>
            <a:endParaRPr lang="zh-CN" altLang="en-US" sz="1200"/>
          </a:p>
        </p:txBody>
      </p:sp>
      <p:cxnSp>
        <p:nvCxnSpPr>
          <p:cNvPr id="58" name="直接箭头连接符 28"/>
          <p:cNvCxnSpPr/>
          <p:nvPr/>
        </p:nvCxnSpPr>
        <p:spPr>
          <a:xfrm flipV="1">
            <a:off x="6698070" y="1933633"/>
            <a:ext cx="341769" cy="9989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28"/>
          <p:cNvCxnSpPr/>
          <p:nvPr/>
        </p:nvCxnSpPr>
        <p:spPr>
          <a:xfrm>
            <a:off x="6672002" y="3166220"/>
            <a:ext cx="353105" cy="806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28"/>
          <p:cNvCxnSpPr/>
          <p:nvPr/>
        </p:nvCxnSpPr>
        <p:spPr>
          <a:xfrm>
            <a:off x="6692401" y="3375586"/>
            <a:ext cx="332706" cy="14832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28"/>
          <p:cNvCxnSpPr/>
          <p:nvPr/>
        </p:nvCxnSpPr>
        <p:spPr>
          <a:xfrm>
            <a:off x="6672597" y="3596560"/>
            <a:ext cx="362917" cy="81942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9649614" y="4846149"/>
            <a:ext cx="490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“1”</a:t>
            </a:r>
            <a:endParaRPr lang="zh-CN" altLang="en-US" sz="12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2cdcb75e-c9ad-47bc-a1a0-e823c45dc108"/>
  <p:tag name="COMMONDATA" val="eyJoZGlkIjoiOGY1MzhkNGZjOGNiNTU1ZGVkYzZjOTU2Njk1MmZhMzc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11424</Words>
  <Application>WPS 演示</Application>
  <PresentationFormat>宽屏</PresentationFormat>
  <Paragraphs>3168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Arial</vt:lpstr>
      <vt:lpstr>宋体</vt:lpstr>
      <vt:lpstr>Wingdings</vt:lpstr>
      <vt:lpstr>Consolas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博 沈</dc:creator>
  <cp:lastModifiedBy>shenk</cp:lastModifiedBy>
  <cp:revision>71</cp:revision>
  <dcterms:created xsi:type="dcterms:W3CDTF">2024-05-03T08:49:00Z</dcterms:created>
  <dcterms:modified xsi:type="dcterms:W3CDTF">2025-01-24T02:40:48Z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2DDD0D390EC24A1A8DAF98D9055B9F68</vt:lpwstr>
  </property>
  <property fmtid="{D5CDD505-2E9C-101B-9397-08002B2CF9AE}" pid="3" name="KSOProductBuildVer">
    <vt:lpwstr>2052-11.1.0.12165</vt:lpwstr>
  </property>
</Properties>
</file>