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oorna-siva12/Generating-Synthetic-Medical-Reports-with-NLP/blob/main/HCA.ipynb"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smtClean="0"/>
              <a:t>Poorna</a:t>
            </a:r>
            <a:r>
              <a:rPr lang="en-US" spc="15" dirty="0" smtClean="0"/>
              <a:t> </a:t>
            </a:r>
            <a:r>
              <a:rPr lang="en-US" spc="15" dirty="0" err="1" smtClean="0"/>
              <a:t>siva</a:t>
            </a:r>
            <a:r>
              <a:rPr lang="en-US" spc="15" dirty="0" smtClean="0"/>
              <a:t>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smtClean="0">
                <a:solidFill>
                  <a:srgbClr val="2D83C3"/>
                </a:solidFill>
                <a:latin typeface="Trebuchet MS"/>
                <a:cs typeface="Trebuchet MS"/>
              </a:rPr>
              <a:t>A</a:t>
            </a:r>
            <a:r>
              <a:rPr sz="1100" b="1" spc="15" dirty="0" smtClean="0">
                <a:solidFill>
                  <a:srgbClr val="2D83C3"/>
                </a:solidFill>
                <a:latin typeface="Trebuchet MS"/>
                <a:cs typeface="Trebuchet MS"/>
              </a:rPr>
              <a:t>nnu</a:t>
            </a:r>
            <a:r>
              <a:rPr sz="1100" b="1" spc="10" dirty="0" smtClean="0">
                <a:solidFill>
                  <a:srgbClr val="2D83C3"/>
                </a:solidFill>
                <a:latin typeface="Trebuchet MS"/>
                <a:cs typeface="Trebuchet MS"/>
              </a:rPr>
              <a:t>al</a:t>
            </a:r>
            <a:r>
              <a:rPr sz="1100" b="1" spc="-140" dirty="0" smtClean="0">
                <a:solidFill>
                  <a:srgbClr val="2D83C3"/>
                </a:solidFill>
                <a:latin typeface="Trebuchet MS"/>
                <a:cs typeface="Trebuchet MS"/>
              </a:rPr>
              <a:t> </a:t>
            </a:r>
            <a:r>
              <a:rPr sz="1100" b="1" dirty="0" smtClean="0">
                <a:solidFill>
                  <a:srgbClr val="2D83C3"/>
                </a:solidFill>
                <a:latin typeface="Trebuchet MS"/>
                <a:cs typeface="Trebuchet MS"/>
              </a:rPr>
              <a:t>R</a:t>
            </a:r>
            <a:r>
              <a:rPr sz="1100" b="1" spc="35" dirty="0" smtClean="0">
                <a:solidFill>
                  <a:srgbClr val="2D83C3"/>
                </a:solidFill>
                <a:latin typeface="Trebuchet MS"/>
                <a:cs typeface="Trebuchet MS"/>
              </a:rPr>
              <a:t>e</a:t>
            </a:r>
            <a:r>
              <a:rPr sz="1100" b="1" spc="90" dirty="0" smtClean="0">
                <a:solidFill>
                  <a:srgbClr val="2D83C3"/>
                </a:solidFill>
                <a:latin typeface="Trebuchet MS"/>
                <a:cs typeface="Trebuchet MS"/>
              </a:rPr>
              <a:t>v</a:t>
            </a:r>
            <a:r>
              <a:rPr sz="1100" b="1" spc="-35" dirty="0" smtClean="0">
                <a:solidFill>
                  <a:srgbClr val="2D83C3"/>
                </a:solidFill>
                <a:latin typeface="Trebuchet MS"/>
                <a:cs typeface="Trebuchet MS"/>
              </a:rPr>
              <a:t>i</a:t>
            </a:r>
            <a:r>
              <a:rPr sz="1100" b="1" spc="35" dirty="0" smtClean="0">
                <a:solidFill>
                  <a:srgbClr val="2D83C3"/>
                </a:solidFill>
                <a:latin typeface="Trebuchet MS"/>
                <a:cs typeface="Trebuchet MS"/>
              </a:rPr>
              <a:t>e</a:t>
            </a:r>
            <a:r>
              <a:rPr sz="1100" b="1" spc="15" dirty="0" smtClean="0">
                <a:solidFill>
                  <a:srgbClr val="2D83C3"/>
                </a:solidFill>
                <a:latin typeface="Trebuchet MS"/>
                <a:cs typeface="Trebuchet MS"/>
              </a:rPr>
              <a:t>w</a:t>
            </a: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503164"/>
            <a:ext cx="9220200" cy="632224"/>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hlinkClick r:id="rId3"/>
              </a:rPr>
              <a:t>https://github.com/poorna-siva12/Generating-Synthetic-Medical-Reports-with-NLP/blob/main/HCA.ipynb</a:t>
            </a:r>
            <a:endParaRPr sz="2000" dirty="0">
              <a:latin typeface="Trebuchet MS"/>
              <a:cs typeface="Trebuchet MS"/>
            </a:endParaRPr>
          </a:p>
        </p:txBody>
      </p:sp>
      <p:sp>
        <p:nvSpPr>
          <p:cNvPr id="10" name="TextBox 9"/>
          <p:cNvSpPr txBox="1"/>
          <p:nvPr/>
        </p:nvSpPr>
        <p:spPr>
          <a:xfrm>
            <a:off x="752475" y="1182516"/>
            <a:ext cx="6638925" cy="3416320"/>
          </a:xfrm>
          <a:prstGeom prst="rect">
            <a:avLst/>
          </a:prstGeom>
          <a:noFill/>
        </p:spPr>
        <p:txBody>
          <a:bodyPr wrap="square" rtlCol="0">
            <a:spAutoFit/>
          </a:bodyPr>
          <a:lstStyle/>
          <a:p>
            <a:r>
              <a:rPr lang="en-US" sz="2400" dirty="0"/>
              <a:t>Generated high-quality, clinically relevant discharge summaries.</a:t>
            </a:r>
          </a:p>
          <a:p>
            <a:r>
              <a:rPr lang="en-US" sz="2400" dirty="0"/>
              <a:t>Improved workflow efficiency and consistency.</a:t>
            </a:r>
          </a:p>
          <a:p>
            <a:r>
              <a:rPr lang="en-US" sz="2400" dirty="0"/>
              <a:t>Enhanced patient care and communication among healthcare teams.</a:t>
            </a:r>
          </a:p>
          <a:p>
            <a:r>
              <a:rPr lang="en-US" sz="2400" dirty="0"/>
              <a:t>Positive feedback from users on usefulness and accuracy.</a:t>
            </a:r>
          </a:p>
          <a:p>
            <a:r>
              <a:rPr lang="en-US" sz="2400" dirty="0"/>
              <a:t>Scalable solution with potential cost savings</a:t>
            </a:r>
          </a:p>
          <a:p>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066799" y="2209799"/>
            <a:ext cx="7709155" cy="1107996"/>
          </a:xfrm>
          <a:prstGeom prst="rect">
            <a:avLst/>
          </a:prstGeom>
          <a:noFill/>
        </p:spPr>
        <p:txBody>
          <a:bodyPr wrap="square" rtlCol="0">
            <a:spAutoFit/>
          </a:bodyPr>
          <a:lstStyle/>
          <a:p>
            <a:r>
              <a:rPr lang="en-US" sz="3300" dirty="0"/>
              <a:t>Synthetic Medical Discharge Summary Generator</a:t>
            </a:r>
            <a:endParaRPr lang="en-IN" sz="3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26030" y="2438400"/>
            <a:ext cx="5198745" cy="2785378"/>
          </a:xfrm>
          <a:prstGeom prst="rect">
            <a:avLst/>
          </a:prstGeom>
          <a:noFill/>
        </p:spPr>
        <p:txBody>
          <a:bodyPr wrap="square" rtlCol="0">
            <a:spAutoFit/>
          </a:bodyPr>
          <a:lstStyle/>
          <a:p>
            <a:r>
              <a:rPr lang="en-IN" sz="2500" b="1" dirty="0" smtClean="0"/>
              <a:t>Introduction</a:t>
            </a:r>
          </a:p>
          <a:p>
            <a:r>
              <a:rPr lang="en-IN" sz="2500" b="1" dirty="0"/>
              <a:t>Data Collection &amp; </a:t>
            </a:r>
            <a:r>
              <a:rPr lang="en-IN" sz="2500" b="1" dirty="0" err="1"/>
              <a:t>Preprocessing</a:t>
            </a:r>
            <a:endParaRPr lang="en-IN" sz="2500" dirty="0"/>
          </a:p>
          <a:p>
            <a:r>
              <a:rPr lang="en-IN" sz="2500" b="1" dirty="0"/>
              <a:t>Model Training</a:t>
            </a:r>
            <a:endParaRPr lang="en-IN" sz="2500" dirty="0"/>
          </a:p>
          <a:p>
            <a:r>
              <a:rPr lang="en-IN" sz="2500" b="1" dirty="0"/>
              <a:t>Summary Generation</a:t>
            </a:r>
            <a:endParaRPr lang="en-IN" sz="2500" dirty="0"/>
          </a:p>
          <a:p>
            <a:r>
              <a:rPr lang="en-IN" sz="2500" b="1" dirty="0"/>
              <a:t>Evaluation &amp; Quality Assurance</a:t>
            </a:r>
            <a:endParaRPr lang="en-IN" sz="2500" dirty="0"/>
          </a:p>
          <a:p>
            <a:r>
              <a:rPr lang="en-IN" sz="2500" b="1" dirty="0"/>
              <a:t>Use Cases &amp; Applications</a:t>
            </a:r>
            <a:endParaRPr lang="en-IN" sz="2500" dirty="0"/>
          </a:p>
          <a:p>
            <a:r>
              <a:rPr lang="en-IN" sz="2500" b="1" dirty="0"/>
              <a:t>Conclusion </a:t>
            </a:r>
            <a:endParaRPr lang="en-IN"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rot="10800000" flipH="1" flipV="1">
            <a:off x="1219200" y="1713130"/>
            <a:ext cx="6629400" cy="3631763"/>
          </a:xfrm>
          <a:prstGeom prst="rect">
            <a:avLst/>
          </a:prstGeom>
          <a:noFill/>
        </p:spPr>
        <p:txBody>
          <a:bodyPr wrap="square" rtlCol="0">
            <a:spAutoFit/>
          </a:bodyPr>
          <a:lstStyle/>
          <a:p>
            <a:r>
              <a:rPr lang="en-US" sz="2300" dirty="0"/>
              <a:t>I</a:t>
            </a:r>
            <a:r>
              <a:rPr lang="en-US" sz="2300" dirty="0" smtClean="0"/>
              <a:t>n healthcare, the creation of accurate and comprehensive discharge summaries is vital for ensuring smooth transitions of care and providing patients with essential post-care instructions. However, manual generation of these summaries is time-consuming and error-prone, leading to delays in patient discharge and potential discrepancies in medical records. To address this challenge, we aim to develop an automated solution for generating synthetic medical discharge summaries.</a:t>
            </a:r>
            <a:endParaRPr lang="en-IN" sz="2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0" y="2383125"/>
            <a:ext cx="7981949" cy="4339650"/>
          </a:xfrm>
          <a:prstGeom prst="rect">
            <a:avLst/>
          </a:prstGeom>
          <a:noFill/>
        </p:spPr>
        <p:txBody>
          <a:bodyPr wrap="square" rtlCol="0">
            <a:spAutoFit/>
          </a:bodyPr>
          <a:lstStyle/>
          <a:p>
            <a:r>
              <a:rPr lang="en-US" sz="2300" dirty="0"/>
              <a:t>Our project focuses on the development of a Synthetic Medical Discharge Summary Generator, leveraging state-of-the-art natural language processing (NLP) techniques. The generator aims to automate the creation of comprehensive and accurate discharge summaries for patients leaving healthcare facilities. By processing patient data and medical records, our system will generate synthetic summaries that capture key information such as diagnoses, treatments, and post-care instructions. The project encompasses data collection, model training, implementation, and evaluation phases, with the ultimate goal of enhancing patient care, reducing administrative burden, and improving healthcare efficiency.</a:t>
            </a:r>
            <a:endParaRPr lang="en-IN" sz="2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752600" y="2019300"/>
            <a:ext cx="6400800" cy="4262705"/>
          </a:xfrm>
          <a:prstGeom prst="rect">
            <a:avLst/>
          </a:prstGeom>
          <a:noFill/>
        </p:spPr>
        <p:txBody>
          <a:bodyPr wrap="square" rtlCol="0">
            <a:spAutoFit/>
          </a:bodyPr>
          <a:lstStyle/>
          <a:p>
            <a:r>
              <a:rPr lang="en-US" sz="2300" b="1" dirty="0"/>
              <a:t>Healthcare Providers:</a:t>
            </a:r>
            <a:r>
              <a:rPr lang="en-US" sz="2300" dirty="0"/>
              <a:t> Physicians, nurses, and healthcare professionals responsible for patient care.</a:t>
            </a:r>
          </a:p>
          <a:p>
            <a:r>
              <a:rPr lang="en-US" sz="2300" b="1" dirty="0"/>
              <a:t>Patients and Caregivers:</a:t>
            </a:r>
            <a:r>
              <a:rPr lang="en-US" sz="2300" dirty="0"/>
              <a:t> Individuals receiving medical treatment and their caregivers.</a:t>
            </a:r>
          </a:p>
          <a:p>
            <a:r>
              <a:rPr lang="en-US" sz="2300" b="1" dirty="0"/>
              <a:t>Healthcare Administrators:</a:t>
            </a:r>
            <a:r>
              <a:rPr lang="en-US" sz="2300" dirty="0"/>
              <a:t> Hospital managers and administrative staff overseeing healthcare operations.</a:t>
            </a:r>
          </a:p>
          <a:p>
            <a:r>
              <a:rPr lang="en-US" sz="2300" b="1" dirty="0"/>
              <a:t>Healthcare IT Professionals:</a:t>
            </a:r>
            <a:r>
              <a:rPr lang="en-US" sz="2300" dirty="0"/>
              <a:t> Developers and IT personnel managing healthcare information systems.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762000" y="1433195"/>
            <a:ext cx="9982200" cy="4970591"/>
          </a:xfrm>
          <a:prstGeom prst="rect">
            <a:avLst/>
          </a:prstGeom>
          <a:noFill/>
        </p:spPr>
        <p:txBody>
          <a:bodyPr wrap="square" rtlCol="0">
            <a:spAutoFit/>
          </a:bodyPr>
          <a:lstStyle/>
          <a:p>
            <a:r>
              <a:rPr lang="en-US" sz="2300" b="1" dirty="0"/>
              <a:t>Solution:</a:t>
            </a:r>
            <a:r>
              <a:rPr lang="en-US" sz="2300" dirty="0"/>
              <a:t> We offer a Synthetic Medical Discharge Summary Generator, leveraging advanced natural language processing (NLP) techniques. This automated system processes patient data and medical records to generate comprehensive discharge summaries.</a:t>
            </a:r>
          </a:p>
          <a:p>
            <a:r>
              <a:rPr lang="en-US" sz="2300" b="1" dirty="0"/>
              <a:t>Value Proposition:</a:t>
            </a:r>
            <a:endParaRPr lang="en-US" sz="2300" dirty="0"/>
          </a:p>
          <a:p>
            <a:r>
              <a:rPr lang="en-US" sz="2300" b="1" dirty="0"/>
              <a:t>Enhanced Patient Care:</a:t>
            </a:r>
            <a:r>
              <a:rPr lang="en-US" sz="2300" dirty="0"/>
              <a:t> Provides accurate and concise summaries, enabling healthcare providers to deliver better-informed care to patients.</a:t>
            </a:r>
          </a:p>
          <a:p>
            <a:r>
              <a:rPr lang="en-US" sz="2300" b="1" dirty="0"/>
              <a:t>Streamlined Operations:</a:t>
            </a:r>
            <a:r>
              <a:rPr lang="en-US" sz="2300" dirty="0"/>
              <a:t> Reduces administrative burden by automating the generation of discharge summaries, saving time and resources.</a:t>
            </a:r>
          </a:p>
          <a:p>
            <a:r>
              <a:rPr lang="en-US" sz="2300" b="1" dirty="0"/>
              <a:t>Improved Workflow Efficiency:</a:t>
            </a:r>
            <a:r>
              <a:rPr lang="en-US" sz="2300" dirty="0"/>
              <a:t> Integrates seamlessly into existing healthcare systems, enhancing workflow efficiency and interoperability.</a:t>
            </a:r>
          </a:p>
          <a:p>
            <a:r>
              <a:rPr lang="en-US" sz="2300" b="1" dirty="0"/>
              <a:t>Optimized Resource Utilization:</a:t>
            </a:r>
            <a:r>
              <a:rPr lang="en-US" sz="2300" dirty="0"/>
              <a:t> Facilitates timely discharge of patients, leading to improved hospital throughput and resource allocation.</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990600" y="1752600"/>
            <a:ext cx="8458200" cy="2785378"/>
          </a:xfrm>
          <a:prstGeom prst="rect">
            <a:avLst/>
          </a:prstGeom>
          <a:noFill/>
        </p:spPr>
        <p:txBody>
          <a:bodyPr wrap="square" rtlCol="0">
            <a:spAutoFit/>
          </a:bodyPr>
          <a:lstStyle/>
          <a:p>
            <a:r>
              <a:rPr lang="en-US" sz="2500" b="1" dirty="0"/>
              <a:t>The WOW in Our </a:t>
            </a:r>
            <a:r>
              <a:rPr lang="en-US" sz="2500" b="1" dirty="0" err="1"/>
              <a:t>Solution:</a:t>
            </a:r>
            <a:r>
              <a:rPr lang="en-US" sz="2500" dirty="0" err="1"/>
              <a:t>Cutting-edge</a:t>
            </a:r>
            <a:r>
              <a:rPr lang="en-US" sz="2500" dirty="0"/>
              <a:t> technology ensuring accuracy and coherence.</a:t>
            </a:r>
          </a:p>
          <a:p>
            <a:r>
              <a:rPr lang="en-US" sz="2500" dirty="0"/>
              <a:t>Instantaneous output for timely access to critical patient information.</a:t>
            </a:r>
          </a:p>
          <a:p>
            <a:r>
              <a:rPr lang="en-US" sz="2500" dirty="0"/>
              <a:t>Personalized summaries tailored to individual patient needs.</a:t>
            </a:r>
          </a:p>
          <a:p>
            <a:r>
              <a:rPr lang="en-US" sz="2500" dirty="0"/>
              <a:t>Seamless integration into existing healthcare systems</a:t>
            </a:r>
          </a:p>
          <a:p>
            <a:endParaRPr lang="en-IN" sz="2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914400" y="1524000"/>
            <a:ext cx="8077200" cy="3985706"/>
          </a:xfrm>
          <a:prstGeom prst="rect">
            <a:avLst/>
          </a:prstGeom>
          <a:noFill/>
        </p:spPr>
        <p:txBody>
          <a:bodyPr wrap="square" rtlCol="0">
            <a:spAutoFit/>
          </a:bodyPr>
          <a:lstStyle/>
          <a:p>
            <a:r>
              <a:rPr lang="en-US" sz="2300" b="1" dirty="0"/>
              <a:t>Data Preparation:</a:t>
            </a:r>
            <a:r>
              <a:rPr lang="en-US" sz="2300" dirty="0"/>
              <a:t> Collect and clean medical records and discharge summaries.</a:t>
            </a:r>
          </a:p>
          <a:p>
            <a:r>
              <a:rPr lang="en-US" sz="2300" b="1" dirty="0"/>
              <a:t>Feature Extraction:</a:t>
            </a:r>
            <a:r>
              <a:rPr lang="en-US" sz="2300" dirty="0"/>
              <a:t> Extract relevant information like diagnoses and treatments.</a:t>
            </a:r>
          </a:p>
          <a:p>
            <a:r>
              <a:rPr lang="en-US" sz="2300" b="1" dirty="0"/>
              <a:t>Model Selection:</a:t>
            </a:r>
            <a:r>
              <a:rPr lang="en-US" sz="2300" dirty="0"/>
              <a:t> Choose suitable models for text generation, e.g., GPT-2.</a:t>
            </a:r>
          </a:p>
          <a:p>
            <a:r>
              <a:rPr lang="en-US" sz="2300" b="1" dirty="0"/>
              <a:t>Training:</a:t>
            </a:r>
            <a:r>
              <a:rPr lang="en-US" sz="2300" dirty="0"/>
              <a:t> Fine-tune the model on medical text data.</a:t>
            </a:r>
          </a:p>
          <a:p>
            <a:r>
              <a:rPr lang="en-US" sz="2300" b="1" dirty="0"/>
              <a:t>Validation:</a:t>
            </a:r>
            <a:r>
              <a:rPr lang="en-US" sz="2300" dirty="0"/>
              <a:t> Evaluate the model's accuracy and relevance.</a:t>
            </a:r>
          </a:p>
          <a:p>
            <a:r>
              <a:rPr lang="en-US" sz="2300" b="1" dirty="0"/>
              <a:t>Deployment:</a:t>
            </a:r>
            <a:r>
              <a:rPr lang="en-US" sz="2300" dirty="0"/>
              <a:t> Integrate the model into healthcare systems.</a:t>
            </a:r>
          </a:p>
          <a:p>
            <a:r>
              <a:rPr lang="en-US" sz="2300" b="1" dirty="0"/>
              <a:t>Monitoring:</a:t>
            </a:r>
            <a:r>
              <a:rPr lang="en-US" sz="2300" dirty="0"/>
              <a:t> Track performance and update as needed.</a:t>
            </a:r>
          </a:p>
          <a:p>
            <a:endParaRPr lang="en-IN" sz="2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568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Poorna siva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21ad0 44</dc:creator>
  <cp:lastModifiedBy>21ad0 44</cp:lastModifiedBy>
  <cp:revision>4</cp:revision>
  <dcterms:created xsi:type="dcterms:W3CDTF">2024-04-05T09:41:08Z</dcterms:created>
  <dcterms:modified xsi:type="dcterms:W3CDTF">2024-04-05T10:05:19Z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