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80" r:id="rId6"/>
    <p:sldId id="281" r:id="rId7"/>
    <p:sldId id="282" r:id="rId8"/>
    <p:sldId id="283" r:id="rId9"/>
    <p:sldId id="284" r:id="rId10"/>
    <p:sldId id="285" r:id="rId11"/>
    <p:sldId id="286" r:id="rId12"/>
    <p:sldId id="287" r:id="rId13"/>
    <p:sldId id="288"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19" autoAdjust="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7/30/2024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7/30/2024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1512"/>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Aim of the project: To predict the mortgage loans.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228936" y="4157933"/>
            <a:ext cx="3870385" cy="1026544"/>
          </a:xfrm>
        </p:spPr>
        <p:txBody>
          <a:bodyPr>
            <a:normAutofit/>
          </a:bodyPr>
          <a:lstStyle/>
          <a:p>
            <a:r>
              <a:rPr lang="en-US" sz="1800" dirty="0"/>
              <a:t>Created by – P . Poorna Shivani.</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A654-7C1D-156E-BCE3-D2BB3777173D}"/>
              </a:ext>
            </a:extLst>
          </p:cNvPr>
          <p:cNvSpPr>
            <a:spLocks noGrp="1"/>
          </p:cNvSpPr>
          <p:nvPr>
            <p:ph type="title"/>
          </p:nvPr>
        </p:nvSpPr>
        <p:spPr/>
        <p:txBody>
          <a:bodyPr/>
          <a:lstStyle/>
          <a:p>
            <a:pPr marL="685800" indent="-685800">
              <a:buFont typeface="Wingdings" panose="05000000000000000000" pitchFamily="2" charset="2"/>
              <a:buChar char="v"/>
            </a:pPr>
            <a:r>
              <a:rPr lang="en-US" dirty="0"/>
              <a:t>DEFINITIONS AND KEY TERMS</a:t>
            </a:r>
            <a:endParaRPr lang="en-IN" dirty="0"/>
          </a:p>
        </p:txBody>
      </p:sp>
      <p:sp>
        <p:nvSpPr>
          <p:cNvPr id="3" name="Content Placeholder 2">
            <a:extLst>
              <a:ext uri="{FF2B5EF4-FFF2-40B4-BE49-F238E27FC236}">
                <a16:creationId xmlns:a16="http://schemas.microsoft.com/office/drawing/2014/main" id="{58A6F503-4FEB-2B87-C2A1-3C077E40FAED}"/>
              </a:ext>
            </a:extLst>
          </p:cNvPr>
          <p:cNvSpPr>
            <a:spLocks noGrp="1"/>
          </p:cNvSpPr>
          <p:nvPr>
            <p:ph idx="1"/>
          </p:nvPr>
        </p:nvSpPr>
        <p:spPr/>
        <p:txBody>
          <a:bodyPr/>
          <a:lstStyle/>
          <a:p>
            <a:r>
              <a:rPr lang="en-US" dirty="0">
                <a:solidFill>
                  <a:schemeClr val="tx1"/>
                </a:solidFill>
              </a:rPr>
              <a:t>Mortgage Loan: A loan used to purchase or refinance real estate, where the property serves as collateral. Common types include fixed-rate mortgages (FRMs) and adjustable-rate mortgages (ARMs).</a:t>
            </a:r>
          </a:p>
          <a:p>
            <a:r>
              <a:rPr lang="en-US" dirty="0">
                <a:solidFill>
                  <a:schemeClr val="tx1"/>
                </a:solidFill>
              </a:rPr>
              <a:t>Interest Rate: The cost of borrowing, expressed as a percentage of the loan amount. It can be fixed (constant over the loan term) or adjustable (varies with market conditions).</a:t>
            </a:r>
          </a:p>
          <a:p>
            <a:r>
              <a:rPr lang="en-US" dirty="0">
                <a:solidFill>
                  <a:schemeClr val="tx1"/>
                </a:solidFill>
              </a:rPr>
              <a:t>Credit Score: A numerical representation of a borrower’s creditworthiness, typically ranging from 300 to 850. Higher scores indicate lower risk.</a:t>
            </a:r>
            <a:endParaRPr lang="en-IN" dirty="0">
              <a:solidFill>
                <a:schemeClr val="tx1"/>
              </a:solidFill>
            </a:endParaRPr>
          </a:p>
        </p:txBody>
      </p:sp>
    </p:spTree>
    <p:extLst>
      <p:ext uri="{BB962C8B-B14F-4D97-AF65-F5344CB8AC3E}">
        <p14:creationId xmlns:p14="http://schemas.microsoft.com/office/powerpoint/2010/main" val="353552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58E22-092F-0624-E1D5-2831DC5B8FC6}"/>
              </a:ext>
            </a:extLst>
          </p:cNvPr>
          <p:cNvSpPr>
            <a:spLocks noGrp="1"/>
          </p:cNvSpPr>
          <p:nvPr>
            <p:ph idx="1"/>
          </p:nvPr>
        </p:nvSpPr>
        <p:spPr>
          <a:xfrm>
            <a:off x="913795" y="1734796"/>
            <a:ext cx="10353762" cy="4056403"/>
          </a:xfrm>
        </p:spPr>
        <p:txBody>
          <a:bodyPr/>
          <a:lstStyle/>
          <a:p>
            <a:r>
              <a:rPr lang="en-US" dirty="0">
                <a:solidFill>
                  <a:schemeClr val="tx1"/>
                </a:solidFill>
              </a:rPr>
              <a:t>Loan Term: The duration over which the borrower agrees to repay the loan, typically 15, 20, or 30 years.</a:t>
            </a:r>
          </a:p>
          <a:p>
            <a:r>
              <a:rPr lang="en-US" dirty="0">
                <a:solidFill>
                  <a:schemeClr val="tx1"/>
                </a:solidFill>
              </a:rPr>
              <a:t> Default: Failure to meet the legal obligations of the loan agreement, such as missing payments, leading to potential foreclosure.</a:t>
            </a:r>
          </a:p>
          <a:p>
            <a:r>
              <a:rPr lang="en-US" dirty="0">
                <a:solidFill>
                  <a:schemeClr val="tx1"/>
                </a:solidFill>
              </a:rPr>
              <a:t>Refinancing: The process of replacing an existing loan with a new one, often with better terms.</a:t>
            </a:r>
            <a:endParaRPr lang="en-IN" dirty="0">
              <a:solidFill>
                <a:schemeClr val="tx1"/>
              </a:solidFill>
            </a:endParaRPr>
          </a:p>
        </p:txBody>
      </p:sp>
    </p:spTree>
    <p:extLst>
      <p:ext uri="{BB962C8B-B14F-4D97-AF65-F5344CB8AC3E}">
        <p14:creationId xmlns:p14="http://schemas.microsoft.com/office/powerpoint/2010/main" val="3250132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6A0E-7C9E-09BB-6B2D-11C9143E28D9}"/>
              </a:ext>
            </a:extLst>
          </p:cNvPr>
          <p:cNvSpPr>
            <a:spLocks noGrp="1"/>
          </p:cNvSpPr>
          <p:nvPr>
            <p:ph type="title"/>
          </p:nvPr>
        </p:nvSpPr>
        <p:spPr/>
        <p:txBody>
          <a:bodyPr/>
          <a:lstStyle/>
          <a:p>
            <a:pPr marL="685800" indent="-685800">
              <a:buFont typeface="Wingdings" panose="05000000000000000000" pitchFamily="2" charset="2"/>
              <a:buChar char="v"/>
            </a:pPr>
            <a:r>
              <a:rPr lang="en-US" dirty="0"/>
              <a:t>CONCLUSION</a:t>
            </a:r>
            <a:endParaRPr lang="en-IN" dirty="0"/>
          </a:p>
        </p:txBody>
      </p:sp>
      <p:sp>
        <p:nvSpPr>
          <p:cNvPr id="3" name="Content Placeholder 2">
            <a:extLst>
              <a:ext uri="{FF2B5EF4-FFF2-40B4-BE49-F238E27FC236}">
                <a16:creationId xmlns:a16="http://schemas.microsoft.com/office/drawing/2014/main" id="{00ADE750-4C04-57E5-474B-884E4A088E98}"/>
              </a:ext>
            </a:extLst>
          </p:cNvPr>
          <p:cNvSpPr>
            <a:spLocks noGrp="1"/>
          </p:cNvSpPr>
          <p:nvPr>
            <p:ph idx="1"/>
          </p:nvPr>
        </p:nvSpPr>
        <p:spPr/>
        <p:txBody>
          <a:bodyPr/>
          <a:lstStyle/>
          <a:p>
            <a:pPr marL="36900" indent="0">
              <a:buNone/>
            </a:pPr>
            <a:r>
              <a:rPr lang="en-US" dirty="0">
                <a:solidFill>
                  <a:schemeClr val="tx1"/>
                </a:solidFill>
              </a:rPr>
              <a:t>This case study provides a detailed analysis of mortgage loans, highlighting significant trends such as rising loan amounts and fluctuating interest rates, as well as key risk factors including credit score and loan term length. By identifying potential opportunities for product innovation, risk mitigation, and market expansion, stakeholders can make informed decisions to enhance their mortgage offerings and navigate the complexities of the mortgage market effectively.</a:t>
            </a:r>
            <a:endParaRPr lang="en-IN" dirty="0">
              <a:solidFill>
                <a:schemeClr val="tx1"/>
              </a:solidFill>
            </a:endParaRPr>
          </a:p>
        </p:txBody>
      </p:sp>
    </p:spTree>
    <p:extLst>
      <p:ext uri="{BB962C8B-B14F-4D97-AF65-F5344CB8AC3E}">
        <p14:creationId xmlns:p14="http://schemas.microsoft.com/office/powerpoint/2010/main" val="151911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48B4-1BD3-B925-A9D0-23F71644FA9A}"/>
              </a:ext>
            </a:extLst>
          </p:cNvPr>
          <p:cNvSpPr>
            <a:spLocks noGrp="1"/>
          </p:cNvSpPr>
          <p:nvPr>
            <p:ph type="title"/>
          </p:nvPr>
        </p:nvSpPr>
        <p:spPr/>
        <p:txBody>
          <a:bodyPr/>
          <a:lstStyle/>
          <a:p>
            <a:pPr marL="685800" indent="-685800">
              <a:buFont typeface="Wingdings" panose="05000000000000000000" pitchFamily="2" charset="2"/>
              <a:buChar char="v"/>
            </a:pPr>
            <a:r>
              <a:rPr lang="en-US" dirty="0"/>
              <a:t>INTRODUCTION</a:t>
            </a:r>
            <a:endParaRPr lang="en-IN" dirty="0"/>
          </a:p>
        </p:txBody>
      </p:sp>
      <p:sp>
        <p:nvSpPr>
          <p:cNvPr id="3" name="Content Placeholder 2">
            <a:extLst>
              <a:ext uri="{FF2B5EF4-FFF2-40B4-BE49-F238E27FC236}">
                <a16:creationId xmlns:a16="http://schemas.microsoft.com/office/drawing/2014/main" id="{38DDFB7B-4436-32D0-B4C8-925196FD2DF7}"/>
              </a:ext>
            </a:extLst>
          </p:cNvPr>
          <p:cNvSpPr>
            <a:spLocks noGrp="1"/>
          </p:cNvSpPr>
          <p:nvPr>
            <p:ph idx="1"/>
          </p:nvPr>
        </p:nvSpPr>
        <p:spPr/>
        <p:txBody>
          <a:bodyPr>
            <a:normAutofit/>
          </a:bodyPr>
          <a:lstStyle/>
          <a:p>
            <a:pPr marL="36900" indent="0" algn="just">
              <a:buClr>
                <a:schemeClr val="tx1"/>
              </a:buClr>
              <a:buNone/>
            </a:pPr>
            <a:r>
              <a:rPr lang="en-US" sz="3200" dirty="0">
                <a:solidFill>
                  <a:schemeClr val="tx1"/>
                </a:solidFill>
              </a:rPr>
              <a:t>This case study explores a dataset of mortgage loans to uncover key trends, identify risk factors, and highlight potential opportunities. The analysis aims to provide insights into the mortgage market dynamics and offer actionable recommendations for stakeholders such as lenders, investors, and policy-makers.</a:t>
            </a:r>
            <a:endParaRPr lang="en-IN" sz="3200" dirty="0">
              <a:solidFill>
                <a:schemeClr val="tx1"/>
              </a:solidFill>
            </a:endParaRPr>
          </a:p>
        </p:txBody>
      </p:sp>
    </p:spTree>
    <p:extLst>
      <p:ext uri="{BB962C8B-B14F-4D97-AF65-F5344CB8AC3E}">
        <p14:creationId xmlns:p14="http://schemas.microsoft.com/office/powerpoint/2010/main" val="37765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8872-52F3-57D7-4210-A5DD43401266}"/>
              </a:ext>
            </a:extLst>
          </p:cNvPr>
          <p:cNvSpPr>
            <a:spLocks noGrp="1"/>
          </p:cNvSpPr>
          <p:nvPr>
            <p:ph type="title"/>
          </p:nvPr>
        </p:nvSpPr>
        <p:spPr>
          <a:xfrm>
            <a:off x="913795" y="609600"/>
            <a:ext cx="10353762" cy="1048284"/>
          </a:xfrm>
        </p:spPr>
        <p:txBody>
          <a:bodyPr/>
          <a:lstStyle/>
          <a:p>
            <a:pPr marL="685800" indent="-685800">
              <a:buFont typeface="Wingdings" panose="05000000000000000000" pitchFamily="2" charset="2"/>
              <a:buChar char="v"/>
            </a:pPr>
            <a:r>
              <a:rPr lang="en-US" dirty="0"/>
              <a:t>DATA OVERVIEW</a:t>
            </a:r>
            <a:endParaRPr lang="en-IN" dirty="0"/>
          </a:p>
        </p:txBody>
      </p:sp>
      <p:sp>
        <p:nvSpPr>
          <p:cNvPr id="3" name="Content Placeholder 2">
            <a:extLst>
              <a:ext uri="{FF2B5EF4-FFF2-40B4-BE49-F238E27FC236}">
                <a16:creationId xmlns:a16="http://schemas.microsoft.com/office/drawing/2014/main" id="{21DEBDC7-86BC-2D98-AC97-77DE859FF84D}"/>
              </a:ext>
            </a:extLst>
          </p:cNvPr>
          <p:cNvSpPr>
            <a:spLocks noGrp="1"/>
          </p:cNvSpPr>
          <p:nvPr>
            <p:ph idx="1"/>
          </p:nvPr>
        </p:nvSpPr>
        <p:spPr>
          <a:xfrm>
            <a:off x="913795" y="1743342"/>
            <a:ext cx="10353762" cy="4392538"/>
          </a:xfrm>
        </p:spPr>
        <p:txBody>
          <a:bodyPr>
            <a:normAutofit/>
          </a:bodyPr>
          <a:lstStyle/>
          <a:p>
            <a:r>
              <a:rPr lang="en-US" dirty="0">
                <a:solidFill>
                  <a:schemeClr val="tx1"/>
                </a:solidFill>
              </a:rPr>
              <a:t>The dataset includes various features related to mortgage loans, such as:</a:t>
            </a:r>
          </a:p>
          <a:p>
            <a:r>
              <a:rPr lang="en-US" dirty="0">
                <a:solidFill>
                  <a:schemeClr val="tx1"/>
                </a:solidFill>
              </a:rPr>
              <a:t>Loan Amount: The total amount of the loan.</a:t>
            </a:r>
          </a:p>
          <a:p>
            <a:r>
              <a:rPr lang="en-US" dirty="0">
                <a:solidFill>
                  <a:schemeClr val="tx1"/>
                </a:solidFill>
              </a:rPr>
              <a:t>Interest Rate: The annual interest rate on the loan.</a:t>
            </a:r>
          </a:p>
          <a:p>
            <a:r>
              <a:rPr lang="en-US" dirty="0">
                <a:solidFill>
                  <a:schemeClr val="tx1"/>
                </a:solidFill>
              </a:rPr>
              <a:t>Credit Score: The borrower's credit score at the time of loan application.</a:t>
            </a:r>
          </a:p>
          <a:p>
            <a:r>
              <a:rPr lang="en-US" dirty="0">
                <a:solidFill>
                  <a:schemeClr val="tx1"/>
                </a:solidFill>
              </a:rPr>
              <a:t>Loan Term: The duration of the loan (e.g., 15 years, 30 years).</a:t>
            </a:r>
          </a:p>
          <a:p>
            <a:r>
              <a:rPr lang="en-US" dirty="0">
                <a:solidFill>
                  <a:schemeClr val="tx1"/>
                </a:solidFill>
              </a:rPr>
              <a:t>Property Type: The type of property (e.g., single-family home, condo).</a:t>
            </a:r>
          </a:p>
          <a:p>
            <a:r>
              <a:rPr lang="en-US" dirty="0">
                <a:solidFill>
                  <a:schemeClr val="tx1"/>
                </a:solidFill>
              </a:rPr>
              <a:t>Loan Purpose: The purpose of the loan (e.g., purchase, refinance).</a:t>
            </a:r>
          </a:p>
          <a:p>
            <a:r>
              <a:rPr lang="en-US" dirty="0">
                <a:solidFill>
                  <a:schemeClr val="tx1"/>
                </a:solidFill>
              </a:rPr>
              <a:t>Default Status: Whether the loan has defaulted or not.</a:t>
            </a:r>
            <a:endParaRPr lang="en-IN" dirty="0">
              <a:solidFill>
                <a:schemeClr val="tx1"/>
              </a:solidFill>
            </a:endParaRPr>
          </a:p>
        </p:txBody>
      </p:sp>
    </p:spTree>
    <p:extLst>
      <p:ext uri="{BB962C8B-B14F-4D97-AF65-F5344CB8AC3E}">
        <p14:creationId xmlns:p14="http://schemas.microsoft.com/office/powerpoint/2010/main" val="2420836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B60D-92F0-4619-CD21-9777A42B3101}"/>
              </a:ext>
            </a:extLst>
          </p:cNvPr>
          <p:cNvSpPr>
            <a:spLocks noGrp="1"/>
          </p:cNvSpPr>
          <p:nvPr>
            <p:ph type="title"/>
          </p:nvPr>
        </p:nvSpPr>
        <p:spPr>
          <a:xfrm>
            <a:off x="913795" y="609600"/>
            <a:ext cx="10353762" cy="928643"/>
          </a:xfrm>
        </p:spPr>
        <p:txBody>
          <a:bodyPr/>
          <a:lstStyle/>
          <a:p>
            <a:pPr marL="685800" indent="-685800">
              <a:buFont typeface="Wingdings" panose="05000000000000000000" pitchFamily="2" charset="2"/>
              <a:buChar char="v"/>
            </a:pPr>
            <a:r>
              <a:rPr lang="en-US" dirty="0"/>
              <a:t>KEY TRENDS</a:t>
            </a:r>
            <a:endParaRPr lang="en-IN" dirty="0"/>
          </a:p>
        </p:txBody>
      </p:sp>
      <p:sp>
        <p:nvSpPr>
          <p:cNvPr id="3" name="Content Placeholder 2">
            <a:extLst>
              <a:ext uri="{FF2B5EF4-FFF2-40B4-BE49-F238E27FC236}">
                <a16:creationId xmlns:a16="http://schemas.microsoft.com/office/drawing/2014/main" id="{79269C9D-7DAD-640C-17FB-781AC45247ED}"/>
              </a:ext>
            </a:extLst>
          </p:cNvPr>
          <p:cNvSpPr>
            <a:spLocks noGrp="1"/>
          </p:cNvSpPr>
          <p:nvPr>
            <p:ph idx="1"/>
          </p:nvPr>
        </p:nvSpPr>
        <p:spPr>
          <a:xfrm>
            <a:off x="913795" y="1828800"/>
            <a:ext cx="10353762" cy="4247260"/>
          </a:xfrm>
        </p:spPr>
        <p:txBody>
          <a:bodyPr>
            <a:normAutofit/>
          </a:bodyPr>
          <a:lstStyle/>
          <a:p>
            <a:r>
              <a:rPr lang="en-US" dirty="0">
                <a:solidFill>
                  <a:schemeClr val="tx1"/>
                </a:solidFill>
              </a:rPr>
              <a:t> Loan Amount Trends : The average loan amount has been increasing over the past few years. This trend can be attributed to rising home prices and a greater need for larger loans .</a:t>
            </a:r>
          </a:p>
          <a:p>
            <a:r>
              <a:rPr lang="en-US" dirty="0">
                <a:solidFill>
                  <a:schemeClr val="tx1"/>
                </a:solidFill>
              </a:rPr>
              <a:t>Implication: Lenders may need to adjust their risk assessment models to account for higher loan amounts.</a:t>
            </a:r>
          </a:p>
          <a:p>
            <a:r>
              <a:rPr lang="en-US" dirty="0">
                <a:solidFill>
                  <a:schemeClr val="tx1"/>
                </a:solidFill>
              </a:rPr>
              <a:t>Interest Rate Trends: Interest rates have fluctuated, showing a decreasing trend over the last decade, with recent upticks due to economic shifts .</a:t>
            </a:r>
          </a:p>
          <a:p>
            <a:r>
              <a:rPr lang="en-US" dirty="0">
                <a:solidFill>
                  <a:schemeClr val="tx1"/>
                </a:solidFill>
              </a:rPr>
              <a:t>Implication: Lower interest rates generally stimulate demand for mortgages, but rising rates can lead to decreased loan origination and higher default risks.</a:t>
            </a:r>
            <a:endParaRPr lang="en-IN" dirty="0">
              <a:solidFill>
                <a:schemeClr val="tx1"/>
              </a:solidFill>
            </a:endParaRPr>
          </a:p>
        </p:txBody>
      </p:sp>
    </p:spTree>
    <p:extLst>
      <p:ext uri="{BB962C8B-B14F-4D97-AF65-F5344CB8AC3E}">
        <p14:creationId xmlns:p14="http://schemas.microsoft.com/office/powerpoint/2010/main" val="57726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2E7CDE-C194-5DD6-30F6-2DF73CA54CD2}"/>
              </a:ext>
            </a:extLst>
          </p:cNvPr>
          <p:cNvSpPr>
            <a:spLocks noGrp="1"/>
          </p:cNvSpPr>
          <p:nvPr>
            <p:ph idx="1"/>
          </p:nvPr>
        </p:nvSpPr>
        <p:spPr>
          <a:xfrm>
            <a:off x="913795" y="931492"/>
            <a:ext cx="10353762" cy="5033472"/>
          </a:xfrm>
        </p:spPr>
        <p:txBody>
          <a:bodyPr/>
          <a:lstStyle/>
          <a:p>
            <a:r>
              <a:rPr lang="en-US" dirty="0"/>
              <a:t> </a:t>
            </a:r>
            <a:r>
              <a:rPr lang="en-US" dirty="0">
                <a:solidFill>
                  <a:schemeClr val="tx1"/>
                </a:solidFill>
              </a:rPr>
              <a:t>Credit Score Trends: There is a noticeable correlation between higher credit scores and lower default rates. Borrowers with high credit scores tend to have more favorable loan terms.</a:t>
            </a:r>
          </a:p>
          <a:p>
            <a:r>
              <a:rPr lang="en-US" dirty="0">
                <a:solidFill>
                  <a:schemeClr val="tx1"/>
                </a:solidFill>
              </a:rPr>
              <a:t>Implication: Lenders should focus on maintaining or improving credit standards to mitigate default risk.</a:t>
            </a:r>
            <a:endParaRPr lang="en-IN" dirty="0">
              <a:solidFill>
                <a:schemeClr val="tx1"/>
              </a:solidFill>
            </a:endParaRPr>
          </a:p>
        </p:txBody>
      </p:sp>
    </p:spTree>
    <p:extLst>
      <p:ext uri="{BB962C8B-B14F-4D97-AF65-F5344CB8AC3E}">
        <p14:creationId xmlns:p14="http://schemas.microsoft.com/office/powerpoint/2010/main" val="304629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3817-2880-3FCE-4CBF-68D1F75C7672}"/>
              </a:ext>
            </a:extLst>
          </p:cNvPr>
          <p:cNvSpPr>
            <a:spLocks noGrp="1"/>
          </p:cNvSpPr>
          <p:nvPr>
            <p:ph type="title"/>
          </p:nvPr>
        </p:nvSpPr>
        <p:spPr>
          <a:xfrm>
            <a:off x="913795" y="609600"/>
            <a:ext cx="10353762" cy="1091013"/>
          </a:xfrm>
        </p:spPr>
        <p:txBody>
          <a:bodyPr/>
          <a:lstStyle/>
          <a:p>
            <a:pPr marL="685800" indent="-685800">
              <a:buFont typeface="Wingdings" panose="05000000000000000000" pitchFamily="2" charset="2"/>
              <a:buChar char="v"/>
            </a:pPr>
            <a:r>
              <a:rPr lang="en-US" dirty="0"/>
              <a:t>RISKS FACTORS</a:t>
            </a:r>
            <a:endParaRPr lang="en-IN" dirty="0"/>
          </a:p>
        </p:txBody>
      </p:sp>
      <p:sp>
        <p:nvSpPr>
          <p:cNvPr id="3" name="Content Placeholder 2">
            <a:extLst>
              <a:ext uri="{FF2B5EF4-FFF2-40B4-BE49-F238E27FC236}">
                <a16:creationId xmlns:a16="http://schemas.microsoft.com/office/drawing/2014/main" id="{FFE36827-C598-A7E5-298E-7FFA96281C84}"/>
              </a:ext>
            </a:extLst>
          </p:cNvPr>
          <p:cNvSpPr>
            <a:spLocks noGrp="1"/>
          </p:cNvSpPr>
          <p:nvPr>
            <p:ph idx="1"/>
          </p:nvPr>
        </p:nvSpPr>
        <p:spPr>
          <a:xfrm>
            <a:off x="913795" y="1760434"/>
            <a:ext cx="10353762" cy="4204530"/>
          </a:xfrm>
        </p:spPr>
        <p:txBody>
          <a:bodyPr>
            <a:normAutofit lnSpcReduction="10000"/>
          </a:bodyPr>
          <a:lstStyle/>
          <a:p>
            <a:r>
              <a:rPr lang="en-US" dirty="0">
                <a:solidFill>
                  <a:schemeClr val="tx1"/>
                </a:solidFill>
              </a:rPr>
              <a:t>Default Risk Analysis: Loans with higher amounts and lower credit scores have a higher likelihood of default. Additionally, adjustable-rate mortgages (ARMs) show a higher default rate compared to fixed-rate mortgages.</a:t>
            </a:r>
          </a:p>
          <a:p>
            <a:r>
              <a:rPr lang="en-US" dirty="0">
                <a:solidFill>
                  <a:schemeClr val="tx1"/>
                </a:solidFill>
              </a:rPr>
              <a:t>Implication: Lenders should implement stricter credit checks and consider limiting high-loan amounts or adjustable rates to manage default risk.</a:t>
            </a:r>
          </a:p>
          <a:p>
            <a:r>
              <a:rPr lang="en-US" dirty="0">
                <a:solidFill>
                  <a:schemeClr val="tx1"/>
                </a:solidFill>
              </a:rPr>
              <a:t>Economic Factors: Economic downturns and housing market volatility significantly impact default rates. For instance, during the 2008 financial crisis, mortgage defaults surged.</a:t>
            </a:r>
          </a:p>
          <a:p>
            <a:r>
              <a:rPr lang="en-US" dirty="0">
                <a:solidFill>
                  <a:schemeClr val="tx1"/>
                </a:solidFill>
              </a:rPr>
              <a:t>Implication: Lenders should be prepared for economic fluctuations and incorporate macroeconomic indicators into their risk models.</a:t>
            </a:r>
          </a:p>
        </p:txBody>
      </p:sp>
    </p:spTree>
    <p:extLst>
      <p:ext uri="{BB962C8B-B14F-4D97-AF65-F5344CB8AC3E}">
        <p14:creationId xmlns:p14="http://schemas.microsoft.com/office/powerpoint/2010/main" val="183104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177626C-91E6-5892-B58F-17C73FD794A2}"/>
              </a:ext>
            </a:extLst>
          </p:cNvPr>
          <p:cNvSpPr txBox="1">
            <a:spLocks noGrp="1"/>
          </p:cNvSpPr>
          <p:nvPr>
            <p:ph idx="1"/>
          </p:nvPr>
        </p:nvSpPr>
        <p:spPr>
          <a:xfrm>
            <a:off x="914400" y="760413"/>
            <a:ext cx="10353675" cy="1775614"/>
          </a:xfrm>
          <a:prstGeom prst="rect">
            <a:avLst/>
          </a:prstGeom>
          <a:noFill/>
        </p:spPr>
        <p:txBody>
          <a:bodyPr wrap="square">
            <a:spAutoFit/>
          </a:bodyPr>
          <a:lstStyle/>
          <a:p>
            <a:r>
              <a:rPr lang="en-IN" dirty="0">
                <a:solidFill>
                  <a:schemeClr val="tx1"/>
                </a:solidFill>
              </a:rPr>
              <a:t>Loan Term Length: Longer-term loans (e.g., 30 years) have slightly higher default rates compared to shorter-term loans (e.g., 15 years).</a:t>
            </a:r>
          </a:p>
          <a:p>
            <a:r>
              <a:rPr lang="en-IN" dirty="0">
                <a:solidFill>
                  <a:schemeClr val="tx1"/>
                </a:solidFill>
              </a:rPr>
              <a:t>Implication: Shorter-term loans, while requiring higher monthly payments, may reduce default risk and could be promoted as a safer lending option.</a:t>
            </a:r>
          </a:p>
        </p:txBody>
      </p:sp>
    </p:spTree>
    <p:extLst>
      <p:ext uri="{BB962C8B-B14F-4D97-AF65-F5344CB8AC3E}">
        <p14:creationId xmlns:p14="http://schemas.microsoft.com/office/powerpoint/2010/main" val="286146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1271-9471-20C6-864B-CDCECE56DECC}"/>
              </a:ext>
            </a:extLst>
          </p:cNvPr>
          <p:cNvSpPr>
            <a:spLocks noGrp="1"/>
          </p:cNvSpPr>
          <p:nvPr>
            <p:ph type="title"/>
          </p:nvPr>
        </p:nvSpPr>
        <p:spPr/>
        <p:txBody>
          <a:bodyPr/>
          <a:lstStyle/>
          <a:p>
            <a:pPr marL="685800" indent="-685800">
              <a:buFont typeface="Wingdings" panose="05000000000000000000" pitchFamily="2" charset="2"/>
              <a:buChar char="v"/>
            </a:pPr>
            <a:r>
              <a:rPr lang="en-US" dirty="0"/>
              <a:t>POTENTIAL OPPORTUNITIES</a:t>
            </a:r>
            <a:endParaRPr lang="en-IN" dirty="0"/>
          </a:p>
        </p:txBody>
      </p:sp>
      <p:sp>
        <p:nvSpPr>
          <p:cNvPr id="3" name="Content Placeholder 2">
            <a:extLst>
              <a:ext uri="{FF2B5EF4-FFF2-40B4-BE49-F238E27FC236}">
                <a16:creationId xmlns:a16="http://schemas.microsoft.com/office/drawing/2014/main" id="{460AFA76-A60F-66A4-A5D3-320E8FD077F6}"/>
              </a:ext>
            </a:extLst>
          </p:cNvPr>
          <p:cNvSpPr>
            <a:spLocks noGrp="1"/>
          </p:cNvSpPr>
          <p:nvPr>
            <p:ph idx="1"/>
          </p:nvPr>
        </p:nvSpPr>
        <p:spPr>
          <a:xfrm>
            <a:off x="913795" y="2076450"/>
            <a:ext cx="10353762" cy="3871423"/>
          </a:xfrm>
        </p:spPr>
        <p:txBody>
          <a:bodyPr>
            <a:normAutofit lnSpcReduction="10000"/>
          </a:bodyPr>
          <a:lstStyle/>
          <a:p>
            <a:r>
              <a:rPr lang="en-US" dirty="0">
                <a:solidFill>
                  <a:schemeClr val="tx1"/>
                </a:solidFill>
              </a:rPr>
              <a:t>Product Innovation : Develop tailored mortgage products that address specific borrower needs, such as first-time homebuyer programs or loans for high-credit-score individuals.</a:t>
            </a:r>
          </a:p>
          <a:p>
            <a:r>
              <a:rPr lang="en-US" dirty="0">
                <a:solidFill>
                  <a:schemeClr val="tx1"/>
                </a:solidFill>
              </a:rPr>
              <a:t>Example: Introduce flexible loan terms and refinancing options that cater to changing economic conditions and borrower circumstances.</a:t>
            </a:r>
          </a:p>
          <a:p>
            <a:r>
              <a:rPr lang="en-US" dirty="0">
                <a:solidFill>
                  <a:schemeClr val="tx1"/>
                </a:solidFill>
              </a:rPr>
              <a:t>Enhanced Risk Management: Use advanced data analytics and machine learning models to better predict default risk and optimize loan approvals.</a:t>
            </a:r>
          </a:p>
          <a:p>
            <a:r>
              <a:rPr lang="en-US" dirty="0">
                <a:solidFill>
                  <a:schemeClr val="tx1"/>
                </a:solidFill>
              </a:rPr>
              <a:t>Example: Implement predictive analytics tools to assess borrower behavior and potential financial difficulties more accurately.</a:t>
            </a:r>
            <a:endParaRPr lang="en-IN" dirty="0">
              <a:solidFill>
                <a:schemeClr val="tx1"/>
              </a:solidFill>
            </a:endParaRPr>
          </a:p>
        </p:txBody>
      </p:sp>
    </p:spTree>
    <p:extLst>
      <p:ext uri="{BB962C8B-B14F-4D97-AF65-F5344CB8AC3E}">
        <p14:creationId xmlns:p14="http://schemas.microsoft.com/office/powerpoint/2010/main" val="3513591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35FB0-4A58-35B9-58A8-BC59A4901BA0}"/>
              </a:ext>
            </a:extLst>
          </p:cNvPr>
          <p:cNvSpPr>
            <a:spLocks noGrp="1"/>
          </p:cNvSpPr>
          <p:nvPr>
            <p:ph idx="1"/>
          </p:nvPr>
        </p:nvSpPr>
        <p:spPr>
          <a:xfrm>
            <a:off x="913795" y="1136591"/>
            <a:ext cx="10353762" cy="4654608"/>
          </a:xfrm>
        </p:spPr>
        <p:txBody>
          <a:bodyPr/>
          <a:lstStyle/>
          <a:p>
            <a:r>
              <a:rPr lang="en-US" dirty="0">
                <a:solidFill>
                  <a:schemeClr val="tx1"/>
                </a:solidFill>
              </a:rPr>
              <a:t>Market Expansion: Expand into underserved markets or demographics, such as low-income households or emerging real estate markets.</a:t>
            </a:r>
          </a:p>
          <a:p>
            <a:r>
              <a:rPr lang="en-US" dirty="0">
                <a:solidFill>
                  <a:schemeClr val="tx1"/>
                </a:solidFill>
              </a:rPr>
              <a:t>Example: Offer special mortgage programs for underrepresented groups or regions with growing housing demand.</a:t>
            </a:r>
          </a:p>
          <a:p>
            <a:r>
              <a:rPr lang="en-US" dirty="0">
                <a:solidFill>
                  <a:schemeClr val="tx1"/>
                </a:solidFill>
              </a:rPr>
              <a:t>Policy Recommendations: Advocate for policies that support responsible lending and provide borrower education.</a:t>
            </a:r>
          </a:p>
          <a:p>
            <a:r>
              <a:rPr lang="en-US" dirty="0">
                <a:solidFill>
                  <a:schemeClr val="tx1"/>
                </a:solidFill>
              </a:rPr>
              <a:t>Example: Support initiatives that promote financial literacy and responsible borrowing practices to reduce default rates and improve market stability.</a:t>
            </a:r>
            <a:endParaRPr lang="en-IN" dirty="0">
              <a:solidFill>
                <a:schemeClr val="tx1"/>
              </a:solidFill>
            </a:endParaRPr>
          </a:p>
        </p:txBody>
      </p:sp>
    </p:spTree>
    <p:extLst>
      <p:ext uri="{BB962C8B-B14F-4D97-AF65-F5344CB8AC3E}">
        <p14:creationId xmlns:p14="http://schemas.microsoft.com/office/powerpoint/2010/main" val="4232408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16c05727-aa75-4e4a-9b5f-8a80a1165891"/>
    <ds:schemaRef ds:uri="http://www.w3.org/XML/1998/namespace"/>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{0BBF7C97-CFAC-43BC-A8B1-EF3D44976554}tf55705232_win32</Template>
  <TotalTime>37</TotalTime>
  <Words>892</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Goudy Old Style</vt:lpstr>
      <vt:lpstr>Wingdings</vt:lpstr>
      <vt:lpstr>Wingdings 2</vt:lpstr>
      <vt:lpstr>SlateVTI</vt:lpstr>
      <vt:lpstr>Aim of the project: To predict the mortgage loans.</vt:lpstr>
      <vt:lpstr>INTRODUCTION</vt:lpstr>
      <vt:lpstr>DATA OVERVIEW</vt:lpstr>
      <vt:lpstr>KEY TRENDS</vt:lpstr>
      <vt:lpstr>PowerPoint Presentation</vt:lpstr>
      <vt:lpstr>RISKS FACTORS</vt:lpstr>
      <vt:lpstr>PowerPoint Presentation</vt:lpstr>
      <vt:lpstr>POTENTIAL OPPORTUNITIES</vt:lpstr>
      <vt:lpstr>PowerPoint Presentation</vt:lpstr>
      <vt:lpstr>DEFINITIONS AND KEY TERMS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Poorna Shivani</dc:creator>
  <cp:lastModifiedBy>Poorna Shivani</cp:lastModifiedBy>
  <cp:revision>1</cp:revision>
  <dcterms:created xsi:type="dcterms:W3CDTF">2024-07-30T11:58:45Z</dcterms:created>
  <dcterms:modified xsi:type="dcterms:W3CDTF">2024-07-30T12:36:24Z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