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3070724_2880x2159.jpeg"/>
          <p:cNvSpPr/>
          <p:nvPr>
            <p:ph type="pic" idx="21"/>
          </p:nvPr>
        </p:nvSpPr>
        <p:spPr>
          <a:xfrm>
            <a:off x="-12700" y="-3924300"/>
            <a:ext cx="24384000" cy="182795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g object 16"/>
          <p:cNvSpPr/>
          <p:nvPr/>
        </p:nvSpPr>
        <p:spPr>
          <a:xfrm>
            <a:off x="1669218" y="2130754"/>
            <a:ext cx="1335193" cy="1332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581" y="12840"/>
                </a:lnTo>
                <a:lnTo>
                  <a:pt x="21556" y="0"/>
                </a:lnTo>
                <a:lnTo>
                  <a:pt x="0" y="0"/>
                </a:lnTo>
                <a:lnTo>
                  <a:pt x="106" y="2138"/>
                </a:lnTo>
                <a:lnTo>
                  <a:pt x="419" y="4239"/>
                </a:lnTo>
                <a:lnTo>
                  <a:pt x="934" y="6291"/>
                </a:lnTo>
                <a:lnTo>
                  <a:pt x="1645" y="8276"/>
                </a:lnTo>
                <a:lnTo>
                  <a:pt x="2546" y="10184"/>
                </a:lnTo>
                <a:lnTo>
                  <a:pt x="3631" y="11998"/>
                </a:lnTo>
                <a:lnTo>
                  <a:pt x="4894" y="13705"/>
                </a:lnTo>
                <a:lnTo>
                  <a:pt x="6329" y="15290"/>
                </a:lnTo>
                <a:lnTo>
                  <a:pt x="7914" y="16725"/>
                </a:lnTo>
                <a:lnTo>
                  <a:pt x="9620" y="17987"/>
                </a:lnTo>
                <a:lnTo>
                  <a:pt x="11432" y="19070"/>
                </a:lnTo>
                <a:lnTo>
                  <a:pt x="13337" y="19969"/>
                </a:lnTo>
                <a:lnTo>
                  <a:pt x="15321" y="20677"/>
                </a:lnTo>
                <a:lnTo>
                  <a:pt x="17369" y="21189"/>
                </a:lnTo>
                <a:lnTo>
                  <a:pt x="19467" y="21498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algn="l" defTabSz="2438400">
              <a:defRPr sz="4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3671532" y="1756794"/>
            <a:ext cx="17040933" cy="2116668"/>
          </a:xfrm>
          <a:prstGeom prst="rect">
            <a:avLst/>
          </a:prstGeom>
        </p:spPr>
        <p:txBody>
          <a:bodyPr lIns="0" tIns="0" rIns="0" bIns="0" anchor="t"/>
          <a:lstStyle>
            <a:lvl1pPr defTabSz="2438400">
              <a:defRPr b="1" sz="660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2371970" y="3238069"/>
            <a:ext cx="19640055" cy="78909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2438400">
              <a:spcBef>
                <a:spcPts val="0"/>
              </a:spcBef>
              <a:buSzTx/>
              <a:buNone/>
              <a:defRPr sz="2800">
                <a:solidFill>
                  <a:srgbClr val="42424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  <a:lvl2pPr marL="0" indent="457200" defTabSz="2438400">
              <a:spcBef>
                <a:spcPts val="0"/>
              </a:spcBef>
              <a:buSzTx/>
              <a:buNone/>
              <a:defRPr sz="2800">
                <a:solidFill>
                  <a:srgbClr val="42424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2pPr>
            <a:lvl3pPr marL="0" indent="914400" defTabSz="2438400">
              <a:spcBef>
                <a:spcPts val="0"/>
              </a:spcBef>
              <a:buSzTx/>
              <a:buNone/>
              <a:defRPr sz="2800">
                <a:solidFill>
                  <a:srgbClr val="42424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3pPr>
            <a:lvl4pPr marL="0" indent="1371600" defTabSz="2438400">
              <a:spcBef>
                <a:spcPts val="0"/>
              </a:spcBef>
              <a:buSzTx/>
              <a:buNone/>
              <a:defRPr sz="2800">
                <a:solidFill>
                  <a:srgbClr val="42424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4pPr>
            <a:lvl5pPr marL="0" indent="1828800" defTabSz="2438400">
              <a:spcBef>
                <a:spcPts val="0"/>
              </a:spcBef>
              <a:buSzTx/>
              <a:buNone/>
              <a:defRPr sz="2800">
                <a:solidFill>
                  <a:srgbClr val="42424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3303358" y="12924443"/>
            <a:ext cx="413539" cy="342901"/>
          </a:xfrm>
          <a:prstGeom prst="rect">
            <a:avLst/>
          </a:prstGeom>
        </p:spPr>
        <p:txBody>
          <a:bodyPr lIns="0" tIns="0" rIns="0" bIns="0" anchor="t"/>
          <a:lstStyle>
            <a:lvl1pPr indent="38100" algn="l" defTabSz="2438400">
              <a:spcBef>
                <a:spcPts val="200"/>
              </a:spcBef>
              <a:defRPr b="0" spc="93" sz="2400">
                <a:solidFill>
                  <a:srgbClr val="42424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43070716_1012x1350.jpeg"/>
          <p:cNvSpPr/>
          <p:nvPr>
            <p:ph type="pic" idx="21"/>
          </p:nvPr>
        </p:nvSpPr>
        <p:spPr>
          <a:xfrm>
            <a:off x="12925240" y="918941"/>
            <a:ext cx="11599695" cy="154738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43070716_1012x1350.jpeg"/>
          <p:cNvSpPr/>
          <p:nvPr>
            <p:ph type="pic" sz="half" idx="21"/>
          </p:nvPr>
        </p:nvSpPr>
        <p:spPr>
          <a:xfrm>
            <a:off x="13169900" y="2376299"/>
            <a:ext cx="9522179" cy="127025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43070718_1000x750.jpeg"/>
          <p:cNvSpPr/>
          <p:nvPr>
            <p:ph type="pic" sz="quarter" idx="21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43070724_2880x2159.jpeg"/>
          <p:cNvSpPr/>
          <p:nvPr>
            <p:ph type="pic" sz="quarter" idx="22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143070716_1012x1350.jpeg"/>
          <p:cNvSpPr/>
          <p:nvPr>
            <p:ph type="pic" idx="23"/>
          </p:nvPr>
        </p:nvSpPr>
        <p:spPr>
          <a:xfrm>
            <a:off x="1077599" y="355600"/>
            <a:ext cx="14423165" cy="1924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23724221" y="13122415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721936" y="13122415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8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ocs.pennylane.ai/projects/lightning/en/stable/lightning_gpu/device.html" TargetMode="External"/><Relationship Id="rId4" Type="http://schemas.openxmlformats.org/officeDocument/2006/relationships/hyperlink" Target="https://pennylane.ai/qml/demos/tutorial_learningshallow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hyperlink" Target="https://docs.pennylane.ai/projects/lightning/en/stable/lightning_gpu/device.html%5C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kaggle.com/competitions/histopathologic-cancer-detection/data" TargetMode="External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Quantum-Assisted Health Analysis for Pathology with AI-Driven Data Analysis and Secure Web3 Storag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Quantum-Assisted Health Analysis for Pathology with AI-Driven Data Analysis and Secure Web3 Storage </a:t>
            </a:r>
            <a:endParaRPr sz="1200"/>
          </a:p>
        </p:txBody>
      </p:sp>
      <p:sp>
        <p:nvSpPr>
          <p:cNvPr id="130" name="By team Tech Trekke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team Tech Trekkers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unctionality for Doctor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Functionality for Doctors:</a:t>
            </a:r>
          </a:p>
        </p:txBody>
      </p:sp>
      <p:sp>
        <p:nvSpPr>
          <p:cNvPr id="163" name="Cellular Analysis: Doctors can upload cellular images and analyze them using our quantum computing model. The model processes the images and provides detailed insights into cellular structures, abnormalities, and potential health indicat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Cellular Analysis:</a:t>
            </a:r>
            <a:r>
              <a:t> Doctors can upload cellular images and analyze them using our quantum computing model. The model processes the images and provides detailed insights into cellular structures, abnormalities, and potential health indicators.</a:t>
            </a:r>
          </a:p>
          <a:p>
            <a:pPr>
              <a:buBlip>
                <a:blip r:embed="rId2"/>
              </a:buBlip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Health Predictions:</a:t>
            </a:r>
            <a:r>
              <a:t> Based on the analysis results, our model generates personalized health predictions for patients, enabling doctors to make informed decisions about treatment plans and preventive measures.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unctionality for Patient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Functionality for Patients:</a:t>
            </a:r>
          </a:p>
        </p:txBody>
      </p:sp>
      <p:sp>
        <p:nvSpPr>
          <p:cNvPr id="166" name="Viewing Results: Patients can securely access their health predictions and diagnostic results through the platform. This empowers them to stay informed about their health status and collaborate effectively with their healthcare provid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Viewing Results:</a:t>
            </a:r>
            <a:r>
              <a:t> Patients can securely access their health predictions and diagnostic results through the platform. This empowers them to stay informed about their health status and collaborate effectively with their healthcare providers.</a:t>
            </a:r>
          </a:p>
          <a:p>
            <a:pPr>
              <a:buBlip>
                <a:blip r:embed="rId2"/>
              </a:buBlip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Monitoring Health:</a:t>
            </a:r>
            <a:r>
              <a:t> By regularly monitoring their health predictions and diagnostic data, patients can take proactive steps to manage their well-being and seek timely medical attention when necessary.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 ) Solidity : To implement the backend smart contract functionality for our healthcare application on the Ethereum blockchain, we'll need to write Solidity code.…"/>
          <p:cNvSpPr txBox="1"/>
          <p:nvPr>
            <p:ph type="body" idx="4294967295"/>
          </p:nvPr>
        </p:nvSpPr>
        <p:spPr>
          <a:xfrm>
            <a:off x="2371970" y="3238069"/>
            <a:ext cx="19894887" cy="899329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defTabSz="2438400">
              <a:spcBef>
                <a:spcPts val="0"/>
              </a:spcBef>
              <a:buSzTx/>
              <a:buNone/>
              <a:defRPr sz="44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 i ) Solidity : To implement the backend smart contract functionality for our healthcare application on the Ethereum blockchain, we'll need to write Solidity code. </a:t>
            </a:r>
          </a:p>
          <a:p>
            <a:pPr marL="0" indent="0" defTabSz="2438400">
              <a:spcBef>
                <a:spcPts val="0"/>
              </a:spcBef>
              <a:buSzTx/>
              <a:buNone/>
              <a:defRPr sz="44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0" indent="0" defTabSz="2438400">
              <a:spcBef>
                <a:spcPts val="0"/>
              </a:spcBef>
              <a:buSzTx/>
              <a:buNone/>
              <a:defRPr sz="44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ii ) Integration with Web3 : We use Web3.js to send transactions to the Ethereum network. This includes sending Ether between accounts, deploying new smart contracts, and calling functions on existing smart contracts.</a:t>
            </a:r>
            <a:br/>
            <a:br/>
            <a:r>
              <a:t>iii ) An basic overview of how we will  implementation Smart Contract using solidity </a:t>
            </a:r>
          </a:p>
        </p:txBody>
      </p:sp>
      <p:sp>
        <p:nvSpPr>
          <p:cNvPr id="169" name="3.BlockChain Components"/>
          <p:cNvSpPr txBox="1"/>
          <p:nvPr>
            <p:ph type="title" idx="4294967295"/>
          </p:nvPr>
        </p:nvSpPr>
        <p:spPr>
          <a:xfrm>
            <a:off x="2297120" y="998497"/>
            <a:ext cx="17040933" cy="2116667"/>
          </a:xfrm>
          <a:prstGeom prst="rect">
            <a:avLst/>
          </a:prstGeom>
        </p:spPr>
        <p:txBody>
          <a:bodyPr lIns="0" tIns="0" rIns="0" bIns="0" anchor="t"/>
          <a:lstStyle>
            <a:lvl1pPr defTabSz="2438400">
              <a:defRPr b="1" sz="6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defRPr>
                <a:effectLst/>
              </a:defRPr>
            </a:pPr>
            <a:r>
              <a:t>3.BlockChain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mart Contract implementation idea"/>
          <p:cNvSpPr txBox="1"/>
          <p:nvPr>
            <p:ph type="title"/>
          </p:nvPr>
        </p:nvSpPr>
        <p:spPr>
          <a:xfrm>
            <a:off x="946403" y="856316"/>
            <a:ext cx="17040932" cy="99792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Smart Contract implementation idea</a:t>
            </a:r>
          </a:p>
        </p:txBody>
      </p:sp>
      <p:sp>
        <p:nvSpPr>
          <p:cNvPr id="172" name="// SPDX-License-Identifier: MIT…"/>
          <p:cNvSpPr txBox="1"/>
          <p:nvPr>
            <p:ph type="body" idx="1"/>
          </p:nvPr>
        </p:nvSpPr>
        <p:spPr>
          <a:xfrm>
            <a:off x="785673" y="2092569"/>
            <a:ext cx="22905769" cy="11119716"/>
          </a:xfrm>
          <a:prstGeom prst="rect">
            <a:avLst/>
          </a:prstGeom>
        </p:spPr>
        <p:txBody>
          <a:bodyPr/>
          <a:lstStyle/>
          <a:p>
            <a:pPr defTabSz="1097279">
              <a:defRPr sz="2295">
                <a:effectLst/>
              </a:defRPr>
            </a:pPr>
            <a:r>
              <a:t>// SPDX-License-Identifier: MIT</a:t>
            </a:r>
          </a:p>
          <a:p>
            <a:pPr defTabSz="1097279">
              <a:defRPr sz="2295">
                <a:effectLst/>
              </a:defRPr>
            </a:pPr>
            <a:r>
              <a:t>pragma solidity ^0.8.0;</a:t>
            </a:r>
          </a:p>
          <a:p>
            <a:pPr defTabSz="1097279">
              <a:defRPr sz="2295">
                <a:effectLst/>
              </a:defRPr>
            </a:pPr>
          </a:p>
          <a:p>
            <a:pPr defTabSz="1097279">
              <a:defRPr sz="2295">
                <a:effectLst/>
              </a:defRPr>
            </a:pPr>
            <a:r>
              <a:t>contract HealthPrediction {</a:t>
            </a:r>
          </a:p>
          <a:p>
            <a:pPr defTabSz="1097279">
              <a:defRPr sz="2295">
                <a:effectLst/>
              </a:defRPr>
            </a:pPr>
            <a:r>
              <a:t>    // Define struct to represent a health prediction</a:t>
            </a:r>
          </a:p>
          <a:p>
            <a:pPr defTabSz="1097279">
              <a:defRPr sz="2295">
                <a:effectLst/>
              </a:defRPr>
            </a:pPr>
            <a:r>
              <a:t>    struct HealthPrediction {</a:t>
            </a:r>
          </a:p>
          <a:p>
            <a:pPr defTabSz="1097279">
              <a:defRPr sz="2295">
                <a:effectLst/>
              </a:defRPr>
            </a:pPr>
            <a:r>
              <a:t>        address doctor; // Address of the doctor who made the prediction</a:t>
            </a:r>
          </a:p>
          <a:p>
            <a:pPr defTabSz="1097279">
              <a:defRPr sz="2295">
                <a:effectLst/>
              </a:defRPr>
            </a:pPr>
            <a:r>
              <a:t>        string prediction; // Health prediction made by the doctor</a:t>
            </a:r>
          </a:p>
          <a:p>
            <a:pPr defTabSz="1097279">
              <a:defRPr sz="2295">
                <a:effectLst/>
              </a:defRPr>
            </a:pPr>
            <a:r>
              <a:t>    }</a:t>
            </a:r>
          </a:p>
          <a:p>
            <a:pPr defTabSz="1097279">
              <a:defRPr sz="2295">
                <a:effectLst/>
              </a:defRPr>
            </a:pPr>
          </a:p>
          <a:p>
            <a:pPr defTabSz="1097279">
              <a:defRPr sz="2295">
                <a:effectLst/>
              </a:defRPr>
            </a:pPr>
            <a:r>
              <a:t>    // Mapping to store health predictions associated with patient IDs</a:t>
            </a:r>
          </a:p>
          <a:p>
            <a:pPr defTabSz="1097279">
              <a:defRPr sz="2295">
                <a:effectLst/>
              </a:defRPr>
            </a:pPr>
            <a:r>
              <a:t>    mapping(string =&gt; HealthPrediction) public predictions;</a:t>
            </a:r>
          </a:p>
          <a:p>
            <a:pPr defTabSz="1097279">
              <a:defRPr sz="2295">
                <a:effectLst/>
              </a:defRPr>
            </a:pPr>
          </a:p>
          <a:p>
            <a:pPr defTabSz="1097279">
              <a:defRPr sz="2295">
                <a:effectLst/>
              </a:defRPr>
            </a:pPr>
            <a:r>
              <a:t>    // Event to log when a new health prediction is made</a:t>
            </a:r>
          </a:p>
          <a:p>
            <a:pPr defTabSz="1097279">
              <a:defRPr sz="2295">
                <a:effectLst/>
              </a:defRPr>
            </a:pPr>
            <a:r>
              <a:t>    event NewPrediction(string indexed patientId, address indexed doctor, string prediction);</a:t>
            </a:r>
          </a:p>
          <a:p>
            <a:pPr defTabSz="1097279">
              <a:defRPr sz="2295">
                <a:effectLst/>
              </a:defRPr>
            </a:pPr>
          </a:p>
          <a:p>
            <a:pPr defTabSz="1097279">
              <a:defRPr sz="2295">
                <a:effectLst/>
              </a:defRPr>
            </a:pPr>
            <a:r>
              <a:t>    // Function to make a new health prediction</a:t>
            </a:r>
          </a:p>
          <a:p>
            <a:pPr defTabSz="1097279">
              <a:defRPr sz="2295">
                <a:effectLst/>
              </a:defRPr>
            </a:pPr>
            <a:r>
              <a:t>    function makePrediction(string memory patientId, string memory prediction) public {</a:t>
            </a:r>
          </a:p>
          <a:p>
            <a:pPr defTabSz="1097279">
              <a:defRPr sz="2295">
                <a:effectLst/>
              </a:defRPr>
            </a:pPr>
            <a:r>
              <a:t>        // Store the prediction in the mapping</a:t>
            </a:r>
          </a:p>
          <a:p>
            <a:pPr defTabSz="1097279">
              <a:defRPr sz="2295">
                <a:effectLst/>
              </a:defRPr>
            </a:pPr>
            <a:r>
              <a:t>        predictions[patientId] = HealthPrediction(msg.sender, prediction);</a:t>
            </a:r>
          </a:p>
          <a:p>
            <a:pPr defTabSz="1097279">
              <a:defRPr sz="2295">
                <a:effectLst/>
              </a:defRPr>
            </a:pPr>
          </a:p>
          <a:p>
            <a:pPr defTabSz="1097279">
              <a:defRPr sz="2295">
                <a:effectLst/>
              </a:defRPr>
            </a:pPr>
            <a:r>
              <a:t>        // Emit an event to log the new prediction</a:t>
            </a:r>
          </a:p>
          <a:p>
            <a:pPr defTabSz="1097279">
              <a:defRPr sz="2295">
                <a:effectLst/>
              </a:defRPr>
            </a:pPr>
            <a:r>
              <a:t>        emit NewPrediction(patientId, msg.sender, prediction);</a:t>
            </a:r>
          </a:p>
          <a:p>
            <a:pPr defTabSz="1097279">
              <a:defRPr sz="2295">
                <a:effectLst/>
              </a:defRPr>
            </a:pPr>
            <a:r>
              <a:t>    }</a:t>
            </a:r>
          </a:p>
          <a:p>
            <a:pPr defTabSz="1097279">
              <a:defRPr sz="2295">
                <a:effectLst/>
              </a:defRPr>
            </a:pPr>
          </a:p>
          <a:p>
            <a:pPr defTabSz="1097279">
              <a:defRPr sz="2295">
                <a:effectLst/>
              </a:defRPr>
            </a:pPr>
            <a:r>
              <a:t>    // Function to retrieve a patient's health prediction</a:t>
            </a:r>
          </a:p>
          <a:p>
            <a:pPr defTabSz="1097279">
              <a:defRPr sz="2295">
                <a:effectLst/>
              </a:defRPr>
            </a:pPr>
            <a:r>
              <a:t>    function getPrediction(string memory patientId) public view returns (address, string memory) {</a:t>
            </a:r>
          </a:p>
          <a:p>
            <a:pPr defTabSz="1097279">
              <a:defRPr sz="2295">
                <a:effectLst/>
              </a:defRPr>
            </a:pPr>
            <a:r>
              <a:t>        // Retrieve and return the prediction associated with the patient ID</a:t>
            </a:r>
          </a:p>
          <a:p>
            <a:pPr defTabSz="1097279">
              <a:defRPr sz="2295">
                <a:effectLst/>
              </a:defRPr>
            </a:pPr>
            <a:r>
              <a:t>        HealthPrediction memory prediction = predictions[patientId];</a:t>
            </a:r>
          </a:p>
          <a:p>
            <a:pPr defTabSz="1097279">
              <a:defRPr sz="2295">
                <a:effectLst/>
              </a:defRPr>
            </a:pPr>
            <a:r>
              <a:t>        return (prediction.doctor, prediction.prediction);</a:t>
            </a:r>
          </a:p>
          <a:p>
            <a:pPr defTabSz="1097279">
              <a:defRPr sz="2295">
                <a:effectLst/>
              </a:defRPr>
            </a:pPr>
            <a:r>
              <a:t>    }</a:t>
            </a:r>
          </a:p>
          <a:p>
            <a:pPr defTabSz="1097279">
              <a:defRPr sz="2295">
                <a:effectLst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HealthPrediction  contract defines a data structure to represent a health prediction made by a doctor, including the doctor's address and the prediction text.…"/>
          <p:cNvSpPr txBox="1"/>
          <p:nvPr>
            <p:ph type="body" idx="4294967295"/>
          </p:nvPr>
        </p:nvSpPr>
        <p:spPr>
          <a:xfrm>
            <a:off x="785673" y="2092569"/>
            <a:ext cx="22905769" cy="11119716"/>
          </a:xfrm>
          <a:prstGeom prst="rect">
            <a:avLst/>
          </a:prstGeom>
        </p:spPr>
        <p:txBody>
          <a:bodyPr lIns="0" tIns="0" rIns="0" bIns="0" anchor="t"/>
          <a:lstStyle/>
          <a:p>
            <a:pPr marL="647700" indent="-647700" defTabSz="2438400">
              <a:spcBef>
                <a:spcPts val="0"/>
              </a:spcBef>
              <a:buBlip>
                <a:blip r:embed="rId2"/>
              </a:buBlip>
              <a:defRPr sz="51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 HealthPrediction  contract defines a data structure to represent a health prediction made by a doctor, including the doctor's address and the prediction text.</a:t>
            </a:r>
          </a:p>
          <a:p>
            <a:pPr marL="647700" indent="-647700" defTabSz="2438400">
              <a:spcBef>
                <a:spcPts val="0"/>
              </a:spcBef>
              <a:buBlip>
                <a:blip r:embed="rId2"/>
              </a:buBlip>
              <a:defRPr sz="51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647700" indent="-647700" defTabSz="2438400">
              <a:spcBef>
                <a:spcPts val="0"/>
              </a:spcBef>
              <a:buBlip>
                <a:blip r:embed="rId2"/>
              </a:buBlip>
              <a:defRPr sz="51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ft defines a mapping called ‘predictions’ to store health predictions associated with patient IDs. Each patient ID is mapped to a ‘HealthPrediction’ struct.</a:t>
            </a:r>
          </a:p>
          <a:p>
            <a:pPr marL="647700" indent="-647700" defTabSz="2438400">
              <a:spcBef>
                <a:spcPts val="0"/>
              </a:spcBef>
              <a:buBlip>
                <a:blip r:embed="rId2"/>
              </a:buBlip>
              <a:defRPr sz="51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647700" indent="-647700" defTabSz="2438400">
              <a:spcBef>
                <a:spcPts val="0"/>
              </a:spcBef>
              <a:buBlip>
                <a:blip r:embed="rId2"/>
              </a:buBlip>
              <a:defRPr sz="51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 ‘makePrediction’ function allows a doctor to make a new health prediction for a patient by specifying the patient ID and the prediction text. The prediction is stored in the ‘predictions’ mapping.</a:t>
            </a:r>
          </a:p>
          <a:p>
            <a:pPr marL="647700" indent="-647700" defTabSz="2438400">
              <a:spcBef>
                <a:spcPts val="0"/>
              </a:spcBef>
              <a:buBlip>
                <a:blip r:embed="rId2"/>
              </a:buBlip>
              <a:defRPr sz="51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647700" indent="-647700" defTabSz="2438400">
              <a:spcBef>
                <a:spcPts val="0"/>
              </a:spcBef>
              <a:buBlip>
                <a:blip r:embed="rId2"/>
              </a:buBlip>
              <a:defRPr sz="5100"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 ‘NewPrediction’ function allows anyone to retrieve a patient's health prediction by providing the patient ID. It returns the doctor's address and the prediction text associated with the patient ID.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teps in our Implementation St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Steps in our Implementation Stage</a:t>
            </a:r>
          </a:p>
        </p:txBody>
      </p:sp>
      <p:sp>
        <p:nvSpPr>
          <p:cNvPr id="133" name="Implement Quantum Computing Modu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Implement Quantum Computing Modules.</a:t>
            </a:r>
          </a:p>
          <a:p>
            <a:pPr>
              <a:buBlip>
                <a:blip r:embed="rId2"/>
              </a:buBlip>
            </a:pPr>
            <a:r>
              <a:t>Develop User Interfaces</a:t>
            </a:r>
          </a:p>
          <a:p>
            <a:pPr>
              <a:buBlip>
                <a:blip r:embed="rId2"/>
              </a:buBlip>
            </a:pPr>
            <a:r>
              <a:t>Develop Blockchain Components</a:t>
            </a:r>
          </a:p>
          <a:p>
            <a:pPr>
              <a:buBlip>
                <a:blip r:embed="rId2"/>
              </a:buBlip>
            </a:pPr>
            <a:r>
              <a:t>Integrate Web3, Blockchain, and Quantum Components</a:t>
            </a:r>
          </a:p>
          <a:p>
            <a:pPr>
              <a:buBlip>
                <a:blip r:embed="rId2"/>
              </a:buBlip>
            </a:pPr>
            <a:r>
              <a:t>Implement Backend 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 txBox="1"/>
          <p:nvPr>
            <p:ph type="title"/>
          </p:nvPr>
        </p:nvSpPr>
        <p:spPr>
          <a:xfrm>
            <a:off x="3671532" y="1753002"/>
            <a:ext cx="5698068" cy="1205652"/>
          </a:xfrm>
          <a:prstGeom prst="rect">
            <a:avLst/>
          </a:prstGeom>
        </p:spPr>
        <p:txBody>
          <a:bodyPr/>
          <a:lstStyle>
            <a:lvl1pPr indent="6985" defTabSz="1341120">
              <a:spcBef>
                <a:spcPts val="100"/>
              </a:spcBef>
              <a:defRPr sz="4070"/>
            </a:lvl1pPr>
          </a:lstStyle>
          <a:p>
            <a:pPr>
              <a:defRPr>
                <a:effectLst/>
              </a:defRPr>
            </a:pPr>
            <a:r>
              <a:t>Introduction - Analysis of cell and behaviour</a:t>
            </a:r>
          </a:p>
        </p:txBody>
      </p:sp>
      <p:sp>
        <p:nvSpPr>
          <p:cNvPr id="136" name="object 3"/>
          <p:cNvSpPr txBox="1"/>
          <p:nvPr/>
        </p:nvSpPr>
        <p:spPr>
          <a:xfrm>
            <a:off x="3202317" y="3444389"/>
            <a:ext cx="20102519" cy="503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878986" marR="191346" indent="-866921" algn="l" defTabSz="2438400">
              <a:lnSpc>
                <a:spcPts val="4000"/>
              </a:lnSpc>
              <a:spcBef>
                <a:spcPts val="500"/>
              </a:spcBef>
              <a:buSzPct val="100000"/>
              <a:buFont typeface="Tahoma"/>
              <a:buChar char="●"/>
              <a:tabLst>
                <a:tab pos="914400" algn="l"/>
                <a:tab pos="914400" algn="l"/>
              </a:tabLst>
              <a:defRPr spc="-13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</a:t>
            </a:r>
            <a:r>
              <a:rPr spc="-26"/>
              <a:t> analysis</a:t>
            </a:r>
            <a:r>
              <a:t> </a:t>
            </a:r>
            <a:r>
              <a:rPr spc="65"/>
              <a:t>of</a:t>
            </a:r>
            <a:r>
              <a:t> </a:t>
            </a:r>
            <a:r>
              <a:rPr spc="26"/>
              <a:t>pathological</a:t>
            </a:r>
            <a:r>
              <a:t> </a:t>
            </a:r>
            <a:r>
              <a:rPr spc="26"/>
              <a:t>(study</a:t>
            </a:r>
            <a:r>
              <a:t> </a:t>
            </a:r>
            <a:r>
              <a:rPr spc="65"/>
              <a:t>of</a:t>
            </a:r>
            <a:r>
              <a:t> </a:t>
            </a:r>
            <a:r>
              <a:rPr spc="26"/>
              <a:t>abnormal</a:t>
            </a:r>
            <a:r>
              <a:t> </a:t>
            </a:r>
            <a:r>
              <a:rPr spc="26"/>
              <a:t>or</a:t>
            </a:r>
            <a:r>
              <a:t> </a:t>
            </a:r>
            <a:r>
              <a:rPr spc="-39"/>
              <a:t>diseased</a:t>
            </a:r>
            <a:r>
              <a:t> </a:t>
            </a:r>
            <a:r>
              <a:rPr spc="0"/>
              <a:t>cells)</a:t>
            </a:r>
            <a:r>
              <a:t> </a:t>
            </a:r>
            <a:r>
              <a:rPr spc="13"/>
              <a:t>phenotypes </a:t>
            </a:r>
            <a:r>
              <a:rPr spc="-902"/>
              <a:t> </a:t>
            </a:r>
            <a:r>
              <a:rPr spc="13"/>
              <a:t>plays </a:t>
            </a:r>
            <a:r>
              <a:rPr spc="-117"/>
              <a:t>a </a:t>
            </a:r>
            <a:r>
              <a:rPr spc="-52"/>
              <a:t>key </a:t>
            </a:r>
            <a:r>
              <a:rPr spc="26"/>
              <a:t>role </a:t>
            </a:r>
            <a:r>
              <a:rPr spc="13"/>
              <a:t>in </a:t>
            </a:r>
            <a:r>
              <a:rPr spc="-78"/>
              <a:t>cancer </a:t>
            </a:r>
            <a:r>
              <a:rPr spc="-52"/>
              <a:t>research </a:t>
            </a:r>
            <a:r>
              <a:rPr spc="0"/>
              <a:t>and </a:t>
            </a:r>
            <a:r>
              <a:rPr spc="-39"/>
              <a:t>medicine; </a:t>
            </a:r>
            <a:r>
              <a:rPr spc="117"/>
              <a:t>it </a:t>
            </a:r>
            <a:r>
              <a:rPr spc="-26"/>
              <a:t>remains </a:t>
            </a:r>
            <a:r>
              <a:rPr spc="-117"/>
              <a:t>a </a:t>
            </a:r>
            <a:r>
              <a:rPr spc="13"/>
              <a:t>challenge </a:t>
            </a:r>
            <a:r>
              <a:rPr spc="91"/>
              <a:t>to </a:t>
            </a:r>
            <a:r>
              <a:rPr spc="13"/>
              <a:t>deﬁne </a:t>
            </a:r>
            <a:r>
              <a:rPr spc="26"/>
              <a:t> </a:t>
            </a:r>
            <a:r>
              <a:rPr spc="0"/>
              <a:t>these</a:t>
            </a:r>
            <a:r>
              <a:rPr spc="-52"/>
              <a:t> </a:t>
            </a:r>
            <a:r>
              <a:t>phenotypes.</a:t>
            </a:r>
          </a:p>
          <a:p>
            <a:pPr marL="878986" marR="191346" indent="-866921" algn="l" defTabSz="2438400">
              <a:lnSpc>
                <a:spcPts val="4000"/>
              </a:lnSpc>
              <a:spcBef>
                <a:spcPts val="500"/>
              </a:spcBef>
              <a:buSzPct val="100000"/>
              <a:buFont typeface="Tahoma"/>
              <a:buChar char="●"/>
              <a:tabLst>
                <a:tab pos="914400" algn="l"/>
                <a:tab pos="914400" algn="l"/>
              </a:tabLst>
              <a:defRPr spc="-13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878986" indent="-866921" algn="l" defTabSz="2438400">
              <a:lnSpc>
                <a:spcPts val="3700"/>
              </a:lnSpc>
              <a:buSzPct val="100000"/>
              <a:buFont typeface="Tahoma"/>
              <a:buChar char="●"/>
              <a:tabLst>
                <a:tab pos="914400" algn="l"/>
                <a:tab pos="914400" algn="l"/>
              </a:tabLst>
              <a:defRPr spc="-52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These</a:t>
            </a:r>
            <a:r>
              <a:rPr spc="-26"/>
              <a:t> </a:t>
            </a:r>
            <a:r>
              <a:rPr spc="-39"/>
              <a:t>analyses</a:t>
            </a:r>
            <a:r>
              <a:rPr spc="-13"/>
              <a:t> </a:t>
            </a:r>
            <a:r>
              <a:t>are</a:t>
            </a:r>
            <a:r>
              <a:rPr spc="-26"/>
              <a:t> </a:t>
            </a:r>
            <a:r>
              <a:rPr spc="78"/>
              <a:t>vital</a:t>
            </a:r>
            <a:r>
              <a:rPr spc="-13"/>
              <a:t> </a:t>
            </a:r>
            <a:r>
              <a:rPr spc="91"/>
              <a:t>to</a:t>
            </a:r>
            <a:r>
              <a:rPr spc="-13"/>
              <a:t> </a:t>
            </a:r>
            <a:r>
              <a:rPr spc="52"/>
              <a:t>link</a:t>
            </a:r>
            <a:r>
              <a:rPr spc="-26"/>
              <a:t> </a:t>
            </a:r>
            <a:r>
              <a:rPr spc="13"/>
              <a:t>molecular</a:t>
            </a:r>
            <a:r>
              <a:rPr spc="-13"/>
              <a:t> </a:t>
            </a:r>
            <a:r>
              <a:rPr spc="-39"/>
              <a:t>mechanisms</a:t>
            </a:r>
            <a:r>
              <a:rPr spc="-13"/>
              <a:t> </a:t>
            </a:r>
            <a:r>
              <a:rPr spc="170"/>
              <a:t>with</a:t>
            </a:r>
            <a:r>
              <a:rPr spc="-26"/>
              <a:t> </a:t>
            </a:r>
            <a:r>
              <a:rPr spc="-65"/>
              <a:t>disease</a:t>
            </a:r>
            <a:r>
              <a:rPr spc="-13"/>
              <a:t> prognosis.</a:t>
            </a:r>
            <a:endParaRPr spc="-13"/>
          </a:p>
          <a:p>
            <a:pPr marL="878986" indent="-866921" algn="l" defTabSz="2438400">
              <a:lnSpc>
                <a:spcPts val="3700"/>
              </a:lnSpc>
              <a:buSzPct val="100000"/>
              <a:buFont typeface="Tahoma"/>
              <a:buChar char="●"/>
              <a:tabLst>
                <a:tab pos="914400" algn="l"/>
                <a:tab pos="914400" algn="l"/>
              </a:tabLst>
              <a:defRPr spc="-52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878986" marR="50800" indent="-866921" algn="just" defTabSz="2438400">
              <a:lnSpc>
                <a:spcPts val="4000"/>
              </a:lnSpc>
              <a:buSzPct val="100000"/>
              <a:buFont typeface="Tahoma"/>
              <a:buChar char="●"/>
              <a:tabLst>
                <a:tab pos="914400" algn="l"/>
              </a:tabLst>
              <a:defRPr spc="91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Owing</a:t>
            </a:r>
            <a:r>
              <a:rPr spc="-26"/>
              <a:t> </a:t>
            </a:r>
            <a:r>
              <a:t>to</a:t>
            </a:r>
            <a:r>
              <a:rPr spc="-26"/>
              <a:t> </a:t>
            </a:r>
            <a:r>
              <a:rPr spc="52"/>
              <a:t>the</a:t>
            </a:r>
            <a:r>
              <a:rPr spc="-26"/>
              <a:t> </a:t>
            </a:r>
            <a:r>
              <a:rPr spc="39"/>
              <a:t>complexity</a:t>
            </a:r>
            <a:r>
              <a:rPr spc="-26"/>
              <a:t> </a:t>
            </a:r>
            <a:r>
              <a:rPr spc="65"/>
              <a:t>of</a:t>
            </a:r>
            <a:r>
              <a:rPr spc="-13"/>
              <a:t> </a:t>
            </a:r>
            <a:r>
              <a:rPr spc="-104"/>
              <a:t>cancer,</a:t>
            </a:r>
            <a:r>
              <a:rPr spc="-26"/>
              <a:t> </a:t>
            </a:r>
            <a:r>
              <a:rPr spc="52"/>
              <a:t>its</a:t>
            </a:r>
            <a:r>
              <a:rPr spc="-26"/>
              <a:t> </a:t>
            </a:r>
            <a:r>
              <a:rPr spc="52"/>
              <a:t>different</a:t>
            </a:r>
            <a:r>
              <a:rPr spc="-26"/>
              <a:t> </a:t>
            </a:r>
            <a:r>
              <a:rPr spc="0"/>
              <a:t>morphologies,</a:t>
            </a:r>
            <a:r>
              <a:rPr spc="-26"/>
              <a:t> </a:t>
            </a:r>
            <a:r>
              <a:rPr spc="39"/>
              <a:t>spatial</a:t>
            </a:r>
            <a:r>
              <a:rPr spc="-13"/>
              <a:t> </a:t>
            </a:r>
            <a:r>
              <a:rPr spc="0"/>
              <a:t>arrangements </a:t>
            </a:r>
            <a:r>
              <a:rPr spc="-915"/>
              <a:t> </a:t>
            </a:r>
            <a:r>
              <a:rPr spc="0"/>
              <a:t>and </a:t>
            </a:r>
            <a:r>
              <a:rPr spc="-13"/>
              <a:t>behaviors </a:t>
            </a:r>
            <a:r>
              <a:rPr spc="-183"/>
              <a:t>: </a:t>
            </a:r>
            <a:r>
              <a:rPr spc="26"/>
              <a:t>multiscale </a:t>
            </a:r>
            <a:r>
              <a:rPr spc="39"/>
              <a:t>pathology </a:t>
            </a:r>
            <a:r>
              <a:rPr spc="0"/>
              <a:t>features </a:t>
            </a:r>
            <a:r>
              <a:rPr spc="-26"/>
              <a:t>need </a:t>
            </a:r>
            <a:r>
              <a:t>to </a:t>
            </a:r>
            <a:r>
              <a:rPr spc="-13"/>
              <a:t>be </a:t>
            </a:r>
            <a:r>
              <a:rPr spc="13"/>
              <a:t>extracted </a:t>
            </a:r>
            <a:r>
              <a:rPr spc="0"/>
              <a:t>using </a:t>
            </a:r>
            <a:r>
              <a:rPr spc="-13"/>
              <a:t>deep </a:t>
            </a:r>
            <a:r>
              <a:rPr spc="-902"/>
              <a:t> </a:t>
            </a:r>
            <a:r>
              <a:rPr spc="26"/>
              <a:t>learning</a:t>
            </a:r>
            <a:r>
              <a:rPr spc="-52"/>
              <a:t> </a:t>
            </a:r>
            <a:r>
              <a:rPr spc="0"/>
              <a:t>methods.</a:t>
            </a:r>
            <a:endParaRPr spc="0"/>
          </a:p>
          <a:p>
            <a:pPr marL="878986" marR="50800" indent="-866921" algn="just" defTabSz="2438400">
              <a:lnSpc>
                <a:spcPts val="4000"/>
              </a:lnSpc>
              <a:buSzPct val="100000"/>
              <a:buFont typeface="Tahoma"/>
              <a:buChar char="●"/>
              <a:tabLst>
                <a:tab pos="914400" algn="l"/>
              </a:tabLst>
              <a:defRPr spc="91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878986" indent="-866921" algn="just" defTabSz="2438400">
              <a:lnSpc>
                <a:spcPts val="3700"/>
              </a:lnSpc>
              <a:buSzPct val="100000"/>
              <a:buFont typeface="Tahoma"/>
              <a:buChar char="●"/>
              <a:tabLst>
                <a:tab pos="914400" algn="l"/>
              </a:tabLst>
              <a:defRPr spc="196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</a:t>
            </a:r>
            <a:r>
              <a:rPr spc="-13"/>
              <a:t> </a:t>
            </a:r>
            <a:r>
              <a:rPr spc="39"/>
              <a:t>hybrid</a:t>
            </a:r>
            <a:r>
              <a:rPr spc="0"/>
              <a:t> </a:t>
            </a:r>
            <a:r>
              <a:rPr spc="13"/>
              <a:t>Ǫuantum</a:t>
            </a:r>
            <a:r>
              <a:rPr spc="0"/>
              <a:t> </a:t>
            </a:r>
            <a:r>
              <a:rPr spc="13"/>
              <a:t>Computing</a:t>
            </a:r>
            <a:r>
              <a:rPr spc="-13"/>
              <a:t> </a:t>
            </a:r>
            <a:r>
              <a:rPr spc="-26"/>
              <a:t>approach</a:t>
            </a:r>
            <a:r>
              <a:rPr spc="0"/>
              <a:t> </a:t>
            </a:r>
            <a:r>
              <a:rPr spc="-39"/>
              <a:t>increased</a:t>
            </a:r>
            <a:r>
              <a:rPr spc="0"/>
              <a:t> </a:t>
            </a:r>
            <a:r>
              <a:rPr spc="52"/>
              <a:t>the</a:t>
            </a:r>
            <a:r>
              <a:rPr spc="-13"/>
              <a:t> </a:t>
            </a:r>
            <a:r>
              <a:rPr spc="-78"/>
              <a:t>accuracy</a:t>
            </a:r>
            <a:r>
              <a:rPr spc="0"/>
              <a:t> </a:t>
            </a:r>
            <a:r>
              <a:rPr spc="65"/>
              <a:t>of</a:t>
            </a:r>
            <a:r>
              <a:rPr spc="0"/>
              <a:t> </a:t>
            </a:r>
            <a:r>
              <a:rPr spc="26"/>
              <a:t>pathological</a:t>
            </a:r>
          </a:p>
          <a:p>
            <a:pPr indent="343534" algn="just" defTabSz="2438400">
              <a:lnSpc>
                <a:spcPts val="4000"/>
              </a:lnSpc>
              <a:defRPr spc="-78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cancer </a:t>
            </a:r>
            <a:r>
              <a:rPr spc="0"/>
              <a:t>classiﬁcation</a:t>
            </a:r>
            <a:r>
              <a:rPr spc="-65"/>
              <a:t>.</a:t>
            </a:r>
          </a:p>
        </p:txBody>
      </p:sp>
      <p:pic>
        <p:nvPicPr>
          <p:cNvPr id="137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7485" y="8741369"/>
            <a:ext cx="13746799" cy="464573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object 5"/>
          <p:cNvSpPr txBox="1"/>
          <p:nvPr>
            <p:ph type="sldNum" sz="quarter" idx="4294967295"/>
          </p:nvPr>
        </p:nvSpPr>
        <p:spPr>
          <a:xfrm>
            <a:off x="23303358" y="12924443"/>
            <a:ext cx="413539" cy="342901"/>
          </a:xfrm>
          <a:prstGeom prst="rect">
            <a:avLst/>
          </a:prstGeom>
        </p:spPr>
        <p:txBody>
          <a:bodyPr lIns="0" tIns="0" rIns="0" bIns="0" anchor="t"/>
          <a:lstStyle>
            <a:lvl1pPr indent="38100" algn="l" defTabSz="2438400">
              <a:spcBef>
                <a:spcPts val="200"/>
              </a:spcBef>
              <a:defRPr b="0" spc="93" sz="2400">
                <a:solidFill>
                  <a:srgbClr val="42424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mplement Quantum Computing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 Quantum Computing Modules</a:t>
            </a:r>
          </a:p>
        </p:txBody>
      </p:sp>
      <p:sp>
        <p:nvSpPr>
          <p:cNvPr id="141" name="Quantum Model Selection : We utilize a hybrid classical-quantum neural network (QNN) mod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buBlip>
                <a:blip r:embed="rId2"/>
              </a:buBlip>
            </a:pPr>
            <a:r>
              <a:t>Quantum Model Selection : We utilize a hybrid classical-quantum neural network </a:t>
            </a:r>
            <a:r>
              <a:rPr>
                <a:solidFill>
                  <a:schemeClr val="accent5"/>
                </a:solidFill>
              </a:rPr>
              <a:t>(QNN)</a:t>
            </a:r>
            <a:r>
              <a:t> model.</a:t>
            </a:r>
          </a:p>
          <a:p>
            <a:pPr lvl="1">
              <a:buBlip>
                <a:blip r:embed="rId2"/>
              </a:buBlip>
            </a:pPr>
            <a:r>
              <a:t>PennyLane: </a:t>
            </a:r>
            <a:r>
              <a:rPr>
                <a:solidFill>
                  <a:schemeClr val="accent5"/>
                </a:solidFill>
              </a:rPr>
              <a:t>Quantum Circuit</a:t>
            </a:r>
            <a:r>
              <a:t> can be created by PennyLane using the QNN</a:t>
            </a:r>
            <a:br/>
            <a:br/>
            <a:r>
              <a:t>Reference : </a:t>
            </a:r>
            <a:r>
              <a:rPr u="sng">
                <a:hlinkClick r:id="rId3" invalidUrl="" action="" tgtFrame="" tooltip="" history="1" highlightClick="0" endSnd="0"/>
              </a:rPr>
              <a:t>https://docs.pennylane.ai/projects/lightning/en/stable/lightning_gpu/device.html</a:t>
            </a:r>
            <a:br/>
            <a:br/>
            <a:r>
              <a:rPr u="sng">
                <a:hlinkClick r:id="rId4" invalidUrl="" action="" tgtFrame="" tooltip="" history="1" highlightClick="0" endSnd="0"/>
              </a:rPr>
              <a:t>https://pennylane.ai/qml/demos/tutorial_learningshallow/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Quantum Device : Lightning GPU Reference : https://docs.pennylane.ai/projects/lightning/en/stable/lightning_gpu/device.html\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Quantum Device : Lightning GPU</a:t>
            </a:r>
            <a:br/>
            <a:r>
              <a:t>Reference : </a:t>
            </a:r>
            <a:r>
              <a:rPr u="sng">
                <a:hlinkClick r:id="rId3" invalidUrl="" action="" tgtFrame="" tooltip="" history="1" highlightClick="0" endSnd="0"/>
              </a:rPr>
              <a:t>https://docs.pennylane.ai/projects/lightning/en/stable/lightning_gpu/device.html\</a:t>
            </a:r>
            <a:br/>
          </a:p>
          <a:p>
            <a:pPr>
              <a:buBlip>
                <a:blip r:embed="rId2"/>
              </a:buBlip>
            </a:pPr>
            <a:r>
              <a:t>Hybrid Model Integration : Integrating the classical </a:t>
            </a:r>
            <a:r>
              <a:rPr>
                <a:solidFill>
                  <a:schemeClr val="accent5"/>
                </a:solidFill>
              </a:rPr>
              <a:t>CNN</a:t>
            </a:r>
            <a:r>
              <a:t> with the quantum circuit to form a hybrid classical-quantum neural network model.</a:t>
            </a:r>
          </a:p>
          <a:p>
            <a:pPr>
              <a:buBlip>
                <a:blip r:embed="rId2"/>
              </a:buBlip>
            </a:pPr>
            <a:r>
              <a:t>Training and Optimization : Training over 2 Lakh+ data consisting dataset size as 7 GB takes more time to train . We test model with Test cells[images] to predict the accuracy of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2"/>
          <p:cNvSpPr txBox="1"/>
          <p:nvPr>
            <p:ph type="title"/>
          </p:nvPr>
        </p:nvSpPr>
        <p:spPr>
          <a:xfrm>
            <a:off x="3671533" y="1753002"/>
            <a:ext cx="9215121" cy="120565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200"/>
              </a:spcBef>
              <a:defRPr sz="7400">
                <a:effectLst/>
              </a:defRPr>
            </a:pPr>
            <a:r>
              <a:t>Dataset</a:t>
            </a:r>
            <a:r>
              <a:rPr spc="-528"/>
              <a:t> </a:t>
            </a:r>
            <a:r>
              <a:t>preparation</a:t>
            </a:r>
          </a:p>
        </p:txBody>
      </p:sp>
      <p:sp>
        <p:nvSpPr>
          <p:cNvPr id="146" name="object 3"/>
          <p:cNvSpPr txBox="1"/>
          <p:nvPr/>
        </p:nvSpPr>
        <p:spPr>
          <a:xfrm>
            <a:off x="3264799" y="3596341"/>
            <a:ext cx="15135015" cy="206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3546" indent="12700" algn="l" defTabSz="2438400">
              <a:lnSpc>
                <a:spcPct val="114998"/>
              </a:lnSpc>
              <a:spcBef>
                <a:spcPts val="200"/>
              </a:spcBef>
              <a:defRPr spc="26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Dataset </a:t>
            </a:r>
            <a:r>
              <a:rPr spc="65"/>
              <a:t>was </a:t>
            </a:r>
            <a:r>
              <a:rPr spc="0"/>
              <a:t>taken </a:t>
            </a:r>
            <a:r>
              <a:rPr spc="78"/>
              <a:t>from </a:t>
            </a:r>
            <a:r>
              <a:rPr spc="13"/>
              <a:t>Kaggle </a:t>
            </a:r>
            <a:r>
              <a:rPr spc="-170"/>
              <a:t>: </a:t>
            </a:r>
            <a:r>
              <a:rPr spc="-156"/>
              <a:t> </a:t>
            </a:r>
            <a:r>
              <a:rPr u="sng">
                <a:solidFill>
                  <a:srgbClr val="27278B"/>
                </a:solidFill>
                <a:uFill>
                  <a:solidFill>
                    <a:srgbClr val="27278B"/>
                  </a:solidFill>
                </a:uFill>
                <a:hlinkClick r:id="rId2" invalidUrl="" action="" tgtFrame="" tooltip="" history="1" highlightClick="0" endSnd="0"/>
              </a:rPr>
              <a:t>https://www.kaggle.com/competitions/histopathologic-cancer-detection/data</a:t>
            </a:r>
          </a:p>
          <a:p>
            <a:pPr indent="12700" algn="l" defTabSz="2438400">
              <a:spcBef>
                <a:spcPts val="3700"/>
              </a:spcBef>
              <a:tabLst>
                <a:tab pos="7315200" algn="l"/>
              </a:tabLst>
              <a:defRPr b="1" spc="65" sz="3400">
                <a:solidFill>
                  <a:srgbClr val="424242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3"/>
              <a:t> </a:t>
            </a:r>
            <a:r>
              <a:rPr spc="-143"/>
              <a:t>cancerous</a:t>
            </a:r>
            <a:r>
              <a:rPr spc="-13"/>
              <a:t> </a:t>
            </a:r>
            <a:r>
              <a:rPr spc="-52"/>
              <a:t>image	</a:t>
            </a:r>
            <a:r>
              <a:t>A</a:t>
            </a:r>
            <a:r>
              <a:rPr spc="-65"/>
              <a:t> </a:t>
            </a:r>
            <a:r>
              <a:rPr spc="-104"/>
              <a:t>non</a:t>
            </a:r>
            <a:r>
              <a:rPr spc="-78"/>
              <a:t> </a:t>
            </a:r>
            <a:r>
              <a:rPr spc="-143"/>
              <a:t>cancerous</a:t>
            </a:r>
            <a:r>
              <a:rPr spc="-65"/>
              <a:t> </a:t>
            </a:r>
            <a:r>
              <a:rPr spc="-52"/>
              <a:t>image</a:t>
            </a:r>
          </a:p>
        </p:txBody>
      </p:sp>
      <p:sp>
        <p:nvSpPr>
          <p:cNvPr id="147" name="object 4"/>
          <p:cNvSpPr txBox="1"/>
          <p:nvPr/>
        </p:nvSpPr>
        <p:spPr>
          <a:xfrm>
            <a:off x="3264799" y="9273747"/>
            <a:ext cx="18118668" cy="2066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3546" indent="12700" algn="l" defTabSz="2438400">
              <a:lnSpc>
                <a:spcPct val="114998"/>
              </a:lnSpc>
              <a:spcBef>
                <a:spcPts val="200"/>
              </a:spcBef>
              <a:defRPr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</a:t>
            </a:r>
            <a:r>
              <a:rPr spc="-13"/>
              <a:t> </a:t>
            </a:r>
            <a:r>
              <a:rPr spc="104"/>
              <a:t>whole</a:t>
            </a:r>
            <a:r>
              <a:rPr spc="-13"/>
              <a:t> </a:t>
            </a:r>
            <a:r>
              <a:rPr spc="26"/>
              <a:t>dataset</a:t>
            </a:r>
            <a:r>
              <a:rPr spc="-13"/>
              <a:t> </a:t>
            </a:r>
            <a:r>
              <a:t>contains </a:t>
            </a:r>
            <a:r>
              <a:rPr spc="91"/>
              <a:t>220,025</a:t>
            </a:r>
            <a:r>
              <a:rPr spc="-13"/>
              <a:t> </a:t>
            </a:r>
            <a:r>
              <a:rPr spc="-39"/>
              <a:t>images.</a:t>
            </a:r>
            <a:r>
              <a:rPr spc="-13"/>
              <a:t> </a:t>
            </a:r>
            <a:r>
              <a:rPr spc="78"/>
              <a:t>It</a:t>
            </a:r>
            <a:r>
              <a:t> </a:t>
            </a:r>
            <a:r>
              <a:rPr spc="-26"/>
              <a:t>is</a:t>
            </a:r>
            <a:r>
              <a:rPr spc="-13"/>
              <a:t> </a:t>
            </a:r>
            <a:r>
              <a:rPr spc="26"/>
              <a:t>divided</a:t>
            </a:r>
            <a:r>
              <a:rPr spc="-13"/>
              <a:t> </a:t>
            </a:r>
            <a:r>
              <a:rPr spc="65"/>
              <a:t>into</a:t>
            </a:r>
            <a:r>
              <a:t> </a:t>
            </a:r>
            <a:r>
              <a:rPr spc="52"/>
              <a:t>train</a:t>
            </a:r>
            <a:r>
              <a:rPr spc="-13"/>
              <a:t> </a:t>
            </a:r>
            <a:r>
              <a:rPr spc="26"/>
              <a:t>set</a:t>
            </a:r>
            <a:r>
              <a:rPr spc="-13"/>
              <a:t> </a:t>
            </a:r>
            <a:r>
              <a:rPr spc="65"/>
              <a:t>(75%)</a:t>
            </a:r>
            <a:r>
              <a:t> </a:t>
            </a:r>
            <a:r>
              <a:rPr spc="13"/>
              <a:t>and</a:t>
            </a:r>
            <a:r>
              <a:rPr spc="-13"/>
              <a:t> </a:t>
            </a:r>
            <a:r>
              <a:rPr spc="39"/>
              <a:t>validation </a:t>
            </a:r>
            <a:r>
              <a:rPr spc="-863"/>
              <a:t> </a:t>
            </a:r>
            <a:r>
              <a:rPr spc="26"/>
              <a:t>set</a:t>
            </a:r>
            <a:r>
              <a:rPr spc="-39"/>
              <a:t> </a:t>
            </a:r>
            <a:r>
              <a:rPr spc="26"/>
              <a:t>(25%).</a:t>
            </a:r>
          </a:p>
          <a:p>
            <a:pPr indent="12700" algn="l" defTabSz="2438400">
              <a:spcBef>
                <a:spcPts val="3700"/>
              </a:spcBef>
              <a:defRPr spc="-65" sz="3400">
                <a:solidFill>
                  <a:srgbClr val="424242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Train</a:t>
            </a:r>
            <a:r>
              <a:rPr spc="-26"/>
              <a:t> </a:t>
            </a:r>
            <a:r>
              <a:rPr spc="-52"/>
              <a:t>Set:</a:t>
            </a:r>
            <a:r>
              <a:rPr spc="-26"/>
              <a:t> </a:t>
            </a:r>
            <a:r>
              <a:rPr spc="65"/>
              <a:t>165,018,</a:t>
            </a:r>
            <a:r>
              <a:rPr spc="-26"/>
              <a:t> </a:t>
            </a:r>
            <a:r>
              <a:rPr spc="26"/>
              <a:t>Validation</a:t>
            </a:r>
            <a:r>
              <a:rPr spc="-26"/>
              <a:t> </a:t>
            </a:r>
            <a:r>
              <a:rPr spc="-52"/>
              <a:t>Set:</a:t>
            </a:r>
            <a:r>
              <a:rPr spc="-26"/>
              <a:t> </a:t>
            </a:r>
            <a:r>
              <a:rPr spc="52"/>
              <a:t>55,007.</a:t>
            </a:r>
          </a:p>
        </p:txBody>
      </p:sp>
      <p:pic>
        <p:nvPicPr>
          <p:cNvPr id="148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1866" y="6213666"/>
            <a:ext cx="2412998" cy="2489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object 6" descr="object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22133" y="6213666"/>
            <a:ext cx="2257265" cy="230241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object 7"/>
          <p:cNvSpPr txBox="1"/>
          <p:nvPr>
            <p:ph type="sldNum" sz="quarter" idx="4294967295"/>
          </p:nvPr>
        </p:nvSpPr>
        <p:spPr>
          <a:xfrm>
            <a:off x="23303359" y="12924443"/>
            <a:ext cx="232169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indent="38100" algn="l" defTabSz="2438400">
              <a:spcBef>
                <a:spcPts val="200"/>
              </a:spcBef>
              <a:defRPr b="0" spc="93" sz="2400">
                <a:solidFill>
                  <a:srgbClr val="42424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2"/>
          <p:cNvSpPr txBox="1"/>
          <p:nvPr>
            <p:ph type="title"/>
          </p:nvPr>
        </p:nvSpPr>
        <p:spPr>
          <a:xfrm>
            <a:off x="3671533" y="1753002"/>
            <a:ext cx="7352454" cy="120565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200"/>
              </a:spcBef>
              <a:defRPr sz="7400">
                <a:effectLst/>
              </a:defRPr>
            </a:pPr>
            <a:r>
              <a:t>Quantum</a:t>
            </a:r>
            <a:r>
              <a:rPr spc="-528"/>
              <a:t> </a:t>
            </a:r>
            <a:r>
              <a:t>model</a:t>
            </a:r>
          </a:p>
        </p:txBody>
      </p:sp>
      <p:sp>
        <p:nvSpPr>
          <p:cNvPr id="153" name="object 3"/>
          <p:cNvSpPr txBox="1"/>
          <p:nvPr/>
        </p:nvSpPr>
        <p:spPr>
          <a:xfrm>
            <a:off x="3671532" y="3673554"/>
            <a:ext cx="17488749" cy="405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l" defTabSz="2438400">
              <a:spcBef>
                <a:spcPts val="800"/>
              </a:spcBef>
              <a:defRPr sz="3600">
                <a:solidFill>
                  <a:srgbClr val="000000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</a:t>
            </a:r>
            <a:r>
              <a:rPr spc="-64"/>
              <a:t> </a:t>
            </a:r>
            <a:r>
              <a:rPr spc="51"/>
              <a:t>quantum</a:t>
            </a:r>
            <a:r>
              <a:rPr spc="-51"/>
              <a:t> </a:t>
            </a:r>
            <a:r>
              <a:rPr spc="64"/>
              <a:t>model</a:t>
            </a:r>
            <a:r>
              <a:rPr spc="-51"/>
              <a:t> </a:t>
            </a:r>
            <a:r>
              <a:t>contains</a:t>
            </a:r>
            <a:r>
              <a:rPr spc="-51"/>
              <a:t> </a:t>
            </a:r>
            <a:r>
              <a:rPr spc="154"/>
              <a:t>4</a:t>
            </a:r>
            <a:r>
              <a:rPr spc="-51"/>
              <a:t> </a:t>
            </a:r>
            <a:r>
              <a:rPr spc="64"/>
              <a:t>parts</a:t>
            </a:r>
          </a:p>
          <a:p>
            <a:pPr marL="998764" indent="-865414" algn="l" defTabSz="2438400">
              <a:spcBef>
                <a:spcPts val="500"/>
              </a:spcBef>
              <a:buSzPct val="100000"/>
              <a:buFont typeface="Tahoma"/>
              <a:buChar char="●"/>
              <a:tabLst>
                <a:tab pos="1219200" algn="l"/>
                <a:tab pos="1244600" algn="l"/>
              </a:tabLst>
              <a:defRPr sz="3600">
                <a:solidFill>
                  <a:srgbClr val="000000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</a:t>
            </a:r>
            <a:r>
              <a:rPr spc="-25"/>
              <a:t> </a:t>
            </a:r>
            <a:r>
              <a:rPr spc="12"/>
              <a:t>State</a:t>
            </a:r>
            <a:r>
              <a:rPr spc="912"/>
              <a:t> </a:t>
            </a:r>
            <a:r>
              <a:rPr spc="25"/>
              <a:t>preparation</a:t>
            </a:r>
            <a:r>
              <a:rPr spc="-25"/>
              <a:t> </a:t>
            </a:r>
            <a:r>
              <a:rPr spc="12"/>
              <a:t>circuit</a:t>
            </a:r>
            <a:r>
              <a:rPr spc="-12"/>
              <a:t> </a:t>
            </a:r>
            <a:r>
              <a:rPr spc="77"/>
              <a:t>which</a:t>
            </a:r>
            <a:r>
              <a:rPr spc="-25"/>
              <a:t> </a:t>
            </a:r>
            <a:r>
              <a:rPr spc="-12"/>
              <a:t>prepares</a:t>
            </a:r>
            <a:r>
              <a:rPr spc="-25"/>
              <a:t> </a:t>
            </a:r>
            <a:r>
              <a:rPr spc="64"/>
              <a:t>the</a:t>
            </a:r>
            <a:r>
              <a:rPr spc="-25"/>
              <a:t> </a:t>
            </a:r>
            <a:r>
              <a:rPr spc="64"/>
              <a:t>initial</a:t>
            </a:r>
            <a:r>
              <a:rPr spc="-25"/>
              <a:t> </a:t>
            </a:r>
            <a:r>
              <a:rPr spc="38"/>
              <a:t>state</a:t>
            </a:r>
            <a:r>
              <a:rPr spc="-25"/>
              <a:t> </a:t>
            </a:r>
            <a:r>
              <a:rPr spc="115"/>
              <a:t>to</a:t>
            </a:r>
            <a:r>
              <a:rPr spc="-12"/>
              <a:t> </a:t>
            </a:r>
            <a:r>
              <a:t>be</a:t>
            </a:r>
            <a:r>
              <a:rPr spc="-25"/>
              <a:t> </a:t>
            </a:r>
            <a:r>
              <a:rPr spc="-51"/>
              <a:t>passed.</a:t>
            </a:r>
          </a:p>
          <a:p>
            <a:pPr marL="998764" indent="-865414" algn="l" defTabSz="2438400">
              <a:spcBef>
                <a:spcPts val="500"/>
              </a:spcBef>
              <a:buSzPct val="100000"/>
              <a:buFont typeface="Tahoma"/>
              <a:buChar char="●"/>
              <a:tabLst>
                <a:tab pos="1219200" algn="l"/>
                <a:tab pos="1244600" algn="l"/>
              </a:tabLst>
              <a:defRPr sz="3600">
                <a:solidFill>
                  <a:srgbClr val="000000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</a:t>
            </a:r>
            <a:r>
              <a:rPr spc="-38"/>
              <a:t> </a:t>
            </a:r>
            <a:r>
              <a:rPr spc="38"/>
              <a:t>Ǫuantum</a:t>
            </a:r>
            <a:r>
              <a:rPr spc="-38"/>
              <a:t> </a:t>
            </a:r>
            <a:r>
              <a:rPr spc="64"/>
              <a:t>model</a:t>
            </a:r>
            <a:r>
              <a:rPr spc="-25"/>
              <a:t> </a:t>
            </a:r>
            <a:r>
              <a:rPr spc="77"/>
              <a:t>which</a:t>
            </a:r>
            <a:r>
              <a:rPr spc="-38"/>
              <a:t> </a:t>
            </a:r>
            <a:r>
              <a:t>contains</a:t>
            </a:r>
            <a:r>
              <a:rPr spc="-38"/>
              <a:t> </a:t>
            </a:r>
            <a:r>
              <a:rPr spc="64"/>
              <a:t>the</a:t>
            </a:r>
            <a:r>
              <a:rPr spc="-25"/>
              <a:t> </a:t>
            </a:r>
            <a:r>
              <a:rPr spc="115"/>
              <a:t>below</a:t>
            </a:r>
            <a:r>
              <a:rPr spc="-38"/>
              <a:t> </a:t>
            </a:r>
            <a:r>
              <a:rPr spc="-12"/>
              <a:t>components.</a:t>
            </a:r>
          </a:p>
          <a:p>
            <a:pPr lvl="1" marL="1455964" indent="-865414" algn="l" defTabSz="2438400">
              <a:spcBef>
                <a:spcPts val="500"/>
              </a:spcBef>
              <a:buSzPct val="100000"/>
              <a:buFont typeface="Tahoma"/>
              <a:buChar char="○"/>
              <a:tabLst>
                <a:tab pos="2438400" algn="l"/>
                <a:tab pos="2463800" algn="l"/>
              </a:tabLst>
              <a:defRPr sz="3600">
                <a:solidFill>
                  <a:srgbClr val="000000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</a:t>
            </a:r>
            <a:r>
              <a:rPr spc="-38"/>
              <a:t> </a:t>
            </a:r>
            <a:r>
              <a:rPr spc="12"/>
              <a:t>Embedding</a:t>
            </a:r>
            <a:r>
              <a:rPr spc="-38"/>
              <a:t> </a:t>
            </a:r>
            <a:r>
              <a:rPr spc="-12"/>
              <a:t>circuit,</a:t>
            </a:r>
            <a:r>
              <a:rPr spc="-38"/>
              <a:t> </a:t>
            </a:r>
            <a:r>
              <a:rPr spc="77"/>
              <a:t>which</a:t>
            </a:r>
            <a:r>
              <a:rPr spc="-38"/>
              <a:t> </a:t>
            </a:r>
            <a:r>
              <a:rPr spc="12"/>
              <a:t>converts</a:t>
            </a:r>
            <a:r>
              <a:rPr spc="-25"/>
              <a:t> </a:t>
            </a:r>
            <a:r>
              <a:rPr spc="77"/>
              <a:t>from</a:t>
            </a:r>
            <a:r>
              <a:rPr spc="-38"/>
              <a:t> </a:t>
            </a:r>
            <a:r>
              <a:rPr spc="-12"/>
              <a:t>classical</a:t>
            </a:r>
            <a:r>
              <a:rPr spc="-38"/>
              <a:t> </a:t>
            </a:r>
            <a:r>
              <a:rPr spc="115"/>
              <a:t>to</a:t>
            </a:r>
            <a:r>
              <a:rPr spc="-38"/>
              <a:t> </a:t>
            </a:r>
            <a:r>
              <a:rPr spc="115"/>
              <a:t>Hilbert</a:t>
            </a:r>
            <a:r>
              <a:rPr spc="-25"/>
              <a:t> </a:t>
            </a:r>
            <a:r>
              <a:rPr spc="-90"/>
              <a:t>space.</a:t>
            </a:r>
          </a:p>
          <a:p>
            <a:pPr lvl="1" marL="1455964" indent="-865414" algn="l" defTabSz="2438400">
              <a:spcBef>
                <a:spcPts val="500"/>
              </a:spcBef>
              <a:buSzPct val="100000"/>
              <a:buFont typeface="Tahoma"/>
              <a:buChar char="○"/>
              <a:tabLst>
                <a:tab pos="2438400" algn="l"/>
                <a:tab pos="2463800" algn="l"/>
              </a:tabLst>
              <a:defRPr sz="3600">
                <a:solidFill>
                  <a:srgbClr val="000000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</a:t>
            </a:r>
            <a:r>
              <a:rPr spc="-38"/>
              <a:t> </a:t>
            </a:r>
            <a:r>
              <a:t>Ansatz,</a:t>
            </a:r>
            <a:r>
              <a:rPr spc="-38"/>
              <a:t> </a:t>
            </a:r>
            <a:r>
              <a:rPr spc="77"/>
              <a:t>which</a:t>
            </a:r>
            <a:r>
              <a:rPr spc="-25"/>
              <a:t> </a:t>
            </a:r>
            <a:r>
              <a:rPr spc="-38"/>
              <a:t>is </a:t>
            </a:r>
            <a:r>
              <a:rPr spc="64"/>
              <a:t>the</a:t>
            </a:r>
            <a:r>
              <a:rPr spc="-25"/>
              <a:t> </a:t>
            </a:r>
            <a:r>
              <a:rPr spc="64"/>
              <a:t>model</a:t>
            </a:r>
            <a:r>
              <a:rPr spc="-38"/>
              <a:t> </a:t>
            </a:r>
            <a:r>
              <a:rPr spc="180"/>
              <a:t>with</a:t>
            </a:r>
            <a:r>
              <a:rPr spc="-38"/>
              <a:t> </a:t>
            </a:r>
            <a:r>
              <a:rPr spc="38"/>
              <a:t>trainable</a:t>
            </a:r>
            <a:r>
              <a:rPr spc="-25"/>
              <a:t> </a:t>
            </a:r>
            <a:r>
              <a:rPr spc="-12"/>
              <a:t>parameters.</a:t>
            </a:r>
          </a:p>
          <a:p>
            <a:pPr marL="998764" indent="-865414" algn="l" defTabSz="2438400">
              <a:spcBef>
                <a:spcPts val="500"/>
              </a:spcBef>
              <a:buSzPct val="100000"/>
              <a:buFont typeface="Tahoma"/>
              <a:buChar char="●"/>
              <a:tabLst>
                <a:tab pos="1219200" algn="l"/>
                <a:tab pos="1244600" algn="l"/>
              </a:tabLst>
              <a:defRPr sz="3600">
                <a:solidFill>
                  <a:srgbClr val="000000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</a:t>
            </a:r>
            <a:r>
              <a:rPr spc="-38"/>
              <a:t> </a:t>
            </a:r>
            <a:r>
              <a:t>Measurement</a:t>
            </a:r>
            <a:r>
              <a:rPr spc="-25"/>
              <a:t> </a:t>
            </a:r>
            <a:r>
              <a:rPr spc="12"/>
              <a:t>circuit</a:t>
            </a:r>
            <a:r>
              <a:rPr spc="-25"/>
              <a:t> </a:t>
            </a:r>
            <a:r>
              <a:rPr spc="77"/>
              <a:t>which</a:t>
            </a:r>
            <a:r>
              <a:rPr spc="-25"/>
              <a:t> </a:t>
            </a:r>
            <a:r>
              <a:rPr spc="12"/>
              <a:t>converts</a:t>
            </a:r>
            <a:r>
              <a:rPr spc="-25"/>
              <a:t> </a:t>
            </a:r>
            <a:r>
              <a:rPr spc="-38"/>
              <a:t>back</a:t>
            </a:r>
            <a:r>
              <a:rPr spc="-25"/>
              <a:t> </a:t>
            </a:r>
            <a:r>
              <a:rPr spc="77"/>
              <a:t>from</a:t>
            </a:r>
            <a:r>
              <a:rPr spc="-25"/>
              <a:t> </a:t>
            </a:r>
            <a:r>
              <a:rPr spc="115"/>
              <a:t>Hilbert</a:t>
            </a:r>
            <a:r>
              <a:rPr spc="-25"/>
              <a:t> </a:t>
            </a:r>
            <a:r>
              <a:rPr spc="-77"/>
              <a:t>space</a:t>
            </a:r>
            <a:r>
              <a:rPr spc="-25"/>
              <a:t> </a:t>
            </a:r>
            <a:r>
              <a:rPr spc="115"/>
              <a:t>to</a:t>
            </a:r>
            <a:r>
              <a:rPr spc="-25"/>
              <a:t> </a:t>
            </a:r>
            <a:r>
              <a:rPr spc="-12"/>
              <a:t>classical</a:t>
            </a:r>
          </a:p>
          <a:p>
            <a:pPr marL="998764" indent="-865414" algn="l" defTabSz="2438400">
              <a:spcBef>
                <a:spcPts val="500"/>
              </a:spcBef>
              <a:buSzPct val="100000"/>
              <a:buFont typeface="Tahoma"/>
              <a:buChar char="●"/>
              <a:tabLst>
                <a:tab pos="1219200" algn="l"/>
                <a:tab pos="1244600" algn="l"/>
              </a:tabLst>
              <a:defRPr sz="3600">
                <a:solidFill>
                  <a:srgbClr val="000000"/>
                </a:solidFill>
                <a:effectLst/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The</a:t>
            </a:r>
            <a:r>
              <a:rPr spc="-77"/>
              <a:t> </a:t>
            </a:r>
            <a:r>
              <a:rPr spc="64"/>
              <a:t>post</a:t>
            </a:r>
            <a:r>
              <a:rPr spc="-64"/>
              <a:t> </a:t>
            </a:r>
            <a:r>
              <a:rPr spc="-12"/>
              <a:t>processing</a:t>
            </a:r>
            <a:r>
              <a:rPr spc="-64"/>
              <a:t> </a:t>
            </a:r>
            <a:r>
              <a:rPr spc="-12"/>
              <a:t>circuit.</a:t>
            </a:r>
          </a:p>
        </p:txBody>
      </p:sp>
      <p:pic>
        <p:nvPicPr>
          <p:cNvPr id="154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8103" y="8668338"/>
            <a:ext cx="7946991" cy="383445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object 5"/>
          <p:cNvSpPr txBox="1"/>
          <p:nvPr>
            <p:ph type="sldNum" sz="quarter" idx="4294967295"/>
          </p:nvPr>
        </p:nvSpPr>
        <p:spPr>
          <a:xfrm>
            <a:off x="23303359" y="12924443"/>
            <a:ext cx="232169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indent="38100" algn="l" defTabSz="2438400">
              <a:spcBef>
                <a:spcPts val="200"/>
              </a:spcBef>
              <a:defRPr b="0" spc="93" sz="2400">
                <a:solidFill>
                  <a:srgbClr val="424242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ur application is a web-based platform that combines cutting-edge technologies from both the quantum computing and blockchain domains to revolutionize healthcare analysis and diagnosis. The platform serves as a bridge between medical professionals (doct"/>
          <p:cNvSpPr txBox="1"/>
          <p:nvPr/>
        </p:nvSpPr>
        <p:spPr>
          <a:xfrm>
            <a:off x="970504" y="4150883"/>
            <a:ext cx="22442993" cy="5414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Our application is a web-based platform that combines cutting-edge technologies from both the quantum computing and blockchain domains to revolutionize healthcare analysis and diagnosis. The platform serves as a bridge between medical professionals (doctors) and patients, facilitating efficient and accurate analysis of cellular data and health predictions.</a:t>
            </a:r>
          </a:p>
        </p:txBody>
      </p:sp>
      <p:sp>
        <p:nvSpPr>
          <p:cNvPr id="158" name="2 . Developing User Interfaces"/>
          <p:cNvSpPr txBox="1"/>
          <p:nvPr/>
        </p:nvSpPr>
        <p:spPr>
          <a:xfrm>
            <a:off x="3565732" y="1681878"/>
            <a:ext cx="1651127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0"/>
            </a:lvl1pPr>
          </a:lstStyle>
          <a:p>
            <a:pPr/>
            <a:r>
              <a:t>2 . Developing User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ask -&gt; We use flask , a Web framework for building web applications and AP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buBlip>
                <a:blip r:embed="rId2"/>
              </a:buBlip>
            </a:pPr>
            <a:r>
              <a:t>Flask -&gt; We use flask , a Web framework for building web applications and APIs</a:t>
            </a:r>
          </a:p>
          <a:p>
            <a:pPr lvl="1">
              <a:buBlip>
                <a:blip r:embed="rId2"/>
              </a:buBlip>
            </a:pPr>
            <a:r>
              <a:t>Django (for backend)</a:t>
            </a:r>
          </a:p>
          <a:p>
            <a:pPr lvl="1">
              <a:buBlip>
                <a:blip r:embed="rId2"/>
              </a:buBlip>
            </a:pPr>
            <a:r>
              <a:t>HTML/CSS/JavaScript (for frontend)</a:t>
            </a:r>
          </a:p>
          <a:p>
            <a:pPr lvl="1">
              <a:buBlip>
                <a:blip r:embed="rId2"/>
              </a:buBlip>
            </a:pPr>
            <a:r>
              <a:t>Web3js : To interact with the Ethereum blockchain and decentralized data  storage from users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