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457200" y="266139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Master Class on Git and GitHub</a:t>
            </a:r>
          </a:p>
        </p:txBody>
      </p:sp>
      <p:sp>
        <p:nvSpPr>
          <p:cNvPr id="95" name="Content Placeholder 2"/>
          <p:cNvSpPr txBox="1"/>
          <p:nvPr>
            <p:ph type="body" sz="quarter" idx="1"/>
          </p:nvPr>
        </p:nvSpPr>
        <p:spPr>
          <a:xfrm>
            <a:off x="457200" y="1481226"/>
            <a:ext cx="8229600" cy="99465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000"/>
            </a:lvl1pPr>
          </a:lstStyle>
          <a:p>
            <a:pPr/>
            <a:r>
              <a:t>A Comprehensive Guide to Modern Version Control</a:t>
            </a:r>
          </a:p>
        </p:txBody>
      </p:sp>
      <p:sp>
        <p:nvSpPr>
          <p:cNvPr id="96" name="Presented by: Poornachandra M…"/>
          <p:cNvSpPr txBox="1"/>
          <p:nvPr/>
        </p:nvSpPr>
        <p:spPr>
          <a:xfrm>
            <a:off x="369560" y="5408006"/>
            <a:ext cx="8404880" cy="108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Presented by: Poornachandra M</a:t>
            </a:r>
          </a:p>
          <a:p>
            <a:pPr>
              <a:spcBef>
                <a:spcPts val="700"/>
              </a:spcBef>
              <a:defRPr sz="3200"/>
            </a:pPr>
            <a:r>
              <a:t>Date: 02-12-2024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Recording Changes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Stages of a file:</a:t>
            </a:r>
          </a:p>
          <a:p>
            <a:pPr marL="332613" indent="-332613" defTabSz="443484">
              <a:defRPr sz="3104"/>
            </a:pPr>
            <a:r>
              <a:t>- Untracked</a:t>
            </a:r>
          </a:p>
          <a:p>
            <a:pPr marL="332613" indent="-332613" defTabSz="443484">
              <a:defRPr sz="3104"/>
            </a:pPr>
            <a:r>
              <a:t>- Staged</a:t>
            </a:r>
          </a:p>
          <a:p>
            <a:pPr marL="332613" indent="-332613" defTabSz="443484">
              <a:defRPr sz="3104"/>
            </a:pPr>
            <a:r>
              <a:t>- Committed</a:t>
            </a:r>
          </a:p>
          <a:p>
            <a:pPr marL="332613" indent="-332613" defTabSz="443484">
              <a:defRPr sz="3104"/>
            </a:pPr>
            <a:r>
              <a:t>Commands:</a:t>
            </a:r>
          </a:p>
          <a:p>
            <a:pPr marL="332613" indent="-332613" defTabSz="443484">
              <a:defRPr sz="3104"/>
            </a:pPr>
            <a:r>
              <a:t>- Add: `git add [file]`</a:t>
            </a:r>
          </a:p>
          <a:p>
            <a:pPr marL="332613" indent="-332613" defTabSz="443484">
              <a:defRPr sz="3104"/>
            </a:pPr>
            <a:r>
              <a:t>- Commit: `git commit -m "Message"`</a:t>
            </a:r>
          </a:p>
          <a:p>
            <a:pPr marL="332613" indent="-332613" defTabSz="443484">
              <a:defRPr sz="3104"/>
            </a:pPr>
            <a:r>
              <a:t>Best practices for commit messages.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Viewing Commit History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Basic command: `git log`</a:t>
            </a:r>
          </a:p>
          <a:p>
            <a:pPr/>
            <a:r>
              <a:t>Options for detailed logs:</a:t>
            </a:r>
          </a:p>
          <a:p>
            <a:pPr/>
            <a:r>
              <a:t>- `--oneline`</a:t>
            </a:r>
          </a:p>
          <a:p>
            <a:pPr/>
            <a:r>
              <a:t>- `--graph`</a:t>
            </a:r>
          </a:p>
          <a:p>
            <a:pPr/>
            <a:r>
              <a:t>- `--stat`</a:t>
            </a:r>
          </a:p>
          <a:p>
            <a:pPr/>
            <a:r>
              <a:t>Filtering by author, date, or keywords.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Undoing Changes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Reverting unstaged changes: `git checkout -- [file]`</a:t>
            </a:r>
          </a:p>
          <a:p>
            <a:pPr/>
            <a:r>
              <a:t>Unstaging files: `git reset HEAD [file]`</a:t>
            </a:r>
          </a:p>
          <a:p>
            <a:pPr/>
            <a:r>
              <a:t>Undoing commits:</a:t>
            </a:r>
          </a:p>
          <a:p>
            <a:pPr/>
            <a:r>
              <a:t>- Soft reset: `git reset --soft [commit]`</a:t>
            </a:r>
          </a:p>
          <a:p>
            <a:pPr/>
            <a:r>
              <a:t>- Hard reset: `git reset --hard [commit]`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Remotes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Defining remotes: `git remote add origin [URL]`</a:t>
            </a:r>
          </a:p>
          <a:p>
            <a:pPr/>
            <a:r>
              <a:t>Viewing remotes: `git remote -v`</a:t>
            </a:r>
          </a:p>
          <a:p>
            <a:pPr/>
            <a:r>
              <a:t>Fetching and pulling: `git fetch`, `git pull`</a:t>
            </a:r>
          </a:p>
          <a:p>
            <a:pPr/>
            <a:r>
              <a:t>Pushing changes: `git push origin [branch]`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Tagging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Lightweight vs. Annotated tags.</a:t>
            </a:r>
          </a:p>
          <a:p>
            <a:pPr/>
            <a:r>
              <a:t>Creating tags:</a:t>
            </a:r>
          </a:p>
          <a:p>
            <a:pPr/>
            <a:r>
              <a:t>- Lightweight: `git tag [tagname]`</a:t>
            </a:r>
          </a:p>
          <a:p>
            <a:pPr/>
            <a:r>
              <a:t>- Annotated: `git tag -a [tagname] -m "Message"`</a:t>
            </a:r>
          </a:p>
          <a:p>
            <a:pPr/>
            <a:r>
              <a:t>Listing tags: `git tag`</a:t>
            </a:r>
          </a:p>
          <a:p>
            <a:pPr/>
            <a:r>
              <a:t>Sharing tags with remotes: `git push origin --tags`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Aliases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Simplify commands with aliases:</a:t>
            </a:r>
          </a:p>
          <a:p>
            <a:pPr/>
            <a:r>
              <a:t>- Example: `git config --global alias.st status`</a:t>
            </a:r>
          </a:p>
          <a:p>
            <a:pPr/>
            <a:r>
              <a:t>Popular aliases:</a:t>
            </a:r>
          </a:p>
          <a:p>
            <a:pPr/>
            <a:r>
              <a:t>- `co` for `checkout`</a:t>
            </a:r>
          </a:p>
          <a:p>
            <a:pPr/>
            <a:r>
              <a:t>- `br` for `branch`</a:t>
            </a:r>
          </a:p>
          <a:p>
            <a:pPr/>
            <a:r>
              <a:t>- `ci` for `commit`</a:t>
            </a:r>
          </a:p>
          <a:p>
            <a:pPr/>
            <a:r>
              <a:t>Managing aliases: `git config --list | grep alias`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Branching in Git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Definition of a branch.</a:t>
            </a:r>
          </a:p>
          <a:p>
            <a:pPr/>
            <a:r>
              <a:t>Commands:</a:t>
            </a:r>
          </a:p>
          <a:p>
            <a:pPr/>
            <a:r>
              <a:t>- Creating: `git branch [branch-name]`</a:t>
            </a:r>
          </a:p>
          <a:p>
            <a:pPr/>
            <a:r>
              <a:t>- Switching: `git checkout [branch-name]`</a:t>
            </a:r>
          </a:p>
          <a:p>
            <a:pPr/>
            <a:r>
              <a:t>- Deleting: `git branch -d [branch-name]`</a:t>
            </a:r>
          </a:p>
          <a:p>
            <a:pPr/>
            <a:r>
              <a:t>Use cases for branching.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Branching and Merging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Merging basics: `git merge [branch-name]`</a:t>
            </a:r>
          </a:p>
          <a:p>
            <a:pPr/>
            <a:r>
              <a:t>Fast-forward vs. recursive merges.</a:t>
            </a:r>
          </a:p>
          <a:p>
            <a:pPr/>
            <a:r>
              <a:t>Resolving merge conflicts manually or with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Management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List all branches: `git branch -a`</a:t>
            </a:r>
          </a:p>
          <a:p>
            <a:pPr/>
            <a:r>
              <a:t>Rename a branch: `git branch -m [new-name]`</a:t>
            </a:r>
          </a:p>
          <a:p>
            <a:pPr/>
            <a:r>
              <a:t>Delete remote branches: `git push origin --delete [branch-name]`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Branching Workflows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Centralized workflow.</a:t>
            </a:r>
          </a:p>
          <a:p>
            <a:pPr/>
            <a:r>
              <a:t>Feature branch workflow.</a:t>
            </a:r>
          </a:p>
          <a:p>
            <a:pPr/>
            <a:r>
              <a:t>Gitflow workflow.</a:t>
            </a:r>
          </a:p>
          <a:p>
            <a:pPr/>
            <a:r>
              <a:t>Forking workflow for open-source contributions.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Getting Started with Git</a:t>
            </a:r>
          </a:p>
          <a:p>
            <a:pPr/>
            <a:r>
              <a:t>2. Git Basics</a:t>
            </a:r>
          </a:p>
          <a:p>
            <a:pPr/>
            <a:r>
              <a:t>3. Git Branching</a:t>
            </a:r>
          </a:p>
          <a:p>
            <a:pPr/>
            <a:r>
              <a:t>4. Pull Requests</a:t>
            </a:r>
          </a:p>
          <a:p>
            <a:pPr/>
            <a:r>
              <a:t>5. Advanced Features &amp; Tips</a:t>
            </a:r>
          </a:p>
          <a:p>
            <a:pPr/>
            <a:r>
              <a:t>6. Q&amp;A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Remote Branches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Tracking remote branches: `git branch -r`</a:t>
            </a:r>
          </a:p>
          <a:p>
            <a:pPr/>
            <a:r>
              <a:t>Fetching updates: `git fetch`</a:t>
            </a:r>
          </a:p>
          <a:p>
            <a:pPr/>
            <a:r>
              <a:t>Deleting remote tracking branches locally.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Rebasing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Rewriting commit history for a cleaner log.</a:t>
            </a:r>
          </a:p>
          <a:p>
            <a:pPr/>
            <a:r>
              <a:t>Commands:</a:t>
            </a:r>
          </a:p>
          <a:p>
            <a:pPr/>
            <a:r>
              <a:t>- Interactive rebase: `git rebase -i`</a:t>
            </a:r>
          </a:p>
          <a:p>
            <a:pPr/>
            <a:r>
              <a:t>- Abort rebase: `git rebase --abort`</a:t>
            </a:r>
          </a:p>
          <a:p>
            <a:pPr/>
            <a:r>
              <a:t>Risks and when not to rebase.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Requests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000"/>
            </a:pPr>
            <a:r>
              <a:t>Definition and Purpose: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000"/>
            </a:pPr>
            <a:r>
              <a:t>A mechanism for proposing changes in Git repositories.</a:t>
            </a:r>
          </a:p>
          <a:p>
            <a:pPr marL="457200" indent="-317500">
              <a:spcBef>
                <a:spcPts val="1200"/>
              </a:spcBef>
              <a:buFont typeface="Times Roman"/>
              <a:defRPr sz="2000"/>
            </a:pPr>
            <a:r>
              <a:t>Allows teams to review, discuss, and collaborate on code changes.</a:t>
            </a:r>
          </a:p>
          <a:p>
            <a:pPr marL="457200" indent="-317500">
              <a:spcBef>
                <a:spcPts val="1200"/>
              </a:spcBef>
              <a:buFont typeface="Times Roman"/>
              <a:defRPr sz="2000"/>
            </a:pPr>
            <a:r>
              <a:t>Integrates with platforms like GitHub, GitLab, and Bitbucket for streamlined workflows.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2000"/>
            </a:pPr>
            <a:r>
              <a:t>Key Features: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sz="2000"/>
            </a:pPr>
            <a:r>
              <a:rPr b="1"/>
              <a:t>Collaboration:</a:t>
            </a:r>
            <a:r>
              <a:t> Enables peer reviews and feedback.</a:t>
            </a:r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sz="2000"/>
            </a:pPr>
            <a:r>
              <a:rPr b="1"/>
              <a:t>Traceability:</a:t>
            </a:r>
            <a:r>
              <a:t> Tracks discussions, commits, and approvals.</a:t>
            </a:r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sz="2000"/>
            </a:pPr>
            <a:r>
              <a:rPr b="1"/>
              <a:t>Code Quality:</a:t>
            </a:r>
            <a:r>
              <a:t> Ensures code is reviewed before merging.</a:t>
            </a:r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sz="2000"/>
            </a:pPr>
            <a:r>
              <a:rPr b="1"/>
              <a:t>Automation:</a:t>
            </a:r>
            <a:r>
              <a:t> Leverage CI/CD tools to test changes before integration.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Request Life Cycle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457200" y="1386970"/>
            <a:ext cx="8229600" cy="5312241"/>
          </a:xfrm>
          <a:prstGeom prst="rect">
            <a:avLst/>
          </a:prstGeom>
        </p:spPr>
        <p:txBody>
          <a:bodyPr/>
          <a:lstStyle/>
          <a:p>
            <a:pPr marL="0" indent="0" defTabSz="196596">
              <a:spcBef>
                <a:spcPts val="500"/>
              </a:spcBef>
              <a:buSzTx/>
              <a:buFontTx/>
              <a:buNone/>
              <a:defRPr b="1" sz="1290"/>
            </a:pPr>
            <a:r>
              <a:t>1. Create Feature Branch:</a:t>
            </a:r>
            <a:endParaRPr b="0"/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Develop changes in an isolated environment.</a:t>
            </a:r>
          </a:p>
          <a:p>
            <a:pPr marL="207973" indent="-147902" defTabSz="196596">
              <a:spcBef>
                <a:spcPts val="500"/>
              </a:spcBef>
              <a:buFont typeface="Times Roman"/>
              <a:defRPr sz="1290"/>
            </a:pPr>
            <a:r>
              <a:t>Use git checkout -b feature_branch.</a:t>
            </a:r>
          </a:p>
          <a:p>
            <a:pPr marL="0" indent="0" defTabSz="196596">
              <a:spcBef>
                <a:spcPts val="500"/>
              </a:spcBef>
              <a:buSzTx/>
              <a:buFontTx/>
              <a:buNone/>
              <a:defRPr b="1" sz="1290"/>
            </a:pPr>
            <a:r>
              <a:t>2. Commit and Push Changes:</a:t>
            </a:r>
            <a:endParaRPr b="0"/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Make meaningful commits: git commit -m "Message".</a:t>
            </a:r>
          </a:p>
          <a:p>
            <a:pPr marL="207973" indent="-147902" defTabSz="196596">
              <a:spcBef>
                <a:spcPts val="500"/>
              </a:spcBef>
              <a:buFont typeface="Times Roman"/>
              <a:defRPr sz="1290"/>
            </a:pPr>
            <a:r>
              <a:t>Push to remote: git push origin feature_branch.</a:t>
            </a:r>
          </a:p>
          <a:p>
            <a:pPr marL="0" indent="0" defTabSz="196596">
              <a:spcBef>
                <a:spcPts val="500"/>
              </a:spcBef>
              <a:buSzTx/>
              <a:buFontTx/>
              <a:buNone/>
              <a:defRPr b="1" sz="1290"/>
            </a:pPr>
            <a:r>
              <a:t>3. Open Pull Request:</a:t>
            </a:r>
            <a:endParaRPr b="0"/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Use platform interface to compare branches.</a:t>
            </a:r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Provide a clear title and description.</a:t>
            </a:r>
          </a:p>
          <a:p>
            <a:pPr marL="0" indent="0" defTabSz="196596">
              <a:spcBef>
                <a:spcPts val="500"/>
              </a:spcBef>
              <a:buSzTx/>
              <a:buFontTx/>
              <a:buNone/>
              <a:defRPr b="1" sz="1290"/>
            </a:pPr>
            <a:r>
              <a:t>4. Code Review and Discussion:</a:t>
            </a:r>
            <a:endParaRPr b="0"/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Assign reviewers and address comments.</a:t>
            </a:r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Resolve conflicts if necessary.</a:t>
            </a:r>
          </a:p>
          <a:p>
            <a:pPr marL="0" indent="0" defTabSz="196596">
              <a:spcBef>
                <a:spcPts val="500"/>
              </a:spcBef>
              <a:buSzTx/>
              <a:buFontTx/>
              <a:buNone/>
              <a:defRPr b="1" sz="1290"/>
            </a:pPr>
            <a:r>
              <a:t>5. Approval and Merge:</a:t>
            </a:r>
            <a:endParaRPr b="0"/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Merge after approval.</a:t>
            </a:r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Methods: Merge commit, squash, or rebase.</a:t>
            </a:r>
          </a:p>
          <a:p>
            <a:pPr marL="0" indent="0" defTabSz="196596">
              <a:spcBef>
                <a:spcPts val="500"/>
              </a:spcBef>
              <a:buSzTx/>
              <a:buFontTx/>
              <a:buNone/>
              <a:defRPr b="1" sz="1290"/>
            </a:pPr>
            <a:r>
              <a:t>6. Post-Merge Cleanup:</a:t>
            </a:r>
            <a:endParaRPr b="0"/>
          </a:p>
          <a:p>
            <a:pPr marL="196596" indent="-136525" defTabSz="196596">
              <a:spcBef>
                <a:spcPts val="500"/>
              </a:spcBef>
              <a:buFont typeface="Times Roman"/>
              <a:defRPr sz="1290"/>
            </a:pPr>
            <a:r>
              <a:t>Delete merged branch locally and remotely.</a:t>
            </a:r>
          </a:p>
          <a:p>
            <a:pPr marL="207973" indent="-147902" defTabSz="196596">
              <a:spcBef>
                <a:spcPts val="500"/>
              </a:spcBef>
              <a:buFont typeface="Times Roman"/>
              <a:defRPr sz="1290"/>
            </a:pPr>
            <a:r>
              <a:t>Example: git branch -d feature_branch and git push origin --delete feature_branch.</a:t>
            </a:r>
          </a:p>
          <a:p>
            <a:pPr marL="0" indent="0" defTabSz="196596">
              <a:spcBef>
                <a:spcPts val="0"/>
              </a:spcBef>
              <a:buSzTx/>
              <a:buFontTx/>
              <a:buNone/>
              <a:defRPr sz="1290">
                <a:solidFill>
                  <a:srgbClr val="80808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Features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Stashing: `git stash`, `git stash pop`</a:t>
            </a:r>
          </a:p>
          <a:p>
            <a:pPr/>
            <a:r>
              <a:t>Bisect: Debugging with `git bisect`</a:t>
            </a:r>
          </a:p>
          <a:p>
            <a:pPr/>
            <a:r>
              <a:t>Cherry-picking: Applying specific commits.</a:t>
            </a:r>
          </a:p>
          <a:p>
            <a:pPr/>
            <a:r>
              <a:t>Hooks: Pre-commit and post-commit hooks for automation.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and Q&amp;A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Recap of key concepts.</a:t>
            </a:r>
          </a:p>
          <a:p>
            <a:pPr/>
            <a:r>
              <a:t>Importance of Git in collaborative development.</a:t>
            </a:r>
          </a:p>
          <a:p>
            <a:pPr/>
            <a:r>
              <a:t>Resources for further learning:</a:t>
            </a:r>
          </a:p>
          <a:p>
            <a:pPr/>
            <a:r>
              <a:t>- Pro Git Book (git-scm.com/book)</a:t>
            </a:r>
          </a:p>
          <a:p>
            <a:pPr/>
            <a:r>
              <a:t>- GitHub Learning Lab.</a:t>
            </a:r>
          </a:p>
          <a:p>
            <a:pPr/>
            <a:r>
              <a:t>Open floor for questions.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4894" indent="-294894" defTabSz="393192">
              <a:spcBef>
                <a:spcPts val="600"/>
              </a:spcBef>
              <a:defRPr sz="2752"/>
            </a:pPr>
            <a:r>
              <a:t>Objective: Understand what Git is and why it’s important.</a:t>
            </a: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- Version control as a system to track changes in source code.</a:t>
            </a: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- Benefits: Collaboration, backup, and experimentation.</a:t>
            </a: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- Differences between centralized and distributed version control systems (DVCS).</a:t>
            </a: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- Introduction to GitHub as a hosting service for Git repositories.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Version Control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Definition: A system that records changes to files over time.</a:t>
            </a:r>
          </a:p>
          <a:p>
            <a:pPr/>
            <a:r>
              <a:t>Types:</a:t>
            </a:r>
          </a:p>
          <a:p>
            <a:pPr/>
            <a:r>
              <a:t>- Local Version Control</a:t>
            </a:r>
          </a:p>
          <a:p>
            <a:pPr/>
            <a:r>
              <a:t>- Centralized Version Control (e.g., SVN)</a:t>
            </a:r>
          </a:p>
          <a:p>
            <a:pPr/>
            <a:r>
              <a:t>- Distributed Version Control (e.g., Git)</a:t>
            </a:r>
          </a:p>
          <a:p>
            <a:pPr/>
            <a:r>
              <a:t>Benefits: Collaboration, rollback, and code sharing.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Short History of Git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Created in 2005 by Linus Torvalds for Linux kernel development.</a:t>
            </a:r>
          </a:p>
          <a:p>
            <a:pPr/>
            <a:r>
              <a:t>Goals:</a:t>
            </a:r>
          </a:p>
          <a:p>
            <a:pPr/>
            <a:r>
              <a:t>- Speed</a:t>
            </a:r>
          </a:p>
          <a:p>
            <a:pPr/>
            <a:r>
              <a:t>- Simplicity</a:t>
            </a:r>
          </a:p>
          <a:p>
            <a:pPr/>
            <a:r>
              <a:t>- Strong support for branching/merging</a:t>
            </a:r>
          </a:p>
          <a:p>
            <a:pPr/>
            <a:r>
              <a:t>Open-source and widely adopted globally.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Definition: A distributed version control system (DVCS).</a:t>
            </a:r>
          </a:p>
          <a:p>
            <a:pPr/>
            <a:r>
              <a:t>Features:</a:t>
            </a:r>
          </a:p>
          <a:p>
            <a:pPr/>
            <a:r>
              <a:t>- Snapshot-based tracking</a:t>
            </a:r>
          </a:p>
          <a:p>
            <a:pPr/>
            <a:r>
              <a:t>- Local operations for speed</a:t>
            </a:r>
          </a:p>
          <a:p>
            <a:pPr/>
            <a:r>
              <a:t>- Integrity with SHA-1 hashes</a:t>
            </a:r>
          </a:p>
          <a:p>
            <a:pPr/>
            <a:r>
              <a:t>- Built-in branching and merging.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Git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Download:</a:t>
            </a:r>
          </a:p>
          <a:p>
            <a:pPr/>
            <a:r>
              <a:t>- Windows: git-scm.com</a:t>
            </a:r>
          </a:p>
          <a:p>
            <a:pPr/>
            <a:r>
              <a:t>- macOS: Homebrew (`brew install git`)</a:t>
            </a:r>
          </a:p>
          <a:p>
            <a:pPr/>
            <a:r>
              <a:t>- Linux: Package manager (`apt-get install git`)</a:t>
            </a:r>
          </a:p>
          <a:p>
            <a:pPr/>
            <a:r>
              <a:t>Verify installation: `git --version`</a:t>
            </a:r>
          </a:p>
          <a:p>
            <a:pPr/>
            <a:r>
              <a:t>Troubleshooting common setup issues.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First-Time Git Setup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Configure user information:</a:t>
            </a:r>
          </a:p>
          <a:p>
            <a:pPr/>
            <a:r>
              <a:t>- `git config --global user.name "Your Name"`</a:t>
            </a:r>
          </a:p>
          <a:p>
            <a:pPr/>
            <a:r>
              <a:t>- `git config --global user.email "your.email@example.com"`</a:t>
            </a:r>
          </a:p>
          <a:p>
            <a:pPr/>
            <a:r>
              <a:t>Check configuration:</a:t>
            </a:r>
          </a:p>
          <a:p>
            <a:pPr/>
            <a:r>
              <a:t>- `git config --list`</a:t>
            </a:r>
          </a:p>
          <a:p>
            <a:pPr/>
            <a:r>
              <a:t>Setting up default text editor and other preferences.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a Git Repository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Initialize a new repository: `git init`</a:t>
            </a:r>
          </a:p>
          <a:p>
            <a:pPr/>
            <a:r>
              <a:t>Clone an existing repository: `git clone [URL]`</a:t>
            </a:r>
          </a:p>
          <a:p>
            <a:pPr/>
            <a:r>
              <a:t>Explore the `.git` directory and its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