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lvl1pPr>
    <a:lvl2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lvl2pPr>
    <a:lvl3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lvl3pPr>
    <a:lvl4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lvl4pPr>
    <a:lvl5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lvl5pPr>
    <a:lvl6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lvl6pPr>
    <a:lvl7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lvl7pPr>
    <a:lvl8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lvl8pPr>
    <a:lvl9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3585F"/>
        </a:fontRef>
        <a:srgbClr val="5358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E2E6"/>
          </a:solidFill>
        </a:fill>
      </a:tcStyle>
    </a:wholeTbl>
    <a:band2H>
      <a:tcTxStyle b="def" i="def"/>
      <a:tcStyle>
        <a:tcBdr/>
        <a:fill>
          <a:solidFill>
            <a:srgbClr val="EFF1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3585F"/>
        </a:fontRef>
        <a:srgbClr val="5358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6E0"/>
          </a:solidFill>
        </a:fill>
      </a:tcStyle>
    </a:wholeTbl>
    <a:band2H>
      <a:tcTxStyle b="def" i="def"/>
      <a:tcStyle>
        <a:tcBdr/>
        <a:fill>
          <a:solidFill>
            <a:srgbClr val="EEF3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3585F"/>
        </a:fontRef>
        <a:srgbClr val="5358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DCE4"/>
          </a:solidFill>
        </a:fill>
      </a:tcStyle>
    </a:wholeTbl>
    <a:band2H>
      <a:tcTxStyle b="def" i="def"/>
      <a:tcStyle>
        <a:tcBdr/>
        <a:fill>
          <a:solidFill>
            <a:srgbClr val="F3EE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3585F"/>
        </a:fontRef>
        <a:srgbClr val="53585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3585F"/>
        </a:fontRef>
        <a:srgbClr val="53585F"/>
      </a:tcTxStyle>
      <a:tcStyle>
        <a:tcBdr>
          <a:left>
            <a:ln w="12700" cap="flat">
              <a:noFill/>
              <a:miter lim="400000"/>
            </a:ln>
          </a:left>
          <a:right>
            <a:ln w="12700" cap="flat">
              <a:noFill/>
              <a:miter lim="400000"/>
            </a:ln>
          </a:right>
          <a:top>
            <a:ln w="50800" cap="flat">
              <a:solidFill>
                <a:srgbClr val="53585F"/>
              </a:solidFill>
              <a:prstDash val="solid"/>
              <a:round/>
            </a:ln>
          </a:top>
          <a:bottom>
            <a:ln w="25400" cap="flat">
              <a:solidFill>
                <a:srgbClr val="53585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3585F"/>
              </a:solidFill>
              <a:prstDash val="solid"/>
              <a:round/>
            </a:ln>
          </a:top>
          <a:bottom>
            <a:ln w="25400" cap="flat">
              <a:solidFill>
                <a:srgbClr val="53585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3585F"/>
        </a:fontRef>
        <a:srgbClr val="5358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85F"/>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85F"/>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85F"/>
          </a:solidFill>
        </a:fill>
      </a:tcStyle>
    </a:firstRow>
  </a:tblStyle>
  <a:tblStyle styleId="{2708684C-4D16-4618-839F-0558EEFCDFE6}" styleName="">
    <a:tblBg/>
    <a:wholeTbl>
      <a:tcTxStyle b="off" i="off">
        <a:fontRef idx="major">
          <a:srgbClr val="53585F"/>
        </a:fontRef>
        <a:srgbClr val="53585F"/>
      </a:tcTxStyle>
      <a:tcStyle>
        <a:tcBdr>
          <a:left>
            <a:ln w="12700" cap="flat">
              <a:solidFill>
                <a:srgbClr val="53585F"/>
              </a:solidFill>
              <a:prstDash val="solid"/>
              <a:round/>
            </a:ln>
          </a:left>
          <a:right>
            <a:ln w="12700" cap="flat">
              <a:solidFill>
                <a:srgbClr val="53585F"/>
              </a:solidFill>
              <a:prstDash val="solid"/>
              <a:round/>
            </a:ln>
          </a:right>
          <a:top>
            <a:ln w="12700" cap="flat">
              <a:solidFill>
                <a:srgbClr val="53585F"/>
              </a:solidFill>
              <a:prstDash val="solid"/>
              <a:round/>
            </a:ln>
          </a:top>
          <a:bottom>
            <a:ln w="12700" cap="flat">
              <a:solidFill>
                <a:srgbClr val="53585F"/>
              </a:solidFill>
              <a:prstDash val="solid"/>
              <a:round/>
            </a:ln>
          </a:bottom>
          <a:insideH>
            <a:ln w="12700" cap="flat">
              <a:solidFill>
                <a:srgbClr val="53585F"/>
              </a:solidFill>
              <a:prstDash val="solid"/>
              <a:round/>
            </a:ln>
          </a:insideH>
          <a:insideV>
            <a:ln w="12700" cap="flat">
              <a:solidFill>
                <a:srgbClr val="53585F"/>
              </a:solidFill>
              <a:prstDash val="solid"/>
              <a:round/>
            </a:ln>
          </a:insideV>
        </a:tcBdr>
        <a:fill>
          <a:solidFill>
            <a:srgbClr val="53585F">
              <a:alpha val="20000"/>
            </a:srgbClr>
          </a:solidFill>
        </a:fill>
      </a:tcStyle>
    </a:wholeTbl>
    <a:band2H>
      <a:tcTxStyle b="def" i="def"/>
      <a:tcStyle>
        <a:tcBdr/>
        <a:fill>
          <a:solidFill>
            <a:srgbClr val="FFFFFF"/>
          </a:solidFill>
        </a:fill>
      </a:tcStyle>
    </a:band2H>
    <a:firstCol>
      <a:tcTxStyle b="on" i="off">
        <a:fontRef idx="major">
          <a:srgbClr val="53585F"/>
        </a:fontRef>
        <a:srgbClr val="53585F"/>
      </a:tcTxStyle>
      <a:tcStyle>
        <a:tcBdr>
          <a:left>
            <a:ln w="12700" cap="flat">
              <a:solidFill>
                <a:srgbClr val="53585F"/>
              </a:solidFill>
              <a:prstDash val="solid"/>
              <a:round/>
            </a:ln>
          </a:left>
          <a:right>
            <a:ln w="12700" cap="flat">
              <a:solidFill>
                <a:srgbClr val="53585F"/>
              </a:solidFill>
              <a:prstDash val="solid"/>
              <a:round/>
            </a:ln>
          </a:right>
          <a:top>
            <a:ln w="12700" cap="flat">
              <a:solidFill>
                <a:srgbClr val="53585F"/>
              </a:solidFill>
              <a:prstDash val="solid"/>
              <a:round/>
            </a:ln>
          </a:top>
          <a:bottom>
            <a:ln w="12700" cap="flat">
              <a:solidFill>
                <a:srgbClr val="53585F"/>
              </a:solidFill>
              <a:prstDash val="solid"/>
              <a:round/>
            </a:ln>
          </a:bottom>
          <a:insideH>
            <a:ln w="12700" cap="flat">
              <a:solidFill>
                <a:srgbClr val="53585F"/>
              </a:solidFill>
              <a:prstDash val="solid"/>
              <a:round/>
            </a:ln>
          </a:insideH>
          <a:insideV>
            <a:ln w="12700" cap="flat">
              <a:solidFill>
                <a:srgbClr val="53585F"/>
              </a:solidFill>
              <a:prstDash val="solid"/>
              <a:round/>
            </a:ln>
          </a:insideV>
        </a:tcBdr>
        <a:fill>
          <a:solidFill>
            <a:srgbClr val="53585F">
              <a:alpha val="20000"/>
            </a:srgbClr>
          </a:solidFill>
        </a:fill>
      </a:tcStyle>
    </a:firstCol>
    <a:lastRow>
      <a:tcTxStyle b="on" i="off">
        <a:fontRef idx="major">
          <a:srgbClr val="53585F"/>
        </a:fontRef>
        <a:srgbClr val="53585F"/>
      </a:tcTxStyle>
      <a:tcStyle>
        <a:tcBdr>
          <a:left>
            <a:ln w="12700" cap="flat">
              <a:solidFill>
                <a:srgbClr val="53585F"/>
              </a:solidFill>
              <a:prstDash val="solid"/>
              <a:round/>
            </a:ln>
          </a:left>
          <a:right>
            <a:ln w="12700" cap="flat">
              <a:solidFill>
                <a:srgbClr val="53585F"/>
              </a:solidFill>
              <a:prstDash val="solid"/>
              <a:round/>
            </a:ln>
          </a:right>
          <a:top>
            <a:ln w="50800" cap="flat">
              <a:solidFill>
                <a:srgbClr val="53585F"/>
              </a:solidFill>
              <a:prstDash val="solid"/>
              <a:round/>
            </a:ln>
          </a:top>
          <a:bottom>
            <a:ln w="12700" cap="flat">
              <a:solidFill>
                <a:srgbClr val="53585F"/>
              </a:solidFill>
              <a:prstDash val="solid"/>
              <a:round/>
            </a:ln>
          </a:bottom>
          <a:insideH>
            <a:ln w="12700" cap="flat">
              <a:solidFill>
                <a:srgbClr val="53585F"/>
              </a:solidFill>
              <a:prstDash val="solid"/>
              <a:round/>
            </a:ln>
          </a:insideH>
          <a:insideV>
            <a:ln w="12700" cap="flat">
              <a:solidFill>
                <a:srgbClr val="53585F"/>
              </a:solidFill>
              <a:prstDash val="solid"/>
              <a:round/>
            </a:ln>
          </a:insideV>
        </a:tcBdr>
        <a:fill>
          <a:noFill/>
        </a:fill>
      </a:tcStyle>
    </a:lastRow>
    <a:firstRow>
      <a:tcTxStyle b="on" i="off">
        <a:fontRef idx="major">
          <a:srgbClr val="53585F"/>
        </a:fontRef>
        <a:srgbClr val="53585F"/>
      </a:tcTxStyle>
      <a:tcStyle>
        <a:tcBdr>
          <a:left>
            <a:ln w="12700" cap="flat">
              <a:solidFill>
                <a:srgbClr val="53585F"/>
              </a:solidFill>
              <a:prstDash val="solid"/>
              <a:round/>
            </a:ln>
          </a:left>
          <a:right>
            <a:ln w="12700" cap="flat">
              <a:solidFill>
                <a:srgbClr val="53585F"/>
              </a:solidFill>
              <a:prstDash val="solid"/>
              <a:round/>
            </a:ln>
          </a:right>
          <a:top>
            <a:ln w="12700" cap="flat">
              <a:solidFill>
                <a:srgbClr val="53585F"/>
              </a:solidFill>
              <a:prstDash val="solid"/>
              <a:round/>
            </a:ln>
          </a:top>
          <a:bottom>
            <a:ln w="25400" cap="flat">
              <a:solidFill>
                <a:srgbClr val="53585F"/>
              </a:solidFill>
              <a:prstDash val="solid"/>
              <a:round/>
            </a:ln>
          </a:bottom>
          <a:insideH>
            <a:ln w="12700" cap="flat">
              <a:solidFill>
                <a:srgbClr val="53585F"/>
              </a:solidFill>
              <a:prstDash val="solid"/>
              <a:round/>
            </a:ln>
          </a:insideH>
          <a:insideV>
            <a:ln w="12700" cap="flat">
              <a:solidFill>
                <a:srgbClr val="53585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6500" y="12268950"/>
            <a:ext cx="21971000" cy="660403"/>
          </a:xfrm>
          <a:prstGeom prst="rect">
            <a:avLst/>
          </a:prstGeom>
        </p:spPr>
        <p:txBody>
          <a:bodyPr lIns="45718" tIns="45718" rIns="45718" bIns="45718" anchor="b"/>
          <a:lstStyle>
            <a:lvl1pPr marL="0" indent="0" defTabSz="825500">
              <a:spcBef>
                <a:spcPts val="0"/>
              </a:spcBef>
              <a:buSzTx/>
              <a:buNone/>
              <a:defRPr sz="3300">
                <a:latin typeface="Produkt Light"/>
                <a:ea typeface="Produkt Light"/>
                <a:cs typeface="Produkt Light"/>
                <a:sym typeface="Produkt Light"/>
              </a:defRPr>
            </a:lvl1pPr>
            <a:lvl2pPr marL="834388" indent="-377188" defTabSz="825500">
              <a:spcBef>
                <a:spcPts val="0"/>
              </a:spcBef>
              <a:defRPr sz="3300">
                <a:latin typeface="Produkt Light"/>
                <a:ea typeface="Produkt Light"/>
                <a:cs typeface="Produkt Light"/>
                <a:sym typeface="Produkt Light"/>
              </a:defRPr>
            </a:lvl2pPr>
            <a:lvl3pPr marL="1291588" indent="-377188" defTabSz="825500">
              <a:spcBef>
                <a:spcPts val="0"/>
              </a:spcBef>
              <a:defRPr sz="3300">
                <a:latin typeface="Produkt Light"/>
                <a:ea typeface="Produkt Light"/>
                <a:cs typeface="Produkt Light"/>
                <a:sym typeface="Produkt Light"/>
              </a:defRPr>
            </a:lvl3pPr>
            <a:lvl4pPr marL="1748788" indent="-377188" defTabSz="825500">
              <a:spcBef>
                <a:spcPts val="0"/>
              </a:spcBef>
              <a:defRPr sz="3300">
                <a:latin typeface="Produkt Light"/>
                <a:ea typeface="Produkt Light"/>
                <a:cs typeface="Produkt Light"/>
                <a:sym typeface="Produkt Light"/>
              </a:defRPr>
            </a:lvl4pPr>
            <a:lvl5pPr marL="2205988" indent="-377188" defTabSz="825500">
              <a:spcBef>
                <a:spcPts val="0"/>
              </a:spcBef>
              <a:defRPr sz="3300">
                <a:latin typeface="Produkt Light"/>
                <a:ea typeface="Produkt Light"/>
                <a:cs typeface="Produkt Light"/>
                <a:sym typeface="Produkt Light"/>
              </a:defRPr>
            </a:lvl5pPr>
          </a:lstStyle>
          <a:p>
            <a:pPr/>
            <a:r>
              <a:t>Author and Date</a:t>
            </a:r>
          </a:p>
          <a:p>
            <a:pPr lvl="1"/>
            <a:r>
              <a:t/>
            </a:r>
          </a:p>
          <a:p>
            <a:pPr lvl="2"/>
            <a:r>
              <a:t/>
            </a:r>
          </a:p>
          <a:p>
            <a:pPr lvl="3"/>
            <a:r>
              <a:t/>
            </a:r>
          </a:p>
          <a:p>
            <a:pPr lvl="4"/>
            <a:r>
              <a:t/>
            </a:r>
          </a:p>
        </p:txBody>
      </p:sp>
      <p:sp>
        <p:nvSpPr>
          <p:cNvPr id="12" name="Body Level One…"/>
          <p:cNvSpPr txBox="1"/>
          <p:nvPr>
            <p:ph type="body" sz="quarter" idx="2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stStyle>
          <a:p>
            <a:pPr/>
            <a:r>
              <a:t>Presentation Subtitle</a:t>
            </a:r>
          </a:p>
        </p:txBody>
      </p:sp>
      <p:sp>
        <p:nvSpPr>
          <p:cNvPr id="13" name="Presentation Title"/>
          <p:cNvSpPr txBox="1"/>
          <p:nvPr>
            <p:ph type="title" hasCustomPrompt="1"/>
          </p:nvPr>
        </p:nvSpPr>
        <p:spPr>
          <a:xfrm>
            <a:off x="1206500" y="2616200"/>
            <a:ext cx="21971005"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Body Level One…"/>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100" name="Slide Title"/>
          <p:cNvSpPr txBox="1"/>
          <p:nvPr>
            <p:ph type="title" hasCustomPrompt="1"/>
          </p:nvPr>
        </p:nvSpPr>
        <p:spPr>
          <a:xfrm>
            <a:off x="1206500" y="635000"/>
            <a:ext cx="21971000" cy="1689100"/>
          </a:xfrm>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Body Level One…"/>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Agenda Subtitle</a:t>
            </a:r>
          </a:p>
          <a:p>
            <a:pPr lvl="1"/>
            <a:r>
              <a:t/>
            </a:r>
          </a:p>
          <a:p>
            <a:pPr lvl="2"/>
            <a:r>
              <a:t/>
            </a:r>
          </a:p>
          <a:p>
            <a:pPr lvl="3"/>
            <a:r>
              <a:t/>
            </a:r>
          </a:p>
          <a:p>
            <a:pPr lvl="4"/>
            <a:r>
              <a:t/>
            </a:r>
          </a:p>
        </p:txBody>
      </p:sp>
      <p:sp>
        <p:nvSpPr>
          <p:cNvPr id="109" name="Body Level One…"/>
          <p:cNvSpPr txBox="1"/>
          <p:nvPr>
            <p:ph type="body" idx="21" hasCustomPrompt="1"/>
          </p:nvPr>
        </p:nvSpPr>
        <p:spPr>
          <a:xfrm>
            <a:off x="1206500" y="4248503"/>
            <a:ext cx="21971000" cy="8256015"/>
          </a:xfrm>
          <a:prstGeom prst="rect">
            <a:avLst/>
          </a:prstGeom>
        </p:spPr>
        <p:txBody>
          <a:bodyPr/>
          <a:lstStyle>
            <a:lvl1pPr marL="0" indent="0">
              <a:spcBef>
                <a:spcPts val="6000"/>
              </a:spcBef>
              <a:buSzTx/>
              <a:buNone/>
              <a:defRPr sz="5000"/>
            </a:lvl1pPr>
          </a:lstStyle>
          <a:p>
            <a:pPr/>
            <a:r>
              <a:t>Agenda Topics</a:t>
            </a:r>
          </a:p>
        </p:txBody>
      </p:sp>
      <p:sp>
        <p:nvSpPr>
          <p:cNvPr id="110" name="Agenda Title"/>
          <p:cNvSpPr txBox="1"/>
          <p:nvPr>
            <p:ph type="title" hasCustomPrompt="1"/>
          </p:nvPr>
        </p:nvSpPr>
        <p:spPr>
          <a:xfrm>
            <a:off x="1206500" y="635000"/>
            <a:ext cx="21971000" cy="1689100"/>
          </a:xfrm>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1pPr>
            <a:lvl2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2pPr>
            <a:lvl3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3pPr>
            <a:lvl4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4pPr>
            <a:lvl5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1pPr>
            <a:lvl2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2pPr>
            <a:lvl3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3pPr>
            <a:lvl4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4pPr>
            <a:lvl5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8" tIns="45718" rIns="45718" bIns="45718"/>
          <a:lstStyle>
            <a:lvl1pPr marL="0" indent="0" algn="ctr" defTabSz="825500">
              <a:lnSpc>
                <a:spcPct val="90000"/>
              </a:lnSpc>
              <a:spcBef>
                <a:spcPts val="0"/>
              </a:spcBef>
              <a:buSzTx/>
              <a:buNone/>
              <a:defRPr spc="-99" sz="5500">
                <a:latin typeface="Produkt Extralight"/>
                <a:ea typeface="Produkt Extralight"/>
                <a:cs typeface="Produkt Extralight"/>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Body Level One…"/>
          <p:cNvSpPr txBox="1"/>
          <p:nvPr>
            <p:ph type="body" sz="quarter" idx="1" hasCustomPrompt="1"/>
          </p:nvPr>
        </p:nvSpPr>
        <p:spPr>
          <a:xfrm>
            <a:off x="5461000" y="9563100"/>
            <a:ext cx="13728700" cy="698500"/>
          </a:xfrm>
          <a:prstGeom prst="rect">
            <a:avLst/>
          </a:prstGeom>
        </p:spPr>
        <p:txBody>
          <a:bodyPr lIns="45718" tIns="45718" rIns="45718" bIns="45718"/>
          <a:lstStyle>
            <a:lvl1pPr marL="0" indent="0" defTabSz="825500">
              <a:spcBef>
                <a:spcPts val="0"/>
              </a:spcBef>
              <a:buSzTx/>
              <a:buNone/>
              <a:defRPr sz="3600">
                <a:latin typeface="Produkt Light"/>
                <a:ea typeface="Produkt Light"/>
                <a:cs typeface="Produkt Light"/>
                <a:sym typeface="Produkt Light"/>
              </a:defRPr>
            </a:lvl1pPr>
            <a:lvl2pPr marL="868678" indent="-411479" defTabSz="825500">
              <a:spcBef>
                <a:spcPts val="0"/>
              </a:spcBef>
              <a:defRPr sz="3600">
                <a:latin typeface="Produkt Light"/>
                <a:ea typeface="Produkt Light"/>
                <a:cs typeface="Produkt Light"/>
                <a:sym typeface="Produkt Light"/>
              </a:defRPr>
            </a:lvl2pPr>
            <a:lvl3pPr marL="1325878" indent="-411478" defTabSz="825500">
              <a:spcBef>
                <a:spcPts val="0"/>
              </a:spcBef>
              <a:defRPr sz="3600">
                <a:latin typeface="Produkt Light"/>
                <a:ea typeface="Produkt Light"/>
                <a:cs typeface="Produkt Light"/>
                <a:sym typeface="Produkt Light"/>
              </a:defRPr>
            </a:lvl3pPr>
            <a:lvl4pPr marL="1783078" indent="-411478" defTabSz="825500">
              <a:spcBef>
                <a:spcPts val="0"/>
              </a:spcBef>
              <a:defRPr sz="3600">
                <a:latin typeface="Produkt Light"/>
                <a:ea typeface="Produkt Light"/>
                <a:cs typeface="Produkt Light"/>
                <a:sym typeface="Produkt Light"/>
              </a:defRPr>
            </a:lvl4pPr>
            <a:lvl5pPr marL="2240278" indent="-411478" defTabSz="825500">
              <a:spcBef>
                <a:spcPts val="0"/>
              </a:spcBef>
              <a:defRPr sz="3600">
                <a:latin typeface="Produkt Light"/>
                <a:ea typeface="Produkt Light"/>
                <a:cs typeface="Produkt Light"/>
                <a:sym typeface="Produkt Light"/>
              </a:defRPr>
            </a:lvl5pPr>
          </a:lstStyle>
          <a:p>
            <a:pPr/>
            <a:r>
              <a:t>Attribution</a:t>
            </a:r>
          </a:p>
          <a:p>
            <a:pPr lvl="1"/>
            <a:r>
              <a:t/>
            </a:r>
          </a:p>
          <a:p>
            <a:pPr lvl="2"/>
            <a:r>
              <a:t/>
            </a:r>
          </a:p>
          <a:p>
            <a:pPr lvl="3"/>
            <a:r>
              <a:t/>
            </a:r>
          </a:p>
          <a:p>
            <a:pPr lvl="4"/>
            <a:r>
              <a:t/>
            </a:r>
          </a:p>
        </p:txBody>
      </p:sp>
      <p:sp>
        <p:nvSpPr>
          <p:cNvPr id="136" name="Body Level One…"/>
          <p:cNvSpPr txBox="1"/>
          <p:nvPr>
            <p:ph type="body" sz="quarter" idx="21" hasCustomPrompt="1"/>
          </p:nvPr>
        </p:nvSpPr>
        <p:spPr>
          <a:xfrm>
            <a:off x="5194300" y="4165600"/>
            <a:ext cx="13995400" cy="4432300"/>
          </a:xfrm>
          <a:prstGeom prst="rect">
            <a:avLst/>
          </a:prstGeom>
        </p:spPr>
        <p:txBody>
          <a:bodyPr anchor="b"/>
          <a:lstStyle/>
          <a:p>
            <a:pPr lvl="4" marL="0" indent="2407920" defTabSz="1463039">
              <a:lnSpc>
                <a:spcPct val="90000"/>
              </a:lnSpc>
              <a:spcBef>
                <a:spcPts val="0"/>
              </a:spcBef>
              <a:buSzTx/>
              <a:buNone/>
              <a:defRPr spc="-99" sz="5500">
                <a:latin typeface="Produkt Extralight"/>
                <a:ea typeface="Produkt Extralight"/>
                <a:cs typeface="Produkt Extralight"/>
                <a:sym typeface="Produkt Extralight"/>
              </a:defRPr>
            </a:pPr>
            <a:r>
              <a:t>“Notable Quote”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a curved, white, layered pattern"/>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Close-up of a layered pattern of grey stone"/>
          <p:cNvSpPr/>
          <p:nvPr>
            <p:ph type="pic" sz="quarter" idx="22"/>
          </p:nvPr>
        </p:nvSpPr>
        <p:spPr>
          <a:xfrm>
            <a:off x="7353300" y="3632200"/>
            <a:ext cx="9677400" cy="6451600"/>
          </a:xfrm>
          <a:prstGeom prst="rect">
            <a:avLst/>
          </a:prstGeom>
        </p:spPr>
        <p:txBody>
          <a:bodyPr lIns="91439" tIns="45719" rIns="91439" bIns="45719">
            <a:noAutofit/>
          </a:bodyPr>
          <a:lstStyle/>
          <a:p>
            <a:pPr/>
          </a:p>
        </p:txBody>
      </p:sp>
      <p:sp>
        <p:nvSpPr>
          <p:cNvPr id="146" name="Close-up of a white ribbed pattern"/>
          <p:cNvSpPr/>
          <p:nvPr>
            <p:ph type="pic" sz="quarter" idx="23"/>
          </p:nvPr>
        </p:nvSpPr>
        <p:spPr>
          <a:xfrm>
            <a:off x="14621932" y="3632200"/>
            <a:ext cx="9677403" cy="6457251"/>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Angular, futuristic, white corridor with shadows"/>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Futuristic, curved, white structure"/>
          <p:cNvSpPr/>
          <p:nvPr>
            <p:ph type="pic" idx="21"/>
          </p:nvPr>
        </p:nvSpPr>
        <p:spPr>
          <a:xfrm>
            <a:off x="0" y="-5397500"/>
            <a:ext cx="27190700" cy="20393025"/>
          </a:xfrm>
          <a:prstGeom prst="rect">
            <a:avLst/>
          </a:prstGeom>
        </p:spPr>
        <p:txBody>
          <a:bodyPr lIns="91439" tIns="45719" rIns="91439" bIns="45719">
            <a:noAutofit/>
          </a:bodyPr>
          <a:lstStyle/>
          <a:p>
            <a:pPr/>
          </a:p>
        </p:txBody>
      </p:sp>
      <p:sp>
        <p:nvSpPr>
          <p:cNvPr id="22" name="Body Level One…"/>
          <p:cNvSpPr txBox="1"/>
          <p:nvPr>
            <p:ph type="body" sz="quarter" idx="1" hasCustomPrompt="1"/>
          </p:nvPr>
        </p:nvSpPr>
        <p:spPr>
          <a:xfrm>
            <a:off x="1206500" y="12268200"/>
            <a:ext cx="21971000" cy="660400"/>
          </a:xfrm>
          <a:prstGeom prst="rect">
            <a:avLst/>
          </a:prstGeom>
        </p:spPr>
        <p:txBody>
          <a:bodyPr lIns="45718" tIns="45718" rIns="45718" bIns="45718" anchor="b"/>
          <a:lstStyle>
            <a:lvl1pPr marL="0" indent="0" defTabSz="825500">
              <a:spcBef>
                <a:spcPts val="0"/>
              </a:spcBef>
              <a:buSzTx/>
              <a:buNone/>
              <a:defRPr sz="3300">
                <a:latin typeface="Produkt Light"/>
                <a:ea typeface="Produkt Light"/>
                <a:cs typeface="Produkt Light"/>
                <a:sym typeface="Produkt Light"/>
              </a:defRPr>
            </a:lvl1pPr>
            <a:lvl2pPr marL="834388" indent="-377188" defTabSz="825500">
              <a:spcBef>
                <a:spcPts val="0"/>
              </a:spcBef>
              <a:defRPr sz="3300">
                <a:latin typeface="Produkt Light"/>
                <a:ea typeface="Produkt Light"/>
                <a:cs typeface="Produkt Light"/>
                <a:sym typeface="Produkt Light"/>
              </a:defRPr>
            </a:lvl2pPr>
            <a:lvl3pPr marL="1291588" indent="-377188" defTabSz="825500">
              <a:spcBef>
                <a:spcPts val="0"/>
              </a:spcBef>
              <a:defRPr sz="3300">
                <a:latin typeface="Produkt Light"/>
                <a:ea typeface="Produkt Light"/>
                <a:cs typeface="Produkt Light"/>
                <a:sym typeface="Produkt Light"/>
              </a:defRPr>
            </a:lvl3pPr>
            <a:lvl4pPr marL="1748788" indent="-377188" defTabSz="825500">
              <a:spcBef>
                <a:spcPts val="0"/>
              </a:spcBef>
              <a:defRPr sz="3300">
                <a:latin typeface="Produkt Light"/>
                <a:ea typeface="Produkt Light"/>
                <a:cs typeface="Produkt Light"/>
                <a:sym typeface="Produkt Light"/>
              </a:defRPr>
            </a:lvl4pPr>
            <a:lvl5pPr marL="2205988" indent="-377188" defTabSz="825500">
              <a:spcBef>
                <a:spcPts val="0"/>
              </a:spcBef>
              <a:defRPr sz="3300">
                <a:latin typeface="Produkt Light"/>
                <a:ea typeface="Produkt Light"/>
                <a:cs typeface="Produkt Light"/>
                <a:sym typeface="Produkt Light"/>
              </a:defRPr>
            </a:lvl5pPr>
          </a:lstStyle>
          <a:p>
            <a:pPr/>
            <a:r>
              <a:t>Author and Date</a:t>
            </a:r>
          </a:p>
          <a:p>
            <a:pPr lvl="1"/>
            <a:r>
              <a:t/>
            </a:r>
          </a:p>
          <a:p>
            <a:pPr lvl="2"/>
            <a:r>
              <a:t/>
            </a:r>
          </a:p>
          <a:p>
            <a:pPr lvl="3"/>
            <a:r>
              <a:t/>
            </a:r>
          </a:p>
          <a:p>
            <a:pPr lvl="4"/>
            <a:r>
              <a:t/>
            </a:r>
          </a:p>
        </p:txBody>
      </p:sp>
      <p:sp>
        <p:nvSpPr>
          <p:cNvPr id="23" name="Body Level One…"/>
          <p:cNvSpPr txBox="1"/>
          <p:nvPr>
            <p:ph type="body" sz="quarter" idx="22"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stStyle>
          <a:p>
            <a:pPr/>
            <a:r>
              <a:t>Presentation Subtitle</a:t>
            </a:r>
          </a:p>
        </p:txBody>
      </p:sp>
      <p:sp>
        <p:nvSpPr>
          <p:cNvPr id="24" name="Presentation Title"/>
          <p:cNvSpPr txBox="1"/>
          <p:nvPr>
            <p:ph type="title" hasCustomPrompt="1"/>
          </p:nvPr>
        </p:nvSpPr>
        <p:spPr>
          <a:xfrm>
            <a:off x="1206500" y="2616200"/>
            <a:ext cx="21971005"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curved, white, layered pattern"/>
          <p:cNvSpPr/>
          <p:nvPr>
            <p:ph type="pic" idx="21"/>
          </p:nvPr>
        </p:nvSpPr>
        <p:spPr>
          <a:xfrm>
            <a:off x="11569700" y="0"/>
            <a:ext cx="13716000" cy="1371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4"/>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vl2pPr marL="0" indent="0" defTabSz="825500">
              <a:spcBef>
                <a:spcPts val="0"/>
              </a:spcBef>
              <a:buSzTx/>
              <a:buNone/>
              <a:defRPr sz="5500">
                <a:latin typeface="Produkt Extralight"/>
                <a:ea typeface="Produkt Extralight"/>
                <a:cs typeface="Produkt Extralight"/>
                <a:sym typeface="Produkt Extralight"/>
              </a:defRPr>
            </a:lvl2pPr>
            <a:lvl3pPr marL="0" indent="0" defTabSz="825500">
              <a:spcBef>
                <a:spcPts val="0"/>
              </a:spcBef>
              <a:buSzTx/>
              <a:buNone/>
              <a:defRPr sz="5500">
                <a:latin typeface="Produkt Extralight"/>
                <a:ea typeface="Produkt Extralight"/>
                <a:cs typeface="Produkt Extralight"/>
                <a:sym typeface="Produkt Extralight"/>
              </a:defRPr>
            </a:lvl3pPr>
            <a:lvl4pPr marL="0" indent="0" defTabSz="825500">
              <a:spcBef>
                <a:spcPts val="0"/>
              </a:spcBef>
              <a:buSzTx/>
              <a:buNone/>
              <a:defRPr sz="5500">
                <a:latin typeface="Produkt Extralight"/>
                <a:ea typeface="Produkt Extralight"/>
                <a:cs typeface="Produkt Extralight"/>
                <a:sym typeface="Produkt Extralight"/>
              </a:defRPr>
            </a:lvl4pPr>
            <a:lvl5pPr marL="0" indent="0" defTabSz="825500">
              <a:spcBef>
                <a:spcPts val="0"/>
              </a:spcBef>
              <a:buSzTx/>
              <a:buNone/>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43" name="Slide Title"/>
          <p:cNvSpPr txBox="1"/>
          <p:nvPr>
            <p:ph type="title" hasCustomPrompt="1"/>
          </p:nvPr>
        </p:nvSpPr>
        <p:spPr>
          <a:xfrm>
            <a:off x="1206500" y="635000"/>
            <a:ext cx="21971000" cy="1689100"/>
          </a:xfrm>
          <a:prstGeom prst="rect">
            <a:avLst/>
          </a:prstGeom>
        </p:spPr>
        <p:txBody>
          <a:bodyPr/>
          <a:lstStyle/>
          <a:p>
            <a:pPr/>
            <a:r>
              <a:t>Slide Title</a:t>
            </a:r>
          </a:p>
        </p:txBody>
      </p:sp>
      <p:sp>
        <p:nvSpPr>
          <p:cNvPr id="44" name="Body Level One…"/>
          <p:cNvSpPr txBox="1"/>
          <p:nvPr>
            <p:ph type="body" idx="21" hasCustomPrompt="1"/>
          </p:nvPr>
        </p:nvSpPr>
        <p:spPr>
          <a:xfrm>
            <a:off x="1206500" y="4248503"/>
            <a:ext cx="21971000" cy="8256015"/>
          </a:xfrm>
          <a:prstGeom prst="rect">
            <a:avLst/>
          </a:prstGeom>
        </p:spPr>
        <p:txBody>
          <a:bodyPr/>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Close-up of the edge of white curved stone"/>
          <p:cNvSpPr/>
          <p:nvPr>
            <p:ph type="pic" idx="21"/>
          </p:nvPr>
        </p:nvSpPr>
        <p:spPr>
          <a:xfrm>
            <a:off x="12382500" y="-1206500"/>
            <a:ext cx="12103100" cy="16140313"/>
          </a:xfrm>
          <a:prstGeom prst="rect">
            <a:avLst/>
          </a:prstGeom>
        </p:spPr>
        <p:txBody>
          <a:bodyPr lIns="91439" tIns="45719" rIns="91439" bIns="45719">
            <a:noAutofit/>
          </a:bodyPr>
          <a:lstStyle/>
          <a:p>
            <a:pPr/>
          </a:p>
        </p:txBody>
      </p:sp>
      <p:sp>
        <p:nvSpPr>
          <p:cNvPr id="61" name="Body Level One…"/>
          <p:cNvSpPr txBox="1"/>
          <p:nvPr>
            <p:ph type="body" sz="quarter" idx="1" hasCustomPrompt="1"/>
          </p:nvPr>
        </p:nvSpPr>
        <p:spPr>
          <a:xfrm>
            <a:off x="1206500" y="2324100"/>
            <a:ext cx="9779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22" hasCustomPrompt="1"/>
          </p:nvPr>
        </p:nvSpPr>
        <p:spPr>
          <a:xfrm>
            <a:off x="1206500" y="4248503"/>
            <a:ext cx="9779000" cy="8256015"/>
          </a:xfrm>
          <a:prstGeom prst="rect">
            <a:avLst/>
          </a:prstGeom>
        </p:spPr>
        <p:txBody>
          <a:bodyPr/>
          <a:lstStyle/>
          <a:p>
            <a:pPr/>
            <a:r>
              <a:t>Slide bullet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Body Level One…"/>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72" name="Slide Title"/>
          <p:cNvSpPr txBox="1"/>
          <p:nvPr>
            <p:ph type="title" hasCustomPrompt="1"/>
          </p:nvPr>
        </p:nvSpPr>
        <p:spPr>
          <a:xfrm>
            <a:off x="1206500" y="635000"/>
            <a:ext cx="21971000" cy="1689100"/>
          </a:xfrm>
          <a:prstGeom prst="rect">
            <a:avLst/>
          </a:prstGeom>
        </p:spPr>
        <p:txBody>
          <a:bodyPr/>
          <a:lstStyle/>
          <a:p>
            <a:pPr/>
            <a:r>
              <a:t>Slide Title</a:t>
            </a:r>
          </a:p>
        </p:txBody>
      </p:sp>
      <p:sp>
        <p:nvSpPr>
          <p:cNvPr id="73" name="Body Level One…"/>
          <p:cNvSpPr txBox="1"/>
          <p:nvPr>
            <p:ph type="body" sz="half" idx="21" hasCustomPrompt="1"/>
          </p:nvPr>
        </p:nvSpPr>
        <p:spPr>
          <a:xfrm>
            <a:off x="1206500" y="4248503"/>
            <a:ext cx="9779000" cy="8256015"/>
          </a:xfrm>
          <a:prstGeom prst="rect">
            <a:avLst/>
          </a:prstGeom>
        </p:spPr>
        <p:txBody>
          <a:bodyPr/>
          <a:lstStyle/>
          <a:p>
            <a:pPr/>
            <a:r>
              <a:t>Slide bullet text</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Body Level One…"/>
          <p:cNvSpPr txBox="1"/>
          <p:nvPr>
            <p:ph type="body" sz="quarter" idx="1" hasCustomPrompt="1"/>
          </p:nvPr>
        </p:nvSpPr>
        <p:spPr>
          <a:xfrm>
            <a:off x="1206500" y="2324100"/>
            <a:ext cx="9779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21" hasCustomPrompt="1"/>
          </p:nvPr>
        </p:nvSpPr>
        <p:spPr>
          <a:xfrm>
            <a:off x="1206500" y="4248503"/>
            <a:ext cx="9779000" cy="8256015"/>
          </a:xfrm>
          <a:prstGeom prst="rect">
            <a:avLst/>
          </a:prstGeom>
        </p:spPr>
        <p:txBody>
          <a:bodyPr/>
          <a:lstStyle/>
          <a:p>
            <a:pPr/>
            <a:r>
              <a:t>Slide bullet text</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5"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23558499" y="12458701"/>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solidFill>
                  <a:srgbClr val="535860"/>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1pPr>
      <a:lvl2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2pPr>
      <a:lvl3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3pPr>
      <a:lvl4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4pPr>
      <a:lvl5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5pPr>
      <a:lvl6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6pPr>
      <a:lvl7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7pPr>
      <a:lvl8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8pPr>
      <a:lvl9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 name="Basics of NodeJS and Simple Server App"/>
          <p:cNvSpPr txBox="1"/>
          <p:nvPr/>
        </p:nvSpPr>
        <p:spPr>
          <a:xfrm>
            <a:off x="1206499" y="2932913"/>
            <a:ext cx="21971002" cy="20066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spcBef>
                <a:spcPts val="0"/>
              </a:spcBef>
              <a:defRPr sz="5500">
                <a:solidFill>
                  <a:srgbClr val="535860"/>
                </a:solidFill>
                <a:latin typeface="Produkt Extralight"/>
                <a:ea typeface="Produkt Extralight"/>
                <a:cs typeface="Produkt Extralight"/>
                <a:sym typeface="Produkt Extralight"/>
              </a:defRPr>
            </a:lvl1pPr>
          </a:lstStyle>
          <a:p>
            <a:pPr/>
            <a:r>
              <a:t>Basics of NodeJS and Simple Server App</a:t>
            </a:r>
          </a:p>
        </p:txBody>
      </p:sp>
      <p:sp>
        <p:nvSpPr>
          <p:cNvPr id="172" name="Introduction to NodeJS"/>
          <p:cNvSpPr txBox="1"/>
          <p:nvPr>
            <p:ph type="title"/>
          </p:nvPr>
        </p:nvSpPr>
        <p:spPr>
          <a:xfrm>
            <a:off x="1206496" y="737029"/>
            <a:ext cx="21971008" cy="2250739"/>
          </a:xfrm>
          <a:prstGeom prst="rect">
            <a:avLst/>
          </a:prstGeom>
        </p:spPr>
        <p:txBody>
          <a:bodyPr/>
          <a:lstStyle>
            <a:lvl1pPr>
              <a:defRPr spc="-200"/>
            </a:lvl1pPr>
          </a:lstStyle>
          <a:p>
            <a:pPr/>
            <a:r>
              <a:t>Introduction to NodeJS</a:t>
            </a:r>
          </a:p>
        </p:txBody>
      </p:sp>
      <p:sp>
        <p:nvSpPr>
          <p:cNvPr id="173" name="Presented by: Poornachandra M…"/>
          <p:cNvSpPr txBox="1"/>
          <p:nvPr/>
        </p:nvSpPr>
        <p:spPr>
          <a:xfrm>
            <a:off x="1070353" y="11140134"/>
            <a:ext cx="15858386" cy="19768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spcBef>
                <a:spcPts val="700"/>
              </a:spcBef>
              <a:defRPr sz="5400">
                <a:solidFill>
                  <a:srgbClr val="535353"/>
                </a:solidFill>
                <a:latin typeface="Produkt Regular"/>
                <a:ea typeface="Produkt Regular"/>
                <a:cs typeface="Produkt Regular"/>
                <a:sym typeface="Produkt Regular"/>
              </a:defRPr>
            </a:pPr>
            <a:r>
              <a:t>Presented by: Poornachandra M</a:t>
            </a:r>
          </a:p>
          <a:p>
            <a:pPr defTabSz="457200">
              <a:spcBef>
                <a:spcPts val="700"/>
              </a:spcBef>
              <a:defRPr sz="5400">
                <a:solidFill>
                  <a:srgbClr val="535353"/>
                </a:solidFill>
                <a:latin typeface="Produkt Regular"/>
                <a:ea typeface="Produkt Regular"/>
                <a:cs typeface="Produkt Regular"/>
                <a:sym typeface="Produkt Regular"/>
              </a:defRPr>
            </a:pPr>
            <a:r>
              <a:t>Date: 02-12-2024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9" name="Simple Node.js Server"/>
          <p:cNvSpPr txBox="1"/>
          <p:nvPr>
            <p:ph type="title"/>
          </p:nvPr>
        </p:nvSpPr>
        <p:spPr>
          <a:prstGeom prst="rect">
            <a:avLst/>
          </a:prstGeom>
        </p:spPr>
        <p:txBody>
          <a:bodyPr/>
          <a:lstStyle>
            <a:lvl1pPr defTabSz="2316477">
              <a:defRPr sz="9500"/>
            </a:lvl1pPr>
          </a:lstStyle>
          <a:p>
            <a:pPr/>
            <a:r>
              <a:t>Simple Node.js Server</a:t>
            </a:r>
          </a:p>
        </p:txBody>
      </p:sp>
      <p:sp>
        <p:nvSpPr>
          <p:cNvPr id="200" name="const { createServer } = require(‘node:http');…"/>
          <p:cNvSpPr txBox="1"/>
          <p:nvPr>
            <p:ph type="body" idx="1"/>
          </p:nvPr>
        </p:nvSpPr>
        <p:spPr>
          <a:xfrm>
            <a:off x="1206499" y="3014387"/>
            <a:ext cx="21971002" cy="8626394"/>
          </a:xfrm>
          <a:prstGeom prst="rect">
            <a:avLst/>
          </a:prstGeom>
          <a:solidFill>
            <a:schemeClr val="accent1">
              <a:satOff val="-7132"/>
              <a:lumOff val="-13529"/>
            </a:schemeClr>
          </a:solidFill>
        </p:spPr>
        <p:txBody>
          <a:bodyPr lIns="50800" tIns="50800" rIns="50800" bIns="50800"/>
          <a:lstStyle/>
          <a:p>
            <a:pPr defTabSz="352042">
              <a:lnSpc>
                <a:spcPct val="10000"/>
              </a:lnSpc>
              <a:spcBef>
                <a:spcPts val="4600"/>
              </a:spcBef>
              <a:defRPr sz="3900">
                <a:solidFill>
                  <a:srgbClr val="81A1C1"/>
                </a:solidFill>
                <a:latin typeface="Graphik Light"/>
                <a:ea typeface="Graphik Light"/>
                <a:cs typeface="Graphik Light"/>
                <a:sym typeface="Graphik Light"/>
              </a:defRPr>
            </a:pPr>
            <a:r>
              <a:t>const</a:t>
            </a:r>
            <a:r>
              <a:rPr>
                <a:solidFill>
                  <a:srgbClr val="ECEFF4"/>
                </a:solidFill>
              </a:rPr>
              <a:t> {</a:t>
            </a:r>
            <a:r>
              <a:rPr>
                <a:solidFill>
                  <a:srgbClr val="D8DEE9"/>
                </a:solidFill>
              </a:rPr>
              <a:t> createServer</a:t>
            </a:r>
            <a:r>
              <a:rPr>
                <a:solidFill>
                  <a:srgbClr val="ECEFF4"/>
                </a:solidFill>
              </a:rPr>
              <a:t> }</a:t>
            </a:r>
            <a:r>
              <a:t> =</a:t>
            </a:r>
            <a:r>
              <a:rPr>
                <a:solidFill>
                  <a:srgbClr val="88C0D0"/>
                </a:solidFill>
              </a:rPr>
              <a:t> require</a:t>
            </a:r>
            <a:r>
              <a:rPr>
                <a:solidFill>
                  <a:srgbClr val="D8DEE9"/>
                </a:solidFill>
              </a:rPr>
              <a:t>(</a:t>
            </a:r>
            <a:r>
              <a:rPr>
                <a:solidFill>
                  <a:srgbClr val="ECEFF4"/>
                </a:solidFill>
              </a:rPr>
              <a:t>‘</a:t>
            </a:r>
            <a:r>
              <a:rPr>
                <a:solidFill>
                  <a:srgbClr val="535860"/>
                </a:solidFill>
              </a:rPr>
              <a:t>node:http</a:t>
            </a:r>
            <a:r>
              <a:rPr>
                <a:solidFill>
                  <a:srgbClr val="ECEFF4"/>
                </a:solidFill>
              </a:rPr>
              <a:t>'</a:t>
            </a:r>
            <a:r>
              <a:rPr>
                <a:solidFill>
                  <a:srgbClr val="D8DEE9"/>
                </a:solidFill>
              </a:rPr>
              <a:t>)</a:t>
            </a:r>
            <a:r>
              <a:t>;</a:t>
            </a:r>
          </a:p>
          <a:p>
            <a:pPr defTabSz="352042">
              <a:lnSpc>
                <a:spcPct val="10000"/>
              </a:lnSpc>
              <a:spcBef>
                <a:spcPts val="4600"/>
              </a:spcBef>
              <a:defRPr sz="3900">
                <a:solidFill>
                  <a:srgbClr val="81A1C1"/>
                </a:solidFill>
                <a:latin typeface="Graphik Light"/>
                <a:ea typeface="Graphik Light"/>
                <a:cs typeface="Graphik Light"/>
                <a:sym typeface="Graphik Light"/>
              </a:defRPr>
            </a:pPr>
            <a:r>
              <a:t>const</a:t>
            </a:r>
            <a:r>
              <a:rPr>
                <a:solidFill>
                  <a:srgbClr val="D8DEE9"/>
                </a:solidFill>
              </a:rPr>
              <a:t> hostname</a:t>
            </a:r>
            <a:r>
              <a:t> =</a:t>
            </a:r>
            <a:r>
              <a:rPr>
                <a:solidFill>
                  <a:srgbClr val="ECEFF4"/>
                </a:solidFill>
              </a:rPr>
              <a:t> ‘</a:t>
            </a:r>
            <a:r>
              <a:rPr>
                <a:solidFill>
                  <a:srgbClr val="535860"/>
                </a:solidFill>
              </a:rPr>
              <a:t>127.0.0.1</a:t>
            </a:r>
            <a:r>
              <a:rPr>
                <a:solidFill>
                  <a:srgbClr val="ECEFF4"/>
                </a:solidFill>
              </a:rPr>
              <a:t>'</a:t>
            </a:r>
            <a:r>
              <a:t>;</a:t>
            </a:r>
          </a:p>
          <a:p>
            <a:pPr defTabSz="352042">
              <a:lnSpc>
                <a:spcPct val="10000"/>
              </a:lnSpc>
              <a:spcBef>
                <a:spcPts val="4600"/>
              </a:spcBef>
              <a:defRPr sz="3900">
                <a:solidFill>
                  <a:srgbClr val="81A1C1"/>
                </a:solidFill>
                <a:latin typeface="Graphik Light"/>
                <a:ea typeface="Graphik Light"/>
                <a:cs typeface="Graphik Light"/>
                <a:sym typeface="Graphik Light"/>
              </a:defRPr>
            </a:pPr>
            <a:r>
              <a:t>const</a:t>
            </a:r>
            <a:r>
              <a:rPr>
                <a:solidFill>
                  <a:srgbClr val="D8DEE9"/>
                </a:solidFill>
              </a:rPr>
              <a:t> port</a:t>
            </a:r>
            <a:r>
              <a:t> =</a:t>
            </a:r>
            <a:r>
              <a:rPr>
                <a:solidFill>
                  <a:srgbClr val="B48EAD"/>
                </a:solidFill>
              </a:rPr>
              <a:t> 3000</a:t>
            </a:r>
            <a:r>
              <a:t>;</a:t>
            </a:r>
          </a:p>
          <a:p>
            <a:pPr defTabSz="352042">
              <a:lnSpc>
                <a:spcPct val="10000"/>
              </a:lnSpc>
              <a:spcBef>
                <a:spcPts val="4600"/>
              </a:spcBef>
              <a:defRPr sz="3900">
                <a:solidFill>
                  <a:srgbClr val="81A1C1"/>
                </a:solidFill>
                <a:latin typeface="Graphik Light"/>
                <a:ea typeface="Graphik Light"/>
                <a:cs typeface="Graphik Light"/>
                <a:sym typeface="Graphik Light"/>
              </a:defRPr>
            </a:pPr>
          </a:p>
          <a:p>
            <a:pPr defTabSz="352042">
              <a:lnSpc>
                <a:spcPct val="10000"/>
              </a:lnSpc>
              <a:spcBef>
                <a:spcPts val="4600"/>
              </a:spcBef>
              <a:defRPr sz="3900">
                <a:solidFill>
                  <a:srgbClr val="81A1C1"/>
                </a:solidFill>
                <a:latin typeface="Graphik Light"/>
                <a:ea typeface="Graphik Light"/>
                <a:cs typeface="Graphik Light"/>
                <a:sym typeface="Graphik Light"/>
              </a:defRPr>
            </a:pPr>
            <a:r>
              <a:t>const</a:t>
            </a:r>
            <a:r>
              <a:rPr>
                <a:solidFill>
                  <a:srgbClr val="D8DEE9"/>
                </a:solidFill>
              </a:rPr>
              <a:t> server</a:t>
            </a:r>
            <a:r>
              <a:t> =</a:t>
            </a:r>
            <a:r>
              <a:rPr>
                <a:solidFill>
                  <a:srgbClr val="88C0D0"/>
                </a:solidFill>
              </a:rPr>
              <a:t> createServer</a:t>
            </a:r>
            <a:r>
              <a:rPr>
                <a:solidFill>
                  <a:srgbClr val="D8DEE9"/>
                </a:solidFill>
              </a:rPr>
              <a:t>(</a:t>
            </a:r>
            <a:r>
              <a:rPr>
                <a:solidFill>
                  <a:srgbClr val="ECEFF4"/>
                </a:solidFill>
              </a:rPr>
              <a:t>(</a:t>
            </a:r>
            <a:r>
              <a:rPr>
                <a:solidFill>
                  <a:srgbClr val="D8DEE9"/>
                </a:solidFill>
              </a:rPr>
              <a:t>req</a:t>
            </a:r>
            <a:r>
              <a:rPr>
                <a:solidFill>
                  <a:srgbClr val="ECEFF4"/>
                </a:solidFill>
              </a:rPr>
              <a:t>,</a:t>
            </a:r>
            <a:r>
              <a:rPr>
                <a:solidFill>
                  <a:srgbClr val="D8DEE9"/>
                </a:solidFill>
              </a:rPr>
              <a:t> res</a:t>
            </a:r>
            <a:r>
              <a:rPr>
                <a:solidFill>
                  <a:srgbClr val="ECEFF4"/>
                </a:solidFill>
              </a:rPr>
              <a:t>)</a:t>
            </a:r>
            <a:r>
              <a:t> =&gt;</a:t>
            </a:r>
            <a:r>
              <a:rPr>
                <a:solidFill>
                  <a:srgbClr val="ECEFF4"/>
                </a:solidFill>
              </a:rPr>
              <a:t> {</a:t>
            </a:r>
            <a:r>
              <a:rPr>
                <a:solidFill>
                  <a:srgbClr val="D8DEE9"/>
                </a:solidFill>
              </a:rPr>
              <a:t>  </a:t>
            </a:r>
            <a:endParaRPr>
              <a:solidFill>
                <a:srgbClr val="D8DEE9"/>
              </a:solidFill>
            </a:endParaRPr>
          </a:p>
          <a:p>
            <a:pPr lvl="1" marL="0" indent="452627" defTabSz="352042">
              <a:lnSpc>
                <a:spcPct val="10000"/>
              </a:lnSpc>
              <a:spcBef>
                <a:spcPts val="4600"/>
              </a:spcBef>
              <a:buSzTx/>
              <a:buNone/>
              <a:defRPr sz="3900">
                <a:solidFill>
                  <a:srgbClr val="D8DEE9"/>
                </a:solidFill>
                <a:latin typeface="Graphik Light"/>
                <a:ea typeface="Graphik Light"/>
                <a:cs typeface="Graphik Light"/>
                <a:sym typeface="Graphik Light"/>
              </a:defRPr>
            </a:pPr>
            <a:r>
              <a:t>res</a:t>
            </a:r>
            <a:r>
              <a:rPr>
                <a:solidFill>
                  <a:srgbClr val="ECEFF4"/>
                </a:solidFill>
              </a:rPr>
              <a:t>.</a:t>
            </a:r>
            <a:r>
              <a:t>statusCode</a:t>
            </a:r>
            <a:r>
              <a:rPr>
                <a:solidFill>
                  <a:srgbClr val="81A1C1"/>
                </a:solidFill>
              </a:rPr>
              <a:t> =</a:t>
            </a:r>
            <a:r>
              <a:rPr>
                <a:solidFill>
                  <a:srgbClr val="B48EAD"/>
                </a:solidFill>
              </a:rPr>
              <a:t> 200</a:t>
            </a:r>
            <a:r>
              <a:rPr>
                <a:solidFill>
                  <a:srgbClr val="81A1C1"/>
                </a:solidFill>
              </a:rPr>
              <a:t>;</a:t>
            </a:r>
            <a:r>
              <a:t> </a:t>
            </a:r>
          </a:p>
          <a:p>
            <a:pPr lvl="1" marL="0" indent="452627" defTabSz="352042">
              <a:lnSpc>
                <a:spcPct val="10000"/>
              </a:lnSpc>
              <a:spcBef>
                <a:spcPts val="4600"/>
              </a:spcBef>
              <a:buSzTx/>
              <a:buNone/>
              <a:defRPr sz="3900">
                <a:solidFill>
                  <a:srgbClr val="D8DEE9"/>
                </a:solidFill>
                <a:latin typeface="Graphik Light"/>
                <a:ea typeface="Graphik Light"/>
                <a:cs typeface="Graphik Light"/>
                <a:sym typeface="Graphik Light"/>
              </a:defRPr>
            </a:pPr>
            <a:r>
              <a:t>res</a:t>
            </a:r>
            <a:r>
              <a:rPr>
                <a:solidFill>
                  <a:srgbClr val="ECEFF4"/>
                </a:solidFill>
              </a:rPr>
              <a:t>.</a:t>
            </a:r>
            <a:r>
              <a:rPr>
                <a:solidFill>
                  <a:srgbClr val="88C0D0"/>
                </a:solidFill>
              </a:rPr>
              <a:t>setHeader</a:t>
            </a:r>
            <a:r>
              <a:t>(</a:t>
            </a:r>
            <a:r>
              <a:rPr>
                <a:solidFill>
                  <a:srgbClr val="ECEFF4"/>
                </a:solidFill>
              </a:rPr>
              <a:t>'</a:t>
            </a:r>
            <a:r>
              <a:rPr>
                <a:solidFill>
                  <a:srgbClr val="535860"/>
                </a:solidFill>
              </a:rPr>
              <a:t>Content-Type</a:t>
            </a:r>
            <a:r>
              <a:rPr>
                <a:solidFill>
                  <a:srgbClr val="ECEFF4"/>
                </a:solidFill>
              </a:rPr>
              <a:t>', '</a:t>
            </a:r>
            <a:r>
              <a:rPr>
                <a:solidFill>
                  <a:srgbClr val="535860"/>
                </a:solidFill>
              </a:rPr>
              <a:t>text/plain</a:t>
            </a:r>
            <a:r>
              <a:rPr>
                <a:solidFill>
                  <a:srgbClr val="ECEFF4"/>
                </a:solidFill>
              </a:rPr>
              <a:t>'</a:t>
            </a:r>
            <a:r>
              <a:t>)</a:t>
            </a:r>
            <a:r>
              <a:rPr>
                <a:solidFill>
                  <a:srgbClr val="81A1C1"/>
                </a:solidFill>
              </a:rPr>
              <a:t>;</a:t>
            </a:r>
            <a:r>
              <a:t>  </a:t>
            </a:r>
          </a:p>
          <a:p>
            <a:pPr lvl="1" marL="0" indent="452627" defTabSz="352042">
              <a:lnSpc>
                <a:spcPct val="10000"/>
              </a:lnSpc>
              <a:spcBef>
                <a:spcPts val="4600"/>
              </a:spcBef>
              <a:buSzTx/>
              <a:buNone/>
              <a:defRPr sz="3900">
                <a:solidFill>
                  <a:srgbClr val="D8DEE9"/>
                </a:solidFill>
                <a:latin typeface="Graphik Light"/>
                <a:ea typeface="Graphik Light"/>
                <a:cs typeface="Graphik Light"/>
                <a:sym typeface="Graphik Light"/>
              </a:defRPr>
            </a:pPr>
            <a:r>
              <a:t>res</a:t>
            </a:r>
            <a:r>
              <a:rPr>
                <a:solidFill>
                  <a:srgbClr val="ECEFF4"/>
                </a:solidFill>
              </a:rPr>
              <a:t>.</a:t>
            </a:r>
            <a:r>
              <a:rPr>
                <a:solidFill>
                  <a:srgbClr val="88C0D0"/>
                </a:solidFill>
              </a:rPr>
              <a:t>end</a:t>
            </a:r>
            <a:r>
              <a:t>(</a:t>
            </a:r>
            <a:r>
              <a:rPr>
                <a:solidFill>
                  <a:srgbClr val="ECEFF4"/>
                </a:solidFill>
              </a:rPr>
              <a:t>'</a:t>
            </a:r>
            <a:r>
              <a:rPr>
                <a:solidFill>
                  <a:srgbClr val="535860"/>
                </a:solidFill>
              </a:rPr>
              <a:t>Hello World</a:t>
            </a:r>
            <a:r>
              <a:rPr>
                <a:solidFill>
                  <a:srgbClr val="ECEFF4"/>
                </a:solidFill>
              </a:rPr>
              <a:t>’</a:t>
            </a:r>
            <a:r>
              <a:t>)</a:t>
            </a:r>
            <a:r>
              <a:rPr>
                <a:solidFill>
                  <a:srgbClr val="81A1C1"/>
                </a:solidFill>
              </a:rPr>
              <a:t>;</a:t>
            </a:r>
            <a:endParaRPr>
              <a:solidFill>
                <a:srgbClr val="81A1C1"/>
              </a:solidFill>
            </a:endParaRPr>
          </a:p>
          <a:p>
            <a:pPr defTabSz="352042">
              <a:lnSpc>
                <a:spcPct val="10000"/>
              </a:lnSpc>
              <a:spcBef>
                <a:spcPts val="4600"/>
              </a:spcBef>
              <a:defRPr sz="3900">
                <a:solidFill>
                  <a:srgbClr val="ECEFF4"/>
                </a:solidFill>
                <a:latin typeface="Graphik Light"/>
                <a:ea typeface="Graphik Light"/>
                <a:cs typeface="Graphik Light"/>
                <a:sym typeface="Graphik Light"/>
              </a:defRPr>
            </a:pPr>
            <a:r>
              <a:t>}</a:t>
            </a:r>
            <a:r>
              <a:rPr>
                <a:solidFill>
                  <a:srgbClr val="D8DEE9"/>
                </a:solidFill>
              </a:rPr>
              <a:t>)</a:t>
            </a:r>
            <a:r>
              <a:rPr>
                <a:solidFill>
                  <a:srgbClr val="81A1C1"/>
                </a:solidFill>
              </a:rPr>
              <a:t>;</a:t>
            </a:r>
            <a:endParaRPr>
              <a:solidFill>
                <a:srgbClr val="81A1C1"/>
              </a:solidFill>
            </a:endParaRPr>
          </a:p>
          <a:p>
            <a:pPr defTabSz="352042">
              <a:lnSpc>
                <a:spcPct val="10000"/>
              </a:lnSpc>
              <a:spcBef>
                <a:spcPts val="4600"/>
              </a:spcBef>
              <a:defRPr sz="3900">
                <a:solidFill>
                  <a:srgbClr val="81A1C1"/>
                </a:solidFill>
                <a:latin typeface="Graphik Light"/>
                <a:ea typeface="Graphik Light"/>
                <a:cs typeface="Graphik Light"/>
                <a:sym typeface="Graphik Light"/>
              </a:defRPr>
            </a:pPr>
          </a:p>
          <a:p>
            <a:pPr defTabSz="352042">
              <a:lnSpc>
                <a:spcPct val="10000"/>
              </a:lnSpc>
              <a:spcBef>
                <a:spcPts val="4600"/>
              </a:spcBef>
              <a:defRPr sz="3900">
                <a:solidFill>
                  <a:srgbClr val="D8DEE9"/>
                </a:solidFill>
                <a:latin typeface="Graphik Light"/>
                <a:ea typeface="Graphik Light"/>
                <a:cs typeface="Graphik Light"/>
                <a:sym typeface="Graphik Light"/>
              </a:defRPr>
            </a:pPr>
            <a:r>
              <a:t>server</a:t>
            </a:r>
            <a:r>
              <a:rPr>
                <a:solidFill>
                  <a:srgbClr val="ECEFF4"/>
                </a:solidFill>
              </a:rPr>
              <a:t>.</a:t>
            </a:r>
            <a:r>
              <a:rPr>
                <a:solidFill>
                  <a:srgbClr val="88C0D0"/>
                </a:solidFill>
              </a:rPr>
              <a:t>listen</a:t>
            </a:r>
            <a:r>
              <a:t>(port</a:t>
            </a:r>
            <a:r>
              <a:rPr>
                <a:solidFill>
                  <a:srgbClr val="ECEFF4"/>
                </a:solidFill>
              </a:rPr>
              <a:t>,</a:t>
            </a:r>
            <a:r>
              <a:t> hostname</a:t>
            </a:r>
            <a:r>
              <a:rPr>
                <a:solidFill>
                  <a:srgbClr val="ECEFF4"/>
                </a:solidFill>
              </a:rPr>
              <a:t>, ()</a:t>
            </a:r>
            <a:r>
              <a:rPr>
                <a:solidFill>
                  <a:srgbClr val="81A1C1"/>
                </a:solidFill>
              </a:rPr>
              <a:t> =&gt;</a:t>
            </a:r>
            <a:r>
              <a:rPr>
                <a:solidFill>
                  <a:srgbClr val="ECEFF4"/>
                </a:solidFill>
              </a:rPr>
              <a:t> {</a:t>
            </a:r>
            <a:r>
              <a:t>  </a:t>
            </a:r>
          </a:p>
          <a:p>
            <a:pPr lvl="1" marL="0" indent="452627" defTabSz="352042">
              <a:lnSpc>
                <a:spcPct val="10000"/>
              </a:lnSpc>
              <a:spcBef>
                <a:spcPts val="4600"/>
              </a:spcBef>
              <a:buSzTx/>
              <a:buNone/>
              <a:defRPr sz="3900">
                <a:solidFill>
                  <a:srgbClr val="D8DEE9"/>
                </a:solidFill>
                <a:latin typeface="Graphik Light"/>
                <a:ea typeface="Graphik Light"/>
                <a:cs typeface="Graphik Light"/>
                <a:sym typeface="Graphik Light"/>
              </a:defRPr>
            </a:pPr>
            <a:r>
              <a:t>console</a:t>
            </a:r>
            <a:r>
              <a:rPr>
                <a:solidFill>
                  <a:srgbClr val="ECEFF4"/>
                </a:solidFill>
              </a:rPr>
              <a:t>.</a:t>
            </a:r>
            <a:r>
              <a:rPr>
                <a:solidFill>
                  <a:srgbClr val="88C0D0"/>
                </a:solidFill>
              </a:rPr>
              <a:t>log</a:t>
            </a:r>
            <a:r>
              <a:t>(</a:t>
            </a:r>
            <a:r>
              <a:rPr>
                <a:solidFill>
                  <a:srgbClr val="ECEFF4"/>
                </a:solidFill>
              </a:rPr>
              <a:t>`</a:t>
            </a:r>
            <a:r>
              <a:rPr>
                <a:solidFill>
                  <a:srgbClr val="535860"/>
                </a:solidFill>
              </a:rPr>
              <a:t>Server running at http://</a:t>
            </a:r>
            <a:r>
              <a:rPr>
                <a:solidFill>
                  <a:srgbClr val="81A1C1"/>
                </a:solidFill>
              </a:rPr>
              <a:t>${</a:t>
            </a:r>
            <a:r>
              <a:t>hostname</a:t>
            </a:r>
            <a:r>
              <a:rPr>
                <a:solidFill>
                  <a:srgbClr val="81A1C1"/>
                </a:solidFill>
              </a:rPr>
              <a:t>}</a:t>
            </a:r>
            <a:r>
              <a:rPr>
                <a:solidFill>
                  <a:srgbClr val="535860"/>
                </a:solidFill>
              </a:rPr>
              <a:t>:</a:t>
            </a:r>
            <a:r>
              <a:rPr>
                <a:solidFill>
                  <a:srgbClr val="81A1C1"/>
                </a:solidFill>
              </a:rPr>
              <a:t>${</a:t>
            </a:r>
            <a:r>
              <a:t>port</a:t>
            </a:r>
            <a:r>
              <a:rPr>
                <a:solidFill>
                  <a:srgbClr val="81A1C1"/>
                </a:solidFill>
              </a:rPr>
              <a:t>}</a:t>
            </a:r>
            <a:r>
              <a:rPr>
                <a:solidFill>
                  <a:srgbClr val="535860"/>
                </a:solidFill>
              </a:rPr>
              <a:t>/</a:t>
            </a:r>
            <a:r>
              <a:rPr>
                <a:solidFill>
                  <a:srgbClr val="ECEFF4"/>
                </a:solidFill>
              </a:rPr>
              <a:t>`</a:t>
            </a:r>
            <a:r>
              <a:t>)</a:t>
            </a:r>
            <a:r>
              <a:rPr>
                <a:solidFill>
                  <a:srgbClr val="81A1C1"/>
                </a:solidFill>
              </a:rPr>
              <a:t>;</a:t>
            </a:r>
            <a:endParaRPr>
              <a:solidFill>
                <a:srgbClr val="81A1C1"/>
              </a:solidFill>
            </a:endParaRPr>
          </a:p>
          <a:p>
            <a:pPr defTabSz="352042">
              <a:lnSpc>
                <a:spcPct val="10000"/>
              </a:lnSpc>
              <a:spcBef>
                <a:spcPts val="4600"/>
              </a:spcBef>
              <a:defRPr sz="3900">
                <a:solidFill>
                  <a:srgbClr val="ECEFF4"/>
                </a:solidFill>
                <a:latin typeface="Graphik Light"/>
                <a:ea typeface="Graphik Light"/>
                <a:cs typeface="Graphik Light"/>
                <a:sym typeface="Graphik Light"/>
              </a:defRPr>
            </a:pPr>
            <a:r>
              <a:t>}</a:t>
            </a:r>
            <a:r>
              <a:rPr>
                <a:solidFill>
                  <a:srgbClr val="D8DEE9"/>
                </a:solidFill>
              </a:rPr>
              <a:t>)</a:t>
            </a:r>
            <a:r>
              <a:rPr>
                <a:solidFill>
                  <a:srgbClr val="81A1C1"/>
                </a:solidFill>
              </a:rP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2" name="const { createServer } = require('node:http');"/>
          <p:cNvSpPr txBox="1"/>
          <p:nvPr>
            <p:ph type="title"/>
          </p:nvPr>
        </p:nvSpPr>
        <p:spPr>
          <a:prstGeom prst="rect">
            <a:avLst/>
          </a:prstGeom>
        </p:spPr>
        <p:txBody>
          <a:bodyPr/>
          <a:lstStyle>
            <a:lvl1pPr defTabSz="2194559">
              <a:defRPr sz="9000"/>
            </a:lvl1pPr>
          </a:lstStyle>
          <a:p>
            <a:pPr/>
            <a:r>
              <a:t>const { createServer } = require('node:http');</a:t>
            </a:r>
          </a:p>
        </p:txBody>
      </p:sp>
      <p:sp>
        <p:nvSpPr>
          <p:cNvPr id="203" name="const: This is a keyword in JavaScript used to define a constant variable. Once a constant is defined, its value cannot be changed. It's like labeling something with a name that cannot change later.…"/>
          <p:cNvSpPr txBox="1"/>
          <p:nvPr>
            <p:ph type="body" idx="1"/>
          </p:nvPr>
        </p:nvSpPr>
        <p:spPr>
          <a:xfrm>
            <a:off x="1206500" y="3340470"/>
            <a:ext cx="21971002" cy="8256015"/>
          </a:xfrm>
          <a:prstGeom prst="rect">
            <a:avLst/>
          </a:prstGeom>
        </p:spPr>
        <p:txBody>
          <a:bodyPr lIns="50800" tIns="50800" rIns="50800" bIns="50800"/>
          <a:lstStyle/>
          <a:p>
            <a:pPr marL="457200" indent="-457200" defTabSz="355600">
              <a:spcBef>
                <a:spcPts val="4700"/>
              </a:spcBef>
              <a:buSzPct val="100000"/>
              <a:buChar char="•"/>
              <a:defRPr sz="4000">
                <a:latin typeface="Graphik Light"/>
                <a:ea typeface="Graphik Light"/>
                <a:cs typeface="Graphik Light"/>
                <a:sym typeface="Graphik Light"/>
              </a:defRPr>
            </a:pPr>
            <a:r>
              <a:t>const: This is a keyword in JavaScript used to define a constant variable. Once a constant is defined, its value cannot be changed. It's like labeling something with a name that cannot change later.</a:t>
            </a:r>
          </a:p>
          <a:p>
            <a:pPr marL="457200" indent="-457200" defTabSz="355600">
              <a:spcBef>
                <a:spcPts val="4700"/>
              </a:spcBef>
              <a:buSzPct val="100000"/>
              <a:buChar char="•"/>
              <a:defRPr sz="4000">
                <a:latin typeface="Graphik Light"/>
                <a:ea typeface="Graphik Light"/>
                <a:cs typeface="Graphik Light"/>
                <a:sym typeface="Graphik Light"/>
              </a:defRPr>
            </a:pPr>
            <a:r>
              <a:t>{ createServer }: This is a destructuring assignment. In simple terms, we are extracting a specific function (createServer) from a larger object (http module). Think of it like taking one tool from a toolbox.</a:t>
            </a:r>
          </a:p>
          <a:p>
            <a:pPr marL="457200" indent="-457200" defTabSz="355600">
              <a:spcBef>
                <a:spcPts val="4700"/>
              </a:spcBef>
              <a:buSzPct val="100000"/>
              <a:buChar char="•"/>
              <a:defRPr sz="4000">
                <a:latin typeface="Graphik Light"/>
                <a:ea typeface="Graphik Light"/>
                <a:cs typeface="Graphik Light"/>
                <a:sym typeface="Graphik Light"/>
              </a:defRPr>
            </a:pPr>
            <a:r>
              <a:t>require('node:http'): This is how we load a module or a tool that comes with Node.js. In this case, we’re loading the http module, which allows us to create a web server. It's like saying, "Hey, I need the tools to create a web server."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5" name="const hostname = '127.0.0.1';…"/>
          <p:cNvSpPr txBox="1"/>
          <p:nvPr>
            <p:ph type="title"/>
          </p:nvPr>
        </p:nvSpPr>
        <p:spPr>
          <a:xfrm>
            <a:off x="1206500" y="635355"/>
            <a:ext cx="21971002" cy="2559763"/>
          </a:xfrm>
          <a:prstGeom prst="rect">
            <a:avLst/>
          </a:prstGeom>
        </p:spPr>
        <p:txBody>
          <a:bodyPr/>
          <a:lstStyle/>
          <a:p>
            <a:pPr defTabSz="1877566">
              <a:defRPr sz="7700"/>
            </a:pPr>
            <a:r>
              <a:t>const hostname = '127.0.0.1';</a:t>
            </a:r>
          </a:p>
          <a:p>
            <a:pPr defTabSz="1877566">
              <a:defRPr sz="7700"/>
            </a:pPr>
            <a:r>
              <a:t>const port = 3000;</a:t>
            </a:r>
          </a:p>
        </p:txBody>
      </p:sp>
      <p:sp>
        <p:nvSpPr>
          <p:cNvPr id="206" name="hostname: This is the address where the server will run. 127.0.0.1 is a special address known as localhost, meaning that the server will run on your own computer.…"/>
          <p:cNvSpPr txBox="1"/>
          <p:nvPr>
            <p:ph type="body" idx="1"/>
          </p:nvPr>
        </p:nvSpPr>
        <p:spPr>
          <a:xfrm>
            <a:off x="1206500" y="3960590"/>
            <a:ext cx="21971000" cy="8256014"/>
          </a:xfrm>
          <a:prstGeom prst="rect">
            <a:avLst/>
          </a:prstGeom>
        </p:spPr>
        <p:txBody>
          <a:bodyPr lIns="50800" tIns="50800" rIns="50800" bIns="50800"/>
          <a:lstStyle/>
          <a:p>
            <a:pPr marL="457200" indent="-457200" defTabSz="355600">
              <a:spcBef>
                <a:spcPts val="4700"/>
              </a:spcBef>
              <a:buSzPct val="100000"/>
              <a:buChar char="•"/>
              <a:defRPr sz="4000">
                <a:latin typeface="Graphik Light"/>
                <a:ea typeface="Graphik Light"/>
                <a:cs typeface="Graphik Light"/>
                <a:sym typeface="Graphik Light"/>
              </a:defRPr>
            </a:pPr>
            <a:r>
              <a:t>hostname: This is the address where the server will run. 127.0.0.1 is a special address known as localhost, meaning that the server will run on your own computer.</a:t>
            </a:r>
          </a:p>
          <a:p>
            <a:pPr marL="457200" indent="-457200" defTabSz="355600">
              <a:spcBef>
                <a:spcPts val="4700"/>
              </a:spcBef>
              <a:buSzPct val="100000"/>
              <a:buChar char="•"/>
              <a:defRPr sz="4000">
                <a:latin typeface="Graphik Light"/>
                <a:ea typeface="Graphik Light"/>
                <a:cs typeface="Graphik Light"/>
                <a:sym typeface="Graphik Light"/>
              </a:defRPr>
            </a:pPr>
            <a:r>
              <a:t>port: This is like a channel number on your TV, and it helps identify where the server will listen for requests. 3000 is the port number we chose. You can think of it as a unique door to your server.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8" name="const server = createServer((req, res) =&gt; {…"/>
          <p:cNvSpPr txBox="1"/>
          <p:nvPr>
            <p:ph type="title"/>
          </p:nvPr>
        </p:nvSpPr>
        <p:spPr>
          <a:xfrm>
            <a:off x="1206498" y="635000"/>
            <a:ext cx="22109424" cy="4465712"/>
          </a:xfrm>
          <a:prstGeom prst="rect">
            <a:avLst/>
          </a:prstGeom>
        </p:spPr>
        <p:txBody>
          <a:bodyPr/>
          <a:lstStyle/>
          <a:p>
            <a:pPr defTabSz="1365502">
              <a:defRPr sz="5600"/>
            </a:pPr>
            <a:r>
              <a:t>const server = createServer((req, res) =&gt; {</a:t>
            </a:r>
          </a:p>
          <a:p>
            <a:pPr defTabSz="1365502">
              <a:defRPr sz="5600"/>
            </a:pPr>
            <a:r>
              <a:t>  res.statusCode = 200;</a:t>
            </a:r>
          </a:p>
          <a:p>
            <a:pPr defTabSz="1365502">
              <a:defRPr sz="5600"/>
            </a:pPr>
            <a:r>
              <a:t>  res.setHeader('Content-Type', 'text/plain');</a:t>
            </a:r>
          </a:p>
          <a:p>
            <a:pPr defTabSz="1365502">
              <a:defRPr sz="5600"/>
            </a:pPr>
            <a:r>
              <a:t>  res.end('Hello World');</a:t>
            </a:r>
          </a:p>
          <a:p>
            <a:pPr defTabSz="1365502">
              <a:defRPr sz="5600"/>
            </a:pPr>
            <a:r>
              <a:t>});</a:t>
            </a:r>
          </a:p>
        </p:txBody>
      </p:sp>
      <p:sp>
        <p:nvSpPr>
          <p:cNvPr id="209" name="server: This is a variable holding the created server. It's like a car, and with this code, we are building that car.…"/>
          <p:cNvSpPr txBox="1"/>
          <p:nvPr>
            <p:ph type="body" idx="1"/>
          </p:nvPr>
        </p:nvSpPr>
        <p:spPr>
          <a:xfrm>
            <a:off x="1275709" y="5593943"/>
            <a:ext cx="21971002" cy="7132044"/>
          </a:xfrm>
          <a:prstGeom prst="rect">
            <a:avLst/>
          </a:prstGeom>
        </p:spPr>
        <p:txBody>
          <a:bodyPr lIns="50800" tIns="50800" rIns="50800" bIns="50800"/>
          <a:lstStyle/>
          <a:p>
            <a:pPr marL="393190" indent="-393190" defTabSz="305815">
              <a:spcBef>
                <a:spcPts val="4000"/>
              </a:spcBef>
              <a:buSzPct val="100000"/>
              <a:buChar char="•"/>
              <a:defRPr sz="3400">
                <a:latin typeface="Graphik Light"/>
                <a:ea typeface="Graphik Light"/>
                <a:cs typeface="Graphik Light"/>
                <a:sym typeface="Graphik Light"/>
              </a:defRPr>
            </a:pPr>
            <a:r>
              <a:t>server: This is a variable holding the created server. It's like a car, and with this code, we are building that car.</a:t>
            </a:r>
          </a:p>
          <a:p>
            <a:pPr marL="393190" indent="-393190" defTabSz="305815">
              <a:spcBef>
                <a:spcPts val="4000"/>
              </a:spcBef>
              <a:buSzPct val="100000"/>
              <a:buChar char="•"/>
              <a:defRPr sz="3400">
                <a:latin typeface="Graphik Light"/>
                <a:ea typeface="Graphik Light"/>
                <a:cs typeface="Graphik Light"/>
                <a:sym typeface="Graphik Light"/>
              </a:defRPr>
            </a:pPr>
            <a:r>
              <a:t>createServer(): This is a function from the http module that allows us to create the server. It takes a function as a parameter (a callback) that runs every time someone makes a request to the server.</a:t>
            </a:r>
          </a:p>
          <a:p>
            <a:pPr marL="393190" indent="-393190" defTabSz="305815">
              <a:spcBef>
                <a:spcPts val="4000"/>
              </a:spcBef>
              <a:buSzPct val="100000"/>
              <a:buChar char="•"/>
              <a:defRPr sz="3400">
                <a:latin typeface="Graphik Light"/>
                <a:ea typeface="Graphik Light"/>
                <a:cs typeface="Graphik Light"/>
                <a:sym typeface="Graphik Light"/>
              </a:defRPr>
            </a:pPr>
            <a:r>
              <a:t>(req, res) =&gt; {}: This is an arrow function, which is a modern way to define functions in JavaScript. Inside this function:</a:t>
            </a:r>
          </a:p>
          <a:p>
            <a:pPr lvl="2" marL="1307591" indent="-393191" defTabSz="305815">
              <a:spcBef>
                <a:spcPts val="4000"/>
              </a:spcBef>
              <a:defRPr sz="3400">
                <a:latin typeface="Graphik Light"/>
                <a:ea typeface="Graphik Light"/>
                <a:cs typeface="Graphik Light"/>
                <a:sym typeface="Graphik Light"/>
              </a:defRPr>
            </a:pPr>
            <a:r>
              <a:t>req: Short for "request," it's an object containing information about the incoming request from the user. For example, it has details about the URL they are visiting.</a:t>
            </a:r>
          </a:p>
          <a:p>
            <a:pPr lvl="2" marL="1307591" indent="-393191" defTabSz="305815">
              <a:spcBef>
                <a:spcPts val="4000"/>
              </a:spcBef>
              <a:defRPr sz="3400">
                <a:latin typeface="Graphik Light"/>
                <a:ea typeface="Graphik Light"/>
                <a:cs typeface="Graphik Light"/>
                <a:sym typeface="Graphik Light"/>
              </a:defRPr>
            </a:pPr>
            <a:r>
              <a:t>res: Short for "response," it's an object we use to send a reply back to the user.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1" name="res.statusCode = 200;: Here we are setting the status code to 200. Status codes tell the browser whether everything is OK (like 200 means &quot;OK&quot;) or if there's an error (e.g., 404 means &quot;Not Found&quot;).…"/>
          <p:cNvSpPr txBox="1"/>
          <p:nvPr>
            <p:ph type="body" idx="1"/>
          </p:nvPr>
        </p:nvSpPr>
        <p:spPr>
          <a:xfrm>
            <a:off x="1206500" y="1211484"/>
            <a:ext cx="21971000" cy="11293032"/>
          </a:xfrm>
          <a:prstGeom prst="rect">
            <a:avLst/>
          </a:prstGeom>
        </p:spPr>
        <p:txBody>
          <a:bodyPr lIns="50800" tIns="50800" rIns="50800" bIns="50800"/>
          <a:lstStyle/>
          <a:p>
            <a:pPr marL="457200" indent="-457200" defTabSz="355600">
              <a:spcBef>
                <a:spcPts val="4700"/>
              </a:spcBef>
              <a:buSzPct val="100000"/>
              <a:buChar char="•"/>
              <a:defRPr sz="4000">
                <a:latin typeface="Graphik Light"/>
                <a:ea typeface="Graphik Light"/>
                <a:cs typeface="Graphik Light"/>
                <a:sym typeface="Graphik Light"/>
              </a:defRPr>
            </a:pPr>
            <a:r>
              <a:t>res.statusCode = 200;: Here we are setting the status code to 200. Status codes tell the browser whether everything is OK (like 200 means "OK") or if there's an error (e.g., 404 means "Not Found").</a:t>
            </a:r>
          </a:p>
          <a:p>
            <a:pPr marL="457200" indent="-457200" defTabSz="355600">
              <a:spcBef>
                <a:spcPts val="4700"/>
              </a:spcBef>
              <a:buSzPct val="100000"/>
              <a:buChar char="•"/>
              <a:defRPr sz="4000">
                <a:latin typeface="Graphik Light"/>
                <a:ea typeface="Graphik Light"/>
                <a:cs typeface="Graphik Light"/>
                <a:sym typeface="Graphik Light"/>
              </a:defRPr>
            </a:pPr>
            <a:r>
              <a:t>res.setHeader('Content-Type', 'text/plain');: This tells the browser what type of content it should expect. In this case, we’re saying the content will be plain text, not HTML or JSON.</a:t>
            </a:r>
          </a:p>
          <a:p>
            <a:pPr marL="457200" indent="-457200" defTabSz="355600">
              <a:spcBef>
                <a:spcPts val="4700"/>
              </a:spcBef>
              <a:buSzPct val="100000"/>
              <a:buChar char="•"/>
              <a:defRPr sz="4000">
                <a:latin typeface="Graphik Light"/>
                <a:ea typeface="Graphik Light"/>
                <a:cs typeface="Graphik Light"/>
                <a:sym typeface="Graphik Light"/>
              </a:defRPr>
            </a:pPr>
            <a:r>
              <a:t>res.end('Hello World');: This sends the final response to the browser. The server sends back the text "Hello World" to whoever is requesting it. It's like sending a letter and then sealing the envelope.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3" name="server.listen(port, hostname, () =&gt; {…"/>
          <p:cNvSpPr txBox="1"/>
          <p:nvPr>
            <p:ph type="title"/>
          </p:nvPr>
        </p:nvSpPr>
        <p:spPr>
          <a:xfrm>
            <a:off x="1206500" y="635000"/>
            <a:ext cx="21971000" cy="3127974"/>
          </a:xfrm>
          <a:prstGeom prst="rect">
            <a:avLst/>
          </a:prstGeom>
        </p:spPr>
        <p:txBody>
          <a:bodyPr/>
          <a:lstStyle/>
          <a:p>
            <a:pPr defTabSz="1511808">
              <a:defRPr sz="6200"/>
            </a:pPr>
            <a:r>
              <a:t>server.listen(port, hostname, () =&gt; {</a:t>
            </a:r>
          </a:p>
          <a:p>
            <a:pPr defTabSz="1511808">
              <a:defRPr sz="6200"/>
            </a:pPr>
            <a:r>
              <a:t>  console.log(`Server running at http://${hostname}:${port}/`);</a:t>
            </a:r>
          </a:p>
          <a:p>
            <a:pPr defTabSz="1511808">
              <a:defRPr sz="6200"/>
            </a:pPr>
            <a:r>
              <a:t>});</a:t>
            </a:r>
          </a:p>
        </p:txBody>
      </p:sp>
      <p:sp>
        <p:nvSpPr>
          <p:cNvPr id="214" name="server.listen(): This is the function that starts the server. We tell the server to listen at the specific hostname and port.…"/>
          <p:cNvSpPr txBox="1"/>
          <p:nvPr>
            <p:ph type="body" idx="1"/>
          </p:nvPr>
        </p:nvSpPr>
        <p:spPr>
          <a:xfrm>
            <a:off x="1206500" y="4236046"/>
            <a:ext cx="21971002" cy="7670498"/>
          </a:xfrm>
          <a:prstGeom prst="rect">
            <a:avLst/>
          </a:prstGeom>
        </p:spPr>
        <p:txBody>
          <a:bodyPr lIns="50800" tIns="50800" rIns="50800" bIns="50800"/>
          <a:lstStyle/>
          <a:p>
            <a:pPr marL="457200" indent="-457200" defTabSz="355600">
              <a:spcBef>
                <a:spcPts val="4700"/>
              </a:spcBef>
              <a:buSzPct val="100000"/>
              <a:buChar char="•"/>
              <a:defRPr sz="4000">
                <a:latin typeface="Graphik Light"/>
                <a:ea typeface="Graphik Light"/>
                <a:cs typeface="Graphik Light"/>
                <a:sym typeface="Graphik Light"/>
              </a:defRPr>
            </a:pPr>
            <a:r>
              <a:t>server.listen(): This is the function that starts the server. We tell the server to listen at the specific hostname and port.</a:t>
            </a:r>
          </a:p>
          <a:p>
            <a:pPr marL="457200" indent="-457200" defTabSz="355600">
              <a:spcBef>
                <a:spcPts val="4700"/>
              </a:spcBef>
              <a:buSzPct val="100000"/>
              <a:buChar char="•"/>
              <a:defRPr sz="4000">
                <a:latin typeface="Graphik Light"/>
                <a:ea typeface="Graphik Light"/>
                <a:cs typeface="Graphik Light"/>
                <a:sym typeface="Graphik Light"/>
              </a:defRPr>
            </a:pPr>
            <a:r>
              <a:t>port and hostname: Here, we tell the server to listen on 127.0.0.1 (your computer) and on port 3000 (a specific door/channel).</a:t>
            </a:r>
          </a:p>
          <a:p>
            <a:pPr marL="457200" indent="-457200" defTabSz="355600">
              <a:spcBef>
                <a:spcPts val="4700"/>
              </a:spcBef>
              <a:buSzPct val="100000"/>
              <a:buChar char="•"/>
              <a:defRPr sz="4000">
                <a:latin typeface="Graphik Light"/>
                <a:ea typeface="Graphik Light"/>
                <a:cs typeface="Graphik Light"/>
                <a:sym typeface="Graphik Light"/>
              </a:defRPr>
            </a:pPr>
            <a:r>
              <a:t>() =&gt; {}: This is another arrow function. It's called once the server has started successfully.</a:t>
            </a:r>
          </a:p>
          <a:p>
            <a:pPr marL="457200" indent="-457200" defTabSz="355600">
              <a:spcBef>
                <a:spcPts val="4700"/>
              </a:spcBef>
              <a:buSzPct val="100000"/>
              <a:buChar char="•"/>
              <a:defRPr sz="4000">
                <a:latin typeface="Graphik Light"/>
                <a:ea typeface="Graphik Light"/>
                <a:cs typeface="Graphik Light"/>
                <a:sym typeface="Graphik Light"/>
              </a:defRPr>
            </a:pPr>
            <a:r>
              <a:t>console.log(): This is a way to print messages to the terminal/console. In this case, it prints out a message saying that the server is running and gives the address where it can be accessed.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6" name="What is Express?"/>
          <p:cNvSpPr txBox="1"/>
          <p:nvPr>
            <p:ph type="title"/>
          </p:nvPr>
        </p:nvSpPr>
        <p:spPr>
          <a:prstGeom prst="rect">
            <a:avLst/>
          </a:prstGeom>
        </p:spPr>
        <p:txBody>
          <a:bodyPr/>
          <a:lstStyle>
            <a:lvl1pPr defTabSz="2316478">
              <a:defRPr sz="9500"/>
            </a:lvl1pPr>
          </a:lstStyle>
          <a:p>
            <a:pPr/>
            <a:r>
              <a:t>What is Express?</a:t>
            </a:r>
          </a:p>
        </p:txBody>
      </p:sp>
      <p:sp>
        <p:nvSpPr>
          <p:cNvPr id="217" name="Body Level One…"/>
          <p:cNvSpPr txBox="1"/>
          <p:nvPr>
            <p:ph type="body" idx="1"/>
          </p:nvPr>
        </p:nvSpPr>
        <p:spPr>
          <a:xfrm>
            <a:off x="1206500" y="2534696"/>
            <a:ext cx="21971000" cy="10572206"/>
          </a:xfrm>
          <a:prstGeom prst="rect">
            <a:avLst/>
          </a:prstGeom>
        </p:spPr>
        <p:txBody>
          <a:bodyPr lIns="50800" tIns="50800" rIns="50800" bIns="50800"/>
          <a:lstStyle/>
          <a:p>
            <a:pPr marL="352042" indent="-352042" defTabSz="273811">
              <a:spcBef>
                <a:spcPts val="3600"/>
              </a:spcBef>
              <a:buSzPct val="100000"/>
              <a:buChar char="•"/>
              <a:defRPr sz="3000">
                <a:latin typeface="Graphik Light"/>
                <a:ea typeface="Graphik Light"/>
                <a:cs typeface="Graphik Light"/>
                <a:sym typeface="Graphik Light"/>
              </a:defRPr>
            </a:pPr>
            <a:r>
              <a:t>Express is a web application framework for Node.js. It simplifies the process of building web applications and APIs.</a:t>
            </a:r>
          </a:p>
          <a:p>
            <a:pPr marL="352042" indent="-352042" defTabSz="273811">
              <a:spcBef>
                <a:spcPts val="3600"/>
              </a:spcBef>
              <a:buSzPct val="100000"/>
              <a:buChar char="•"/>
              <a:defRPr sz="3000">
                <a:latin typeface="Graphik Light"/>
                <a:ea typeface="Graphik Light"/>
                <a:cs typeface="Graphik Light"/>
                <a:sym typeface="Graphik Light"/>
              </a:defRPr>
            </a:pPr>
            <a:r>
              <a:t>It provides a minimal and flexible structure for designing web servers and routes.</a:t>
            </a:r>
          </a:p>
          <a:p>
            <a:pPr marL="352042" indent="-352042" defTabSz="273811">
              <a:spcBef>
                <a:spcPts val="3600"/>
              </a:spcBef>
              <a:buSzPct val="100000"/>
              <a:buChar char="•"/>
              <a:defRPr sz="3000">
                <a:latin typeface="Graphik Light"/>
                <a:ea typeface="Graphik Light"/>
                <a:cs typeface="Graphik Light"/>
                <a:sym typeface="Graphik Light"/>
              </a:defRPr>
            </a:pPr>
            <a:r>
              <a:t>Express allows developers to handle different types of HTTP requests (GET, POST, PUT, DELETE, etc.) with ease.</a:t>
            </a:r>
          </a:p>
          <a:p>
            <a:pPr marL="352042" indent="-352042" defTabSz="273811">
              <a:spcBef>
                <a:spcPts val="3600"/>
              </a:spcBef>
              <a:buSzPct val="100000"/>
              <a:buChar char="•"/>
              <a:defRPr sz="3000">
                <a:latin typeface="Graphik Light"/>
                <a:ea typeface="Graphik Light"/>
                <a:cs typeface="Graphik Light"/>
                <a:sym typeface="Graphik Light"/>
              </a:defRPr>
            </a:pPr>
            <a:r>
              <a:t>It helps manage middleware, which are functions executed when a request is made to the server, simplifying tasks like request parsing and authentication.</a:t>
            </a:r>
          </a:p>
          <a:p>
            <a:pPr marL="352042" indent="-352042" defTabSz="273811">
              <a:spcBef>
                <a:spcPts val="3600"/>
              </a:spcBef>
              <a:buSzPct val="100000"/>
              <a:buChar char="•"/>
              <a:defRPr sz="3000">
                <a:latin typeface="Graphik Light"/>
                <a:ea typeface="Graphik Light"/>
                <a:cs typeface="Graphik Light"/>
                <a:sym typeface="Graphik Light"/>
              </a:defRPr>
            </a:pPr>
            <a:r>
              <a:t>Express follows the middleware pattern, where each request goes through a chain of functions before getting a response.</a:t>
            </a:r>
          </a:p>
          <a:p>
            <a:pPr marL="352042" indent="-352042" defTabSz="273811">
              <a:spcBef>
                <a:spcPts val="3600"/>
              </a:spcBef>
              <a:buSzPct val="100000"/>
              <a:buChar char="•"/>
              <a:defRPr sz="3000">
                <a:latin typeface="Graphik Light"/>
                <a:ea typeface="Graphik Light"/>
                <a:cs typeface="Graphik Light"/>
                <a:sym typeface="Graphik Light"/>
              </a:defRPr>
            </a:pPr>
            <a:r>
              <a:t>It’s highly modular, allowing you to add only the features you need by using middleware and third-party libraries.</a:t>
            </a:r>
          </a:p>
          <a:p>
            <a:pPr marL="352042" indent="-352042" defTabSz="273811">
              <a:spcBef>
                <a:spcPts val="3600"/>
              </a:spcBef>
              <a:buSzPct val="100000"/>
              <a:buChar char="•"/>
              <a:defRPr sz="3000">
                <a:latin typeface="Graphik Light"/>
                <a:ea typeface="Graphik Light"/>
                <a:cs typeface="Graphik Light"/>
                <a:sym typeface="Graphik Light"/>
              </a:defRPr>
            </a:pPr>
            <a:r>
              <a:t>Supports MVC (Model-View-Controller) architecture, making it easier to organize and maintain larger applications.</a:t>
            </a:r>
          </a:p>
          <a:p>
            <a:pPr marL="352042" indent="-352042" defTabSz="273811">
              <a:spcBef>
                <a:spcPts val="3600"/>
              </a:spcBef>
              <a:buSzPct val="100000"/>
              <a:buChar char="•"/>
              <a:defRPr sz="3000">
                <a:latin typeface="Graphik Light"/>
                <a:ea typeface="Graphik Light"/>
                <a:cs typeface="Graphik Light"/>
                <a:sym typeface="Graphik Light"/>
              </a:defRPr>
            </a:pPr>
            <a:r>
              <a:t>Express is unopinionated, meaning it doesn't enforce specific project structures or libraries, giving developers freedom.</a:t>
            </a:r>
          </a:p>
          <a:p>
            <a:pPr marL="352042" indent="-352042" defTabSz="273811">
              <a:spcBef>
                <a:spcPts val="3600"/>
              </a:spcBef>
              <a:buSzPct val="100000"/>
              <a:buChar char="•"/>
              <a:defRPr sz="3000">
                <a:latin typeface="Graphik Light"/>
                <a:ea typeface="Graphik Light"/>
                <a:cs typeface="Graphik Light"/>
                <a:sym typeface="Graphik Light"/>
              </a:defRPr>
            </a:pPr>
            <a:r>
              <a:t>It integrates seamlessly with popular templating engines like Pug or EJS to render HTML pages dynamically.</a:t>
            </a:r>
          </a:p>
          <a:p>
            <a:pPr marL="352042" indent="-352042" defTabSz="273811">
              <a:spcBef>
                <a:spcPts val="3600"/>
              </a:spcBef>
              <a:buSzPct val="100000"/>
              <a:buChar char="•"/>
              <a:defRPr sz="3000">
                <a:latin typeface="Graphik Light"/>
                <a:ea typeface="Graphik Light"/>
                <a:cs typeface="Graphik Light"/>
                <a:sym typeface="Graphik Light"/>
              </a:defRPr>
            </a:pPr>
            <a:r>
              <a:t>It's widely used for both simple single-page applications (SPAs) and large-scale production applications due to its performance and scalability.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9" name="Why Express?"/>
          <p:cNvSpPr txBox="1"/>
          <p:nvPr>
            <p:ph type="title"/>
          </p:nvPr>
        </p:nvSpPr>
        <p:spPr>
          <a:prstGeom prst="rect">
            <a:avLst/>
          </a:prstGeom>
        </p:spPr>
        <p:txBody>
          <a:bodyPr/>
          <a:lstStyle>
            <a:lvl1pPr defTabSz="2316478">
              <a:defRPr sz="9500"/>
            </a:lvl1pPr>
          </a:lstStyle>
          <a:p>
            <a:pPr/>
            <a:r>
              <a:t>Why Express?</a:t>
            </a:r>
          </a:p>
        </p:txBody>
      </p:sp>
      <p:sp>
        <p:nvSpPr>
          <p:cNvPr id="220" name="Body Level One…"/>
          <p:cNvSpPr txBox="1"/>
          <p:nvPr>
            <p:ph type="body" idx="1"/>
          </p:nvPr>
        </p:nvSpPr>
        <p:spPr>
          <a:xfrm>
            <a:off x="1206500" y="2368937"/>
            <a:ext cx="21971000" cy="11036260"/>
          </a:xfrm>
          <a:prstGeom prst="rect">
            <a:avLst/>
          </a:prstGeom>
        </p:spPr>
        <p:txBody>
          <a:bodyPr lIns="50800" tIns="50800" rIns="50800" bIns="50800"/>
          <a:lstStyle/>
          <a:p>
            <a:pPr marL="260604" indent="-260604" defTabSz="202692">
              <a:spcBef>
                <a:spcPts val="2600"/>
              </a:spcBef>
              <a:buSzPct val="100000"/>
              <a:buChar char="•"/>
              <a:defRPr sz="2200">
                <a:latin typeface="Graphik Light"/>
                <a:ea typeface="Graphik Light"/>
                <a:cs typeface="Graphik Light"/>
                <a:sym typeface="Graphik Light"/>
              </a:defRPr>
            </a:pPr>
            <a:r>
              <a:t>Simplicity: Express simplifies creating web servers and APIs compared to using Node.js's built-in http module. You can create routes and handle requests with much less code.</a:t>
            </a:r>
          </a:p>
          <a:p>
            <a:pPr marL="260604" indent="-260604" defTabSz="202692">
              <a:spcBef>
                <a:spcPts val="2600"/>
              </a:spcBef>
              <a:buSzPct val="100000"/>
              <a:buChar char="•"/>
              <a:defRPr sz="2200">
                <a:latin typeface="Graphik Light"/>
                <a:ea typeface="Graphik Light"/>
                <a:cs typeface="Graphik Light"/>
                <a:sym typeface="Graphik Light"/>
              </a:defRPr>
            </a:pPr>
            <a:r>
              <a:t>Routing: Express provides a straightforward and flexible way to define routes (URLs) and handle different HTTP methods (GET, POST, etc.), making it easier to organize how requests are processed.</a:t>
            </a:r>
          </a:p>
          <a:p>
            <a:pPr marL="260604" indent="-260604" defTabSz="202692">
              <a:spcBef>
                <a:spcPts val="2600"/>
              </a:spcBef>
              <a:buSzPct val="100000"/>
              <a:buChar char="•"/>
              <a:defRPr sz="2200">
                <a:latin typeface="Graphik Light"/>
                <a:ea typeface="Graphik Light"/>
                <a:cs typeface="Graphik Light"/>
                <a:sym typeface="Graphik Light"/>
              </a:defRPr>
            </a:pPr>
            <a:r>
              <a:t>Middleware Support: Express allows for easy integration of middleware, which can perform tasks like logging, parsing request data, authentication, and more, helping manage complex workflows.</a:t>
            </a:r>
          </a:p>
          <a:p>
            <a:pPr marL="260604" indent="-260604" defTabSz="202692">
              <a:spcBef>
                <a:spcPts val="2600"/>
              </a:spcBef>
              <a:buSzPct val="100000"/>
              <a:buChar char="•"/>
              <a:defRPr sz="2200">
                <a:latin typeface="Graphik Light"/>
                <a:ea typeface="Graphik Light"/>
                <a:cs typeface="Graphik Light"/>
                <a:sym typeface="Graphik Light"/>
              </a:defRPr>
            </a:pPr>
            <a:r>
              <a:t>Request Handling: It simplifies handling and parsing requests and responses, such as URL parameters, JSON, forms, and query strings, making it more efficient than manually coding each request/response flow.</a:t>
            </a:r>
          </a:p>
          <a:p>
            <a:pPr marL="260604" indent="-260604" defTabSz="202692">
              <a:spcBef>
                <a:spcPts val="2600"/>
              </a:spcBef>
              <a:buSzPct val="100000"/>
              <a:buChar char="•"/>
              <a:defRPr sz="2200">
                <a:latin typeface="Graphik Light"/>
                <a:ea typeface="Graphik Light"/>
                <a:cs typeface="Graphik Light"/>
                <a:sym typeface="Graphik Light"/>
              </a:defRPr>
            </a:pPr>
            <a:r>
              <a:t>Extensibility: Express is highly customizable. It’s designed to be extended through third-party modules like body-parser, cors, and others, which you can plug in based on your project's needs.</a:t>
            </a:r>
          </a:p>
          <a:p>
            <a:pPr marL="260604" indent="-260604" defTabSz="202692">
              <a:spcBef>
                <a:spcPts val="2600"/>
              </a:spcBef>
              <a:buSzPct val="100000"/>
              <a:buChar char="•"/>
              <a:defRPr sz="2200">
                <a:latin typeface="Graphik Light"/>
                <a:ea typeface="Graphik Light"/>
                <a:cs typeface="Graphik Light"/>
                <a:sym typeface="Graphik Light"/>
              </a:defRPr>
            </a:pPr>
            <a:r>
              <a:t>Performance: Built on top of Node.js, Express maintains the performance benefits of non-blocking, asynchronous I/O, which is crucial for building high-performance, real-time web applications.</a:t>
            </a:r>
          </a:p>
          <a:p>
            <a:pPr marL="260604" indent="-260604" defTabSz="202692">
              <a:spcBef>
                <a:spcPts val="2600"/>
              </a:spcBef>
              <a:buSzPct val="100000"/>
              <a:buChar char="•"/>
              <a:defRPr sz="2200">
                <a:latin typeface="Graphik Light"/>
                <a:ea typeface="Graphik Light"/>
                <a:cs typeface="Graphik Light"/>
                <a:sym typeface="Graphik Light"/>
              </a:defRPr>
            </a:pPr>
            <a:r>
              <a:t>Large Ecosystem: Express has a large ecosystem of plugins and middleware for almost every use case (authentication, validation, security, etc.), allowing rapid development.</a:t>
            </a:r>
          </a:p>
          <a:p>
            <a:pPr marL="260604" indent="-260604" defTabSz="202692">
              <a:spcBef>
                <a:spcPts val="2600"/>
              </a:spcBef>
              <a:buSzPct val="100000"/>
              <a:buChar char="•"/>
              <a:defRPr sz="2200">
                <a:latin typeface="Graphik Light"/>
                <a:ea typeface="Graphik Light"/>
                <a:cs typeface="Graphik Light"/>
                <a:sym typeface="Graphik Light"/>
              </a:defRPr>
            </a:pPr>
            <a:r>
              <a:t>Community and Documentation: Express is one of the most popular Node.js frameworks, meaning it has extensive documentation, active community support, and countless tutorials, which make it easier for developers to find solutions and best practices.</a:t>
            </a:r>
          </a:p>
          <a:p>
            <a:pPr marL="260604" indent="-260604" defTabSz="202692">
              <a:spcBef>
                <a:spcPts val="2600"/>
              </a:spcBef>
              <a:buSzPct val="100000"/>
              <a:buChar char="•"/>
              <a:defRPr sz="2200">
                <a:latin typeface="Graphik Light"/>
                <a:ea typeface="Graphik Light"/>
                <a:cs typeface="Graphik Light"/>
                <a:sym typeface="Graphik Light"/>
              </a:defRPr>
            </a:pPr>
            <a:r>
              <a:t>Scalability: Express is lightweight and can be used to build both small applications and large-scale production systems. Its flexibility allows developers to scale applications based on demand.</a:t>
            </a:r>
          </a:p>
          <a:p>
            <a:pPr marL="260604" indent="-260604" defTabSz="202692">
              <a:spcBef>
                <a:spcPts val="2600"/>
              </a:spcBef>
              <a:buSzPct val="100000"/>
              <a:buChar char="•"/>
              <a:defRPr sz="2200">
                <a:latin typeface="Graphik Light"/>
                <a:ea typeface="Graphik Light"/>
                <a:cs typeface="Graphik Light"/>
                <a:sym typeface="Graphik Light"/>
              </a:defRPr>
            </a:pPr>
            <a:r>
              <a:t>Testing and Debugging: With tools like Supertest and built-in debugging utilities, Express makes it easier to write and test code, ensuring that the application behaves as expected even in complex environments.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5" name="What is Node.js?"/>
          <p:cNvSpPr txBox="1"/>
          <p:nvPr>
            <p:ph type="title"/>
          </p:nvPr>
        </p:nvSpPr>
        <p:spPr>
          <a:prstGeom prst="rect">
            <a:avLst/>
          </a:prstGeom>
        </p:spPr>
        <p:txBody>
          <a:bodyPr/>
          <a:lstStyle>
            <a:lvl1pPr defTabSz="2316477">
              <a:defRPr sz="9500"/>
            </a:lvl1pPr>
          </a:lstStyle>
          <a:p>
            <a:pPr/>
            <a:r>
              <a:t>What is Node.js?</a:t>
            </a:r>
          </a:p>
        </p:txBody>
      </p:sp>
      <p:sp>
        <p:nvSpPr>
          <p:cNvPr id="176" name="Node.js is a JavaScript runtime built on Chrome's V8 engine.…"/>
          <p:cNvSpPr txBox="1"/>
          <p:nvPr>
            <p:ph type="body" idx="1"/>
          </p:nvPr>
        </p:nvSpPr>
        <p:spPr>
          <a:xfrm>
            <a:off x="1206500" y="2572566"/>
            <a:ext cx="21971000" cy="9931952"/>
          </a:xfrm>
          <a:prstGeom prst="rect">
            <a:avLst/>
          </a:prstGeom>
        </p:spPr>
        <p:txBody>
          <a:bodyPr lIns="50800" tIns="50800" rIns="50800" bIns="50800"/>
          <a:lstStyle/>
          <a:p>
            <a:pPr marL="370331" indent="-370331" defTabSz="288036">
              <a:spcBef>
                <a:spcPts val="3800"/>
              </a:spcBef>
              <a:buSzPct val="100000"/>
              <a:buChar char="•"/>
              <a:defRPr sz="3200">
                <a:latin typeface="Graphik Light"/>
                <a:ea typeface="Graphik Light"/>
                <a:cs typeface="Graphik Light"/>
                <a:sym typeface="Graphik Light"/>
              </a:defRPr>
            </a:pPr>
            <a:r>
              <a:t>Node.js is a JavaScript runtime built on Chrome's V8 engine.</a:t>
            </a:r>
          </a:p>
          <a:p>
            <a:pPr marL="370331" indent="-370331" defTabSz="288036">
              <a:spcBef>
                <a:spcPts val="3800"/>
              </a:spcBef>
              <a:buSzPct val="100000"/>
              <a:buChar char="•"/>
              <a:defRPr sz="3200">
                <a:latin typeface="Graphik Light"/>
                <a:ea typeface="Graphik Light"/>
                <a:cs typeface="Graphik Light"/>
                <a:sym typeface="Graphik Light"/>
              </a:defRPr>
            </a:pPr>
            <a:r>
              <a:t>It enables JavaScript to run on the server-side, outside of the browser.</a:t>
            </a:r>
          </a:p>
          <a:p>
            <a:pPr marL="370331" indent="-370331" defTabSz="288036">
              <a:spcBef>
                <a:spcPts val="3800"/>
              </a:spcBef>
              <a:buSzPct val="100000"/>
              <a:buChar char="•"/>
              <a:defRPr sz="3200">
                <a:latin typeface="Graphik Light"/>
                <a:ea typeface="Graphik Light"/>
                <a:cs typeface="Graphik Light"/>
                <a:sym typeface="Graphik Light"/>
              </a:defRPr>
            </a:pPr>
            <a:r>
              <a:t>It’s single-threaded and non-blocking, using asynchronous programming.</a:t>
            </a:r>
          </a:p>
          <a:p>
            <a:pPr marL="370331" indent="-370331" defTabSz="288036">
              <a:spcBef>
                <a:spcPts val="3800"/>
              </a:spcBef>
              <a:buSzPct val="100000"/>
              <a:buChar char="•"/>
              <a:defRPr sz="3200">
                <a:latin typeface="Graphik Light"/>
                <a:ea typeface="Graphik Light"/>
                <a:cs typeface="Graphik Light"/>
                <a:sym typeface="Graphik Light"/>
              </a:defRPr>
            </a:pPr>
            <a:r>
              <a:t>Initially released in 2009, created by Ryan Dahl.</a:t>
            </a:r>
          </a:p>
          <a:p>
            <a:pPr marL="370331" indent="-370331" defTabSz="288036">
              <a:spcBef>
                <a:spcPts val="3800"/>
              </a:spcBef>
              <a:buSzPct val="100000"/>
              <a:buChar char="•"/>
              <a:defRPr sz="3200">
                <a:latin typeface="Graphik Light"/>
                <a:ea typeface="Graphik Light"/>
                <a:cs typeface="Graphik Light"/>
                <a:sym typeface="Graphik Light"/>
              </a:defRPr>
            </a:pPr>
            <a:r>
              <a:t>It's designed for building scalable network applications.</a:t>
            </a:r>
          </a:p>
          <a:p>
            <a:pPr marL="370331" indent="-370331" defTabSz="288036">
              <a:spcBef>
                <a:spcPts val="3800"/>
              </a:spcBef>
              <a:buSzPct val="100000"/>
              <a:buChar char="•"/>
              <a:defRPr sz="3200">
                <a:latin typeface="Graphik Light"/>
                <a:ea typeface="Graphik Light"/>
                <a:cs typeface="Graphik Light"/>
                <a:sym typeface="Graphik Light"/>
              </a:defRPr>
            </a:pPr>
            <a:r>
              <a:t>Built with efficiency in mind for handling I/O-heavy applications.</a:t>
            </a:r>
          </a:p>
          <a:p>
            <a:pPr marL="370331" indent="-370331" defTabSz="288036">
              <a:spcBef>
                <a:spcPts val="3800"/>
              </a:spcBef>
              <a:buSzPct val="100000"/>
              <a:buChar char="•"/>
              <a:defRPr sz="3200">
                <a:latin typeface="Graphik Light"/>
                <a:ea typeface="Graphik Light"/>
                <a:cs typeface="Graphik Light"/>
                <a:sym typeface="Graphik Light"/>
              </a:defRPr>
            </a:pPr>
            <a:r>
              <a:t>Supports various protocols like HTTP, TCP, and DNS.</a:t>
            </a:r>
          </a:p>
          <a:p>
            <a:pPr marL="370331" indent="-370331" defTabSz="288036">
              <a:spcBef>
                <a:spcPts val="3800"/>
              </a:spcBef>
              <a:buSzPct val="100000"/>
              <a:buChar char="•"/>
              <a:defRPr sz="3200">
                <a:latin typeface="Graphik Light"/>
                <a:ea typeface="Graphik Light"/>
                <a:cs typeface="Graphik Light"/>
                <a:sym typeface="Graphik Light"/>
              </a:defRPr>
            </a:pPr>
            <a:r>
              <a:t>Ideal for creating real-time applications like chat apps and games.</a:t>
            </a:r>
          </a:p>
          <a:p>
            <a:pPr marL="370331" indent="-370331" defTabSz="288036">
              <a:spcBef>
                <a:spcPts val="3800"/>
              </a:spcBef>
              <a:buSzPct val="100000"/>
              <a:buChar char="•"/>
              <a:defRPr sz="3200">
                <a:latin typeface="Graphik Light"/>
                <a:ea typeface="Graphik Light"/>
                <a:cs typeface="Graphik Light"/>
                <a:sym typeface="Graphik Light"/>
              </a:defRPr>
            </a:pPr>
            <a:r>
              <a:t>Uses JavaScript for both frontend and backend, enabling full-stack development.</a:t>
            </a:r>
          </a:p>
          <a:p>
            <a:pPr marL="370331" indent="-370331" defTabSz="288036">
              <a:spcBef>
                <a:spcPts val="3800"/>
              </a:spcBef>
              <a:buSzPct val="100000"/>
              <a:buChar char="•"/>
              <a:defRPr sz="3200">
                <a:latin typeface="Graphik Light"/>
                <a:ea typeface="Graphik Light"/>
                <a:cs typeface="Graphik Light"/>
                <a:sym typeface="Graphik Light"/>
              </a:defRPr>
            </a:pPr>
            <a:r>
              <a:t>Popular for microservices and serverless architecture.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8" name="V8 Engine"/>
          <p:cNvSpPr txBox="1"/>
          <p:nvPr>
            <p:ph type="title"/>
          </p:nvPr>
        </p:nvSpPr>
        <p:spPr>
          <a:prstGeom prst="rect">
            <a:avLst/>
          </a:prstGeom>
        </p:spPr>
        <p:txBody>
          <a:bodyPr/>
          <a:lstStyle>
            <a:lvl1pPr defTabSz="2316477">
              <a:defRPr sz="9500"/>
            </a:lvl1pPr>
          </a:lstStyle>
          <a:p>
            <a:pPr/>
            <a:r>
              <a:t>V8 Engine</a:t>
            </a:r>
          </a:p>
        </p:txBody>
      </p:sp>
      <p:sp>
        <p:nvSpPr>
          <p:cNvPr id="179" name="V8 is a JavaScript engine developed by Google for Chrome.…"/>
          <p:cNvSpPr txBox="1"/>
          <p:nvPr>
            <p:ph type="body" idx="1"/>
          </p:nvPr>
        </p:nvSpPr>
        <p:spPr>
          <a:xfrm>
            <a:off x="1206500" y="2669140"/>
            <a:ext cx="21971000" cy="9835376"/>
          </a:xfrm>
          <a:prstGeom prst="rect">
            <a:avLst/>
          </a:prstGeom>
        </p:spPr>
        <p:txBody>
          <a:bodyPr lIns="50800" tIns="50800" rIns="50800" bIns="50800"/>
          <a:lstStyle/>
          <a:p>
            <a:pPr marL="365758" indent="-365758" defTabSz="284479">
              <a:spcBef>
                <a:spcPts val="3700"/>
              </a:spcBef>
              <a:buSzPct val="100000"/>
              <a:buChar char="•"/>
              <a:defRPr sz="3200">
                <a:latin typeface="Graphik Light"/>
                <a:ea typeface="Graphik Light"/>
                <a:cs typeface="Graphik Light"/>
                <a:sym typeface="Graphik Light"/>
              </a:defRPr>
            </a:pPr>
            <a:r>
              <a:t>V8 is a JavaScript engine developed by Google for Chrome.</a:t>
            </a:r>
          </a:p>
          <a:p>
            <a:pPr marL="365758" indent="-365758" defTabSz="284479">
              <a:spcBef>
                <a:spcPts val="3700"/>
              </a:spcBef>
              <a:buSzPct val="100000"/>
              <a:buChar char="•"/>
              <a:defRPr sz="3200">
                <a:latin typeface="Graphik Light"/>
                <a:ea typeface="Graphik Light"/>
                <a:cs typeface="Graphik Light"/>
                <a:sym typeface="Graphik Light"/>
              </a:defRPr>
            </a:pPr>
            <a:r>
              <a:t>It converts JavaScript code into machine code for faster execution.</a:t>
            </a:r>
          </a:p>
          <a:p>
            <a:pPr marL="365758" indent="-365758" defTabSz="284479">
              <a:spcBef>
                <a:spcPts val="3700"/>
              </a:spcBef>
              <a:buSzPct val="100000"/>
              <a:buChar char="•"/>
              <a:defRPr sz="3200">
                <a:latin typeface="Graphik Light"/>
                <a:ea typeface="Graphik Light"/>
                <a:cs typeface="Graphik Light"/>
                <a:sym typeface="Graphik Light"/>
              </a:defRPr>
            </a:pPr>
            <a:r>
              <a:t>V8 is written in C++ and uses Just-In-Time (JIT) compilation.</a:t>
            </a:r>
          </a:p>
          <a:p>
            <a:pPr marL="365758" indent="-365758" defTabSz="284479">
              <a:spcBef>
                <a:spcPts val="3700"/>
              </a:spcBef>
              <a:buSzPct val="100000"/>
              <a:buChar char="•"/>
              <a:defRPr sz="3200">
                <a:latin typeface="Graphik Light"/>
                <a:ea typeface="Graphik Light"/>
                <a:cs typeface="Graphik Light"/>
                <a:sym typeface="Graphik Light"/>
              </a:defRPr>
            </a:pPr>
            <a:r>
              <a:t>JIT compilation improves runtime performance by optimizing frequently used code.</a:t>
            </a:r>
          </a:p>
          <a:p>
            <a:pPr marL="365758" indent="-365758" defTabSz="284479">
              <a:spcBef>
                <a:spcPts val="3700"/>
              </a:spcBef>
              <a:buSzPct val="100000"/>
              <a:buChar char="•"/>
              <a:defRPr sz="3200">
                <a:latin typeface="Graphik Light"/>
                <a:ea typeface="Graphik Light"/>
                <a:cs typeface="Graphik Light"/>
                <a:sym typeface="Graphik Light"/>
              </a:defRPr>
            </a:pPr>
            <a:r>
              <a:t>It manages memory allocation and garbage collection automatically.</a:t>
            </a:r>
          </a:p>
          <a:p>
            <a:pPr marL="365758" indent="-365758" defTabSz="284479">
              <a:spcBef>
                <a:spcPts val="3700"/>
              </a:spcBef>
              <a:buSzPct val="100000"/>
              <a:buChar char="•"/>
              <a:defRPr sz="3200">
                <a:latin typeface="Graphik Light"/>
                <a:ea typeface="Graphik Light"/>
                <a:cs typeface="Graphik Light"/>
                <a:sym typeface="Graphik Light"/>
              </a:defRPr>
            </a:pPr>
            <a:r>
              <a:t>V8 provides high performance, essential for Node.js’s real-time applications.</a:t>
            </a:r>
          </a:p>
          <a:p>
            <a:pPr marL="365758" indent="-365758" defTabSz="284479">
              <a:spcBef>
                <a:spcPts val="3700"/>
              </a:spcBef>
              <a:buSzPct val="100000"/>
              <a:buChar char="•"/>
              <a:defRPr sz="3200">
                <a:latin typeface="Graphik Light"/>
                <a:ea typeface="Graphik Light"/>
                <a:cs typeface="Graphik Light"/>
                <a:sym typeface="Graphik Light"/>
              </a:defRPr>
            </a:pPr>
            <a:r>
              <a:t>Supports the latest JavaScript features and ECMAScript standards.</a:t>
            </a:r>
          </a:p>
          <a:p>
            <a:pPr marL="365758" indent="-365758" defTabSz="284479">
              <a:spcBef>
                <a:spcPts val="3700"/>
              </a:spcBef>
              <a:buSzPct val="100000"/>
              <a:buChar char="•"/>
              <a:defRPr sz="3200">
                <a:latin typeface="Graphik Light"/>
                <a:ea typeface="Graphik Light"/>
                <a:cs typeface="Graphik Light"/>
                <a:sym typeface="Graphik Light"/>
              </a:defRPr>
            </a:pPr>
            <a:r>
              <a:t>Integrated with other C++ libraries for low-level operations in Node.js.</a:t>
            </a:r>
          </a:p>
          <a:p>
            <a:pPr marL="365758" indent="-365758" defTabSz="284479">
              <a:spcBef>
                <a:spcPts val="3700"/>
              </a:spcBef>
              <a:buSzPct val="100000"/>
              <a:buChar char="•"/>
              <a:defRPr sz="3200">
                <a:latin typeface="Graphik Light"/>
                <a:ea typeface="Graphik Light"/>
                <a:cs typeface="Graphik Light"/>
                <a:sym typeface="Graphik Light"/>
              </a:defRPr>
            </a:pPr>
            <a:r>
              <a:t>Manages the call stack and heap for efficient memory usage.</a:t>
            </a:r>
          </a:p>
          <a:p>
            <a:pPr marL="365758" indent="-365758" defTabSz="284479">
              <a:spcBef>
                <a:spcPts val="3700"/>
              </a:spcBef>
              <a:buSzPct val="100000"/>
              <a:buChar char="•"/>
              <a:defRPr sz="3200">
                <a:latin typeface="Graphik Light"/>
                <a:ea typeface="Graphik Light"/>
                <a:cs typeface="Graphik Light"/>
                <a:sym typeface="Graphik Light"/>
              </a:defRPr>
            </a:pPr>
            <a:r>
              <a:t>Allows Node.js to execute JavaScript code outside of the browser.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1" name="Use Cases of Node.js"/>
          <p:cNvSpPr txBox="1"/>
          <p:nvPr>
            <p:ph type="title"/>
          </p:nvPr>
        </p:nvSpPr>
        <p:spPr>
          <a:prstGeom prst="rect">
            <a:avLst/>
          </a:prstGeom>
        </p:spPr>
        <p:txBody>
          <a:bodyPr/>
          <a:lstStyle>
            <a:lvl1pPr defTabSz="2316477">
              <a:defRPr sz="9500"/>
            </a:lvl1pPr>
          </a:lstStyle>
          <a:p>
            <a:pPr/>
            <a:r>
              <a:t>Use Cases of Node.js</a:t>
            </a:r>
          </a:p>
        </p:txBody>
      </p:sp>
      <p:sp>
        <p:nvSpPr>
          <p:cNvPr id="182" name="Real-time applications: Chat applications, video conferencing, and multiplayer games.…"/>
          <p:cNvSpPr txBox="1"/>
          <p:nvPr>
            <p:ph type="body" idx="1"/>
          </p:nvPr>
        </p:nvSpPr>
        <p:spPr>
          <a:xfrm>
            <a:off x="1206500" y="2674099"/>
            <a:ext cx="21971000" cy="9830418"/>
          </a:xfrm>
          <a:prstGeom prst="rect">
            <a:avLst/>
          </a:prstGeom>
        </p:spPr>
        <p:txBody>
          <a:bodyPr lIns="50800" tIns="50800" rIns="50800" bIns="50800"/>
          <a:lstStyle/>
          <a:p>
            <a:pPr marL="365758" indent="-365758" defTabSz="284479">
              <a:spcBef>
                <a:spcPts val="3700"/>
              </a:spcBef>
              <a:buSzPct val="100000"/>
              <a:buChar char="•"/>
              <a:defRPr sz="3200">
                <a:latin typeface="Graphik Light"/>
                <a:ea typeface="Graphik Light"/>
                <a:cs typeface="Graphik Light"/>
                <a:sym typeface="Graphik Light"/>
              </a:defRPr>
            </a:pPr>
            <a:r>
              <a:t>Real-time applications: Chat applications, video conferencing, and multiplayer games.</a:t>
            </a:r>
          </a:p>
          <a:p>
            <a:pPr marL="365758" indent="-365758" defTabSz="284479">
              <a:spcBef>
                <a:spcPts val="3700"/>
              </a:spcBef>
              <a:buSzPct val="100000"/>
              <a:buChar char="•"/>
              <a:defRPr sz="3200">
                <a:latin typeface="Graphik Light"/>
                <a:ea typeface="Graphik Light"/>
                <a:cs typeface="Graphik Light"/>
                <a:sym typeface="Graphik Light"/>
              </a:defRPr>
            </a:pPr>
            <a:r>
              <a:t>RESTful APIs: Building lightweight, scalable APIs for mobile apps and SPAs.</a:t>
            </a:r>
          </a:p>
          <a:p>
            <a:pPr marL="365758" indent="-365758" defTabSz="284479">
              <a:spcBef>
                <a:spcPts val="3700"/>
              </a:spcBef>
              <a:buSzPct val="100000"/>
              <a:buChar char="•"/>
              <a:defRPr sz="3200">
                <a:latin typeface="Graphik Light"/>
                <a:ea typeface="Graphik Light"/>
                <a:cs typeface="Graphik Light"/>
                <a:sym typeface="Graphik Light"/>
              </a:defRPr>
            </a:pPr>
            <a:r>
              <a:t>Single Page Applications (SPA): Dynamic web apps like dashboards or data monitoring tools.</a:t>
            </a:r>
          </a:p>
          <a:p>
            <a:pPr marL="365758" indent="-365758" defTabSz="284479">
              <a:spcBef>
                <a:spcPts val="3700"/>
              </a:spcBef>
              <a:buSzPct val="100000"/>
              <a:buChar char="•"/>
              <a:defRPr sz="3200">
                <a:latin typeface="Graphik Light"/>
                <a:ea typeface="Graphik Light"/>
                <a:cs typeface="Graphik Light"/>
                <a:sym typeface="Graphik Light"/>
              </a:defRPr>
            </a:pPr>
            <a:r>
              <a:t>Microservices: Suitable for breaking monolithic apps into independent services.</a:t>
            </a:r>
          </a:p>
          <a:p>
            <a:pPr marL="365758" indent="-365758" defTabSz="284479">
              <a:spcBef>
                <a:spcPts val="3700"/>
              </a:spcBef>
              <a:buSzPct val="100000"/>
              <a:buChar char="•"/>
              <a:defRPr sz="3200">
                <a:latin typeface="Graphik Light"/>
                <a:ea typeface="Graphik Light"/>
                <a:cs typeface="Graphik Light"/>
                <a:sym typeface="Graphik Light"/>
              </a:defRPr>
            </a:pPr>
            <a:r>
              <a:t>IoT: Managing multiple concurrent connections in IoT ecosystems.</a:t>
            </a:r>
          </a:p>
          <a:p>
            <a:pPr marL="365758" indent="-365758" defTabSz="284479">
              <a:spcBef>
                <a:spcPts val="3700"/>
              </a:spcBef>
              <a:buSzPct val="100000"/>
              <a:buChar char="•"/>
              <a:defRPr sz="3200">
                <a:latin typeface="Graphik Light"/>
                <a:ea typeface="Graphik Light"/>
                <a:cs typeface="Graphik Light"/>
                <a:sym typeface="Graphik Light"/>
              </a:defRPr>
            </a:pPr>
            <a:r>
              <a:t>Proxy servers: Node.js can act as a proxy for handling multiple services.</a:t>
            </a:r>
          </a:p>
          <a:p>
            <a:pPr marL="365758" indent="-365758" defTabSz="284479">
              <a:spcBef>
                <a:spcPts val="3700"/>
              </a:spcBef>
              <a:buSzPct val="100000"/>
              <a:buChar char="•"/>
              <a:defRPr sz="3200">
                <a:latin typeface="Graphik Light"/>
                <a:ea typeface="Graphik Light"/>
                <a:cs typeface="Graphik Light"/>
                <a:sym typeface="Graphik Light"/>
              </a:defRPr>
            </a:pPr>
            <a:r>
              <a:t>Serverless functions: Suitable for event-driven architecture and cloud functions.</a:t>
            </a:r>
          </a:p>
          <a:p>
            <a:pPr marL="365758" indent="-365758" defTabSz="284479">
              <a:spcBef>
                <a:spcPts val="3700"/>
              </a:spcBef>
              <a:buSzPct val="100000"/>
              <a:buChar char="•"/>
              <a:defRPr sz="3200">
                <a:latin typeface="Graphik Light"/>
                <a:ea typeface="Graphik Light"/>
                <a:cs typeface="Graphik Light"/>
                <a:sym typeface="Graphik Light"/>
              </a:defRPr>
            </a:pPr>
            <a:r>
              <a:t>Streaming services: Efficient for handling media streams like video and audio.</a:t>
            </a:r>
          </a:p>
          <a:p>
            <a:pPr marL="365758" indent="-365758" defTabSz="284479">
              <a:spcBef>
                <a:spcPts val="3700"/>
              </a:spcBef>
              <a:buSzPct val="100000"/>
              <a:buChar char="•"/>
              <a:defRPr sz="3200">
                <a:latin typeface="Graphik Light"/>
                <a:ea typeface="Graphik Light"/>
                <a:cs typeface="Graphik Light"/>
                <a:sym typeface="Graphik Light"/>
              </a:defRPr>
            </a:pPr>
            <a:r>
              <a:t>Command-line tools: Tools like npm, yarn, and others are built with Node.js.</a:t>
            </a:r>
          </a:p>
          <a:p>
            <a:pPr marL="365758" indent="-365758" defTabSz="284479">
              <a:spcBef>
                <a:spcPts val="3700"/>
              </a:spcBef>
              <a:buSzPct val="100000"/>
              <a:buChar char="•"/>
              <a:defRPr sz="3200">
                <a:latin typeface="Graphik Light"/>
                <a:ea typeface="Graphik Light"/>
                <a:cs typeface="Graphik Light"/>
                <a:sym typeface="Graphik Light"/>
              </a:defRPr>
            </a:pPr>
            <a:r>
              <a:t>E-commerce and marketplace platforms: Scalability and real-time updates make it a good fit.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4" name="Node.js Architecture"/>
          <p:cNvSpPr txBox="1"/>
          <p:nvPr>
            <p:ph type="title"/>
          </p:nvPr>
        </p:nvSpPr>
        <p:spPr>
          <a:prstGeom prst="rect">
            <a:avLst/>
          </a:prstGeom>
        </p:spPr>
        <p:txBody>
          <a:bodyPr/>
          <a:lstStyle>
            <a:lvl1pPr defTabSz="2316477">
              <a:defRPr sz="9500"/>
            </a:lvl1pPr>
          </a:lstStyle>
          <a:p>
            <a:pPr/>
            <a:r>
              <a:t>Node.js Architecture</a:t>
            </a:r>
          </a:p>
        </p:txBody>
      </p:sp>
      <p:sp>
        <p:nvSpPr>
          <p:cNvPr id="185" name="Node.js is built on the Single-Threaded Event Loop architecture.…"/>
          <p:cNvSpPr txBox="1"/>
          <p:nvPr>
            <p:ph type="body" idx="1"/>
          </p:nvPr>
        </p:nvSpPr>
        <p:spPr>
          <a:xfrm>
            <a:off x="1206500" y="2419504"/>
            <a:ext cx="21971000" cy="10085014"/>
          </a:xfrm>
          <a:prstGeom prst="rect">
            <a:avLst/>
          </a:prstGeom>
        </p:spPr>
        <p:txBody>
          <a:bodyPr lIns="50800" tIns="50800" rIns="50800" bIns="50800"/>
          <a:lstStyle/>
          <a:p>
            <a:pPr marL="374904" indent="-374904" defTabSz="291590">
              <a:spcBef>
                <a:spcPts val="3800"/>
              </a:spcBef>
              <a:buSzPct val="100000"/>
              <a:buChar char="•"/>
              <a:defRPr sz="3200">
                <a:latin typeface="Graphik Light"/>
                <a:ea typeface="Graphik Light"/>
                <a:cs typeface="Graphik Light"/>
                <a:sym typeface="Graphik Light"/>
              </a:defRPr>
            </a:pPr>
            <a:r>
              <a:t>Node.js is built on the Single-Threaded Event Loop architecture.</a:t>
            </a:r>
          </a:p>
          <a:p>
            <a:pPr marL="374904" indent="-374904" defTabSz="291590">
              <a:spcBef>
                <a:spcPts val="3800"/>
              </a:spcBef>
              <a:buSzPct val="100000"/>
              <a:buChar char="•"/>
              <a:defRPr sz="3200">
                <a:latin typeface="Graphik Light"/>
                <a:ea typeface="Graphik Light"/>
                <a:cs typeface="Graphik Light"/>
                <a:sym typeface="Graphik Light"/>
              </a:defRPr>
            </a:pPr>
            <a:r>
              <a:t>It uses a single main thread to handle all requests asynchronously.</a:t>
            </a:r>
          </a:p>
          <a:p>
            <a:pPr marL="374904" indent="-374904" defTabSz="291590">
              <a:spcBef>
                <a:spcPts val="3800"/>
              </a:spcBef>
              <a:buSzPct val="100000"/>
              <a:buChar char="•"/>
              <a:defRPr sz="3200">
                <a:latin typeface="Graphik Light"/>
                <a:ea typeface="Graphik Light"/>
                <a:cs typeface="Graphik Light"/>
                <a:sym typeface="Graphik Light"/>
              </a:defRPr>
            </a:pPr>
            <a:r>
              <a:t>The Event Loop manages incoming tasks and delegates I/O operations to worker threads.</a:t>
            </a:r>
          </a:p>
          <a:p>
            <a:pPr marL="374904" indent="-374904" defTabSz="291590">
              <a:spcBef>
                <a:spcPts val="3800"/>
              </a:spcBef>
              <a:buSzPct val="100000"/>
              <a:buChar char="•"/>
              <a:defRPr sz="3200">
                <a:latin typeface="Graphik Light"/>
                <a:ea typeface="Graphik Light"/>
                <a:cs typeface="Graphik Light"/>
                <a:sym typeface="Graphik Light"/>
              </a:defRPr>
            </a:pPr>
            <a:r>
              <a:t>V8 Engine compiles JavaScript to native machine code.</a:t>
            </a:r>
          </a:p>
          <a:p>
            <a:pPr marL="374904" indent="-374904" defTabSz="291590">
              <a:spcBef>
                <a:spcPts val="3800"/>
              </a:spcBef>
              <a:buSzPct val="100000"/>
              <a:buChar char="•"/>
              <a:defRPr sz="3200">
                <a:latin typeface="Graphik Light"/>
                <a:ea typeface="Graphik Light"/>
                <a:cs typeface="Graphik Light"/>
                <a:sym typeface="Graphik Light"/>
              </a:defRPr>
            </a:pPr>
            <a:r>
              <a:t>Non-blocking I/O allows Node.js to handle multiple requests efficiently.</a:t>
            </a:r>
          </a:p>
          <a:p>
            <a:pPr marL="374904" indent="-374904" defTabSz="291590">
              <a:spcBef>
                <a:spcPts val="3800"/>
              </a:spcBef>
              <a:buSzPct val="100000"/>
              <a:buChar char="•"/>
              <a:defRPr sz="3200">
                <a:latin typeface="Graphik Light"/>
                <a:ea typeface="Graphik Light"/>
                <a:cs typeface="Graphik Light"/>
                <a:sym typeface="Graphik Light"/>
              </a:defRPr>
            </a:pPr>
            <a:r>
              <a:t>Libuv library powers the event loop and manages asynchronous tasks like networking.</a:t>
            </a:r>
          </a:p>
          <a:p>
            <a:pPr marL="374904" indent="-374904" defTabSz="291590">
              <a:spcBef>
                <a:spcPts val="3800"/>
              </a:spcBef>
              <a:buSzPct val="100000"/>
              <a:buChar char="•"/>
              <a:defRPr sz="3200">
                <a:latin typeface="Graphik Light"/>
                <a:ea typeface="Graphik Light"/>
                <a:cs typeface="Graphik Light"/>
                <a:sym typeface="Graphik Light"/>
              </a:defRPr>
            </a:pPr>
            <a:r>
              <a:t>Modules provide a modular structure, allowing code reusability.</a:t>
            </a:r>
          </a:p>
          <a:p>
            <a:pPr marL="374904" indent="-374904" defTabSz="291590">
              <a:spcBef>
                <a:spcPts val="3800"/>
              </a:spcBef>
              <a:buSzPct val="100000"/>
              <a:buChar char="•"/>
              <a:defRPr sz="3200">
                <a:latin typeface="Graphik Light"/>
                <a:ea typeface="Graphik Light"/>
                <a:cs typeface="Graphik Light"/>
                <a:sym typeface="Graphik Light"/>
              </a:defRPr>
            </a:pPr>
            <a:r>
              <a:t>Callbacks and Promises help manage asynchronous code execution.</a:t>
            </a:r>
          </a:p>
          <a:p>
            <a:pPr marL="374904" indent="-374904" defTabSz="291590">
              <a:spcBef>
                <a:spcPts val="3800"/>
              </a:spcBef>
              <a:buSzPct val="100000"/>
              <a:buChar char="•"/>
              <a:defRPr sz="3200">
                <a:latin typeface="Graphik Light"/>
                <a:ea typeface="Graphik Light"/>
                <a:cs typeface="Graphik Light"/>
                <a:sym typeface="Graphik Light"/>
              </a:defRPr>
            </a:pPr>
            <a:r>
              <a:t>Node.js integrates with C++ libraries for performance-critical tasks.</a:t>
            </a:r>
          </a:p>
          <a:p>
            <a:pPr marL="374904" indent="-374904" defTabSz="291590">
              <a:spcBef>
                <a:spcPts val="3800"/>
              </a:spcBef>
              <a:buSzPct val="100000"/>
              <a:buChar char="•"/>
              <a:defRPr sz="3200">
                <a:latin typeface="Graphik Light"/>
                <a:ea typeface="Graphik Light"/>
                <a:cs typeface="Graphik Light"/>
                <a:sym typeface="Graphik Light"/>
              </a:defRPr>
            </a:pPr>
            <a:r>
              <a:t>Uses event-driven programming, where events trigger asynchronous actions.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7" name="Event Loop in Node.js"/>
          <p:cNvSpPr txBox="1"/>
          <p:nvPr>
            <p:ph type="title"/>
          </p:nvPr>
        </p:nvSpPr>
        <p:spPr>
          <a:prstGeom prst="rect">
            <a:avLst/>
          </a:prstGeom>
        </p:spPr>
        <p:txBody>
          <a:bodyPr/>
          <a:lstStyle>
            <a:lvl1pPr defTabSz="2316477">
              <a:defRPr sz="9500"/>
            </a:lvl1pPr>
          </a:lstStyle>
          <a:p>
            <a:pPr/>
            <a:r>
              <a:t>Event Loop in Node.js</a:t>
            </a:r>
          </a:p>
        </p:txBody>
      </p:sp>
      <p:sp>
        <p:nvSpPr>
          <p:cNvPr id="188" name="Event Loop is a core part of Node.js's asynchronous processing.…"/>
          <p:cNvSpPr txBox="1"/>
          <p:nvPr>
            <p:ph type="body" idx="1"/>
          </p:nvPr>
        </p:nvSpPr>
        <p:spPr>
          <a:xfrm>
            <a:off x="1206500" y="2525669"/>
            <a:ext cx="21971000" cy="9978849"/>
          </a:xfrm>
          <a:prstGeom prst="rect">
            <a:avLst/>
          </a:prstGeom>
        </p:spPr>
        <p:txBody>
          <a:bodyPr lIns="50800" tIns="50800" rIns="50800" bIns="50800"/>
          <a:lstStyle/>
          <a:p>
            <a:pPr marL="374904" indent="-374904" defTabSz="291590">
              <a:spcBef>
                <a:spcPts val="3800"/>
              </a:spcBef>
              <a:buSzPct val="100000"/>
              <a:buChar char="•"/>
              <a:defRPr sz="3200">
                <a:latin typeface="Graphik Light"/>
                <a:ea typeface="Graphik Light"/>
                <a:cs typeface="Graphik Light"/>
                <a:sym typeface="Graphik Light"/>
              </a:defRPr>
            </a:pPr>
            <a:r>
              <a:t>Event Loop is a core part of Node.js's asynchronous processing.</a:t>
            </a:r>
          </a:p>
          <a:p>
            <a:pPr marL="374904" indent="-374904" defTabSz="291590">
              <a:spcBef>
                <a:spcPts val="3800"/>
              </a:spcBef>
              <a:buSzPct val="100000"/>
              <a:buChar char="•"/>
              <a:defRPr sz="3200">
                <a:latin typeface="Graphik Light"/>
                <a:ea typeface="Graphik Light"/>
                <a:cs typeface="Graphik Light"/>
                <a:sym typeface="Graphik Light"/>
              </a:defRPr>
            </a:pPr>
            <a:r>
              <a:t>It's a single-threaded loop responsible for handling non-blocking I/O operations.</a:t>
            </a:r>
          </a:p>
          <a:p>
            <a:pPr marL="374904" indent="-374904" defTabSz="291590">
              <a:spcBef>
                <a:spcPts val="3800"/>
              </a:spcBef>
              <a:buSzPct val="100000"/>
              <a:buChar char="•"/>
              <a:defRPr sz="3200">
                <a:latin typeface="Graphik Light"/>
                <a:ea typeface="Graphik Light"/>
                <a:cs typeface="Graphik Light"/>
                <a:sym typeface="Graphik Light"/>
              </a:defRPr>
            </a:pPr>
            <a:r>
              <a:t>It works with the libuv library for managing system events and tasks.</a:t>
            </a:r>
          </a:p>
          <a:p>
            <a:pPr marL="374904" indent="-374904" defTabSz="291590">
              <a:spcBef>
                <a:spcPts val="3800"/>
              </a:spcBef>
              <a:buSzPct val="100000"/>
              <a:buChar char="•"/>
              <a:defRPr sz="3200">
                <a:latin typeface="Graphik Light"/>
                <a:ea typeface="Graphik Light"/>
                <a:cs typeface="Graphik Light"/>
                <a:sym typeface="Graphik Light"/>
              </a:defRPr>
            </a:pPr>
            <a:r>
              <a:t>Phases in the event loop: timers, I/O callbacks, idle, poll, check, and close.</a:t>
            </a:r>
          </a:p>
          <a:p>
            <a:pPr marL="374904" indent="-374904" defTabSz="291590">
              <a:spcBef>
                <a:spcPts val="3800"/>
              </a:spcBef>
              <a:buSzPct val="100000"/>
              <a:buChar char="•"/>
              <a:defRPr sz="3200">
                <a:latin typeface="Graphik Light"/>
                <a:ea typeface="Graphik Light"/>
                <a:cs typeface="Graphik Light"/>
                <a:sym typeface="Graphik Light"/>
              </a:defRPr>
            </a:pPr>
            <a:r>
              <a:t>Timers phase: Handles callbacks for setTimeout and setInterval.</a:t>
            </a:r>
          </a:p>
          <a:p>
            <a:pPr marL="374904" indent="-374904" defTabSz="291590">
              <a:spcBef>
                <a:spcPts val="3800"/>
              </a:spcBef>
              <a:buSzPct val="100000"/>
              <a:buChar char="•"/>
              <a:defRPr sz="3200">
                <a:latin typeface="Graphik Light"/>
                <a:ea typeface="Graphik Light"/>
                <a:cs typeface="Graphik Light"/>
                <a:sym typeface="Graphik Light"/>
              </a:defRPr>
            </a:pPr>
            <a:r>
              <a:t>Poll phase: Retrieves new I/O events and executes I/O callbacks.</a:t>
            </a:r>
          </a:p>
          <a:p>
            <a:pPr marL="374904" indent="-374904" defTabSz="291590">
              <a:spcBef>
                <a:spcPts val="3800"/>
              </a:spcBef>
              <a:buSzPct val="100000"/>
              <a:buChar char="•"/>
              <a:defRPr sz="3200">
                <a:latin typeface="Graphik Light"/>
                <a:ea typeface="Graphik Light"/>
                <a:cs typeface="Graphik Light"/>
                <a:sym typeface="Graphik Light"/>
              </a:defRPr>
            </a:pPr>
            <a:r>
              <a:t>Callbacks phase: Executes callbacks deferred by certain operations.</a:t>
            </a:r>
          </a:p>
          <a:p>
            <a:pPr marL="374904" indent="-374904" defTabSz="291590">
              <a:spcBef>
                <a:spcPts val="3800"/>
              </a:spcBef>
              <a:buSzPct val="100000"/>
              <a:buChar char="•"/>
              <a:defRPr sz="3200">
                <a:latin typeface="Graphik Light"/>
                <a:ea typeface="Graphik Light"/>
                <a:cs typeface="Graphik Light"/>
                <a:sym typeface="Graphik Light"/>
              </a:defRPr>
            </a:pPr>
            <a:r>
              <a:t>Microtasks like Promises and process.nextTick are prioritized over regular tasks.</a:t>
            </a:r>
          </a:p>
          <a:p>
            <a:pPr marL="374904" indent="-374904" defTabSz="291590">
              <a:spcBef>
                <a:spcPts val="3800"/>
              </a:spcBef>
              <a:buSzPct val="100000"/>
              <a:buChar char="•"/>
              <a:defRPr sz="3200">
                <a:latin typeface="Graphik Light"/>
                <a:ea typeface="Graphik Light"/>
                <a:cs typeface="Graphik Light"/>
                <a:sym typeface="Graphik Light"/>
              </a:defRPr>
            </a:pPr>
            <a:r>
              <a:t>The loop continues until there are no more callbacks to process.</a:t>
            </a:r>
          </a:p>
          <a:p>
            <a:pPr marL="374904" indent="-374904" defTabSz="291590">
              <a:spcBef>
                <a:spcPts val="3800"/>
              </a:spcBef>
              <a:buSzPct val="100000"/>
              <a:buChar char="•"/>
              <a:defRPr sz="3200">
                <a:latin typeface="Graphik Light"/>
                <a:ea typeface="Graphik Light"/>
                <a:cs typeface="Graphik Light"/>
                <a:sym typeface="Graphik Light"/>
              </a:defRPr>
            </a:pPr>
            <a:r>
              <a:t>The event loop is key to Node.js's non-blocking I/O model.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 name="Difference between Node.js and Traditional Server Applications"/>
          <p:cNvSpPr txBox="1"/>
          <p:nvPr>
            <p:ph type="title"/>
          </p:nvPr>
        </p:nvSpPr>
        <p:spPr>
          <a:prstGeom prst="rect">
            <a:avLst/>
          </a:prstGeom>
        </p:spPr>
        <p:txBody>
          <a:bodyPr/>
          <a:lstStyle>
            <a:lvl1pPr defTabSz="1463038">
              <a:defRPr sz="6000"/>
            </a:lvl1pPr>
          </a:lstStyle>
          <a:p>
            <a:pPr/>
            <a:r>
              <a:t>Difference between Node.js and Traditional Server Applications</a:t>
            </a:r>
          </a:p>
        </p:txBody>
      </p:sp>
      <p:sp>
        <p:nvSpPr>
          <p:cNvPr id="191" name="Concurrency: Node.js handles multiple requests asynchronously using a single thread, while traditional servers (like Apache) use multiple threads.…"/>
          <p:cNvSpPr txBox="1"/>
          <p:nvPr>
            <p:ph type="body" idx="1"/>
          </p:nvPr>
        </p:nvSpPr>
        <p:spPr>
          <a:xfrm>
            <a:off x="1206500" y="2096349"/>
            <a:ext cx="21971000" cy="10408168"/>
          </a:xfrm>
          <a:prstGeom prst="rect">
            <a:avLst/>
          </a:prstGeom>
        </p:spPr>
        <p:txBody>
          <a:bodyPr lIns="50800" tIns="50800" rIns="50800" bIns="50800"/>
          <a:lstStyle/>
          <a:p>
            <a:pPr marL="333756" indent="-333756" defTabSz="259588">
              <a:spcBef>
                <a:spcPts val="3400"/>
              </a:spcBef>
              <a:buSzPct val="100000"/>
              <a:buChar char="•"/>
              <a:defRPr sz="2900">
                <a:latin typeface="Graphik Light"/>
                <a:ea typeface="Graphik Light"/>
                <a:cs typeface="Graphik Light"/>
                <a:sym typeface="Graphik Light"/>
              </a:defRPr>
            </a:pPr>
            <a:r>
              <a:t>Concurrency: Node.js handles multiple requests asynchronously using a single thread, while traditional servers (like Apache) use multiple threads.</a:t>
            </a:r>
          </a:p>
          <a:p>
            <a:pPr marL="333756" indent="-333756" defTabSz="259588">
              <a:spcBef>
                <a:spcPts val="3400"/>
              </a:spcBef>
              <a:buSzPct val="100000"/>
              <a:buChar char="•"/>
              <a:defRPr sz="2900">
                <a:latin typeface="Graphik Light"/>
                <a:ea typeface="Graphik Light"/>
                <a:cs typeface="Graphik Light"/>
                <a:sym typeface="Graphik Light"/>
              </a:defRPr>
            </a:pPr>
            <a:r>
              <a:t>Blocking vs Non-blocking: Node.js uses non-blocking I/O, while traditional servers often rely on blocking I/O.</a:t>
            </a:r>
          </a:p>
          <a:p>
            <a:pPr marL="333756" indent="-333756" defTabSz="259588">
              <a:spcBef>
                <a:spcPts val="3400"/>
              </a:spcBef>
              <a:buSzPct val="100000"/>
              <a:buChar char="•"/>
              <a:defRPr sz="2900">
                <a:latin typeface="Graphik Light"/>
                <a:ea typeface="Graphik Light"/>
                <a:cs typeface="Graphik Light"/>
                <a:sym typeface="Graphik Light"/>
              </a:defRPr>
            </a:pPr>
            <a:r>
              <a:t>Scalability: Node.js scales better for I/O-intensive tasks, while traditional servers are suited for CPU-intensive tasks.</a:t>
            </a:r>
          </a:p>
          <a:p>
            <a:pPr marL="333756" indent="-333756" defTabSz="259588">
              <a:spcBef>
                <a:spcPts val="3400"/>
              </a:spcBef>
              <a:buSzPct val="100000"/>
              <a:buChar char="•"/>
              <a:defRPr sz="2900">
                <a:latin typeface="Graphik Light"/>
                <a:ea typeface="Graphik Light"/>
                <a:cs typeface="Graphik Light"/>
                <a:sym typeface="Graphik Light"/>
              </a:defRPr>
            </a:pPr>
            <a:r>
              <a:t>Language: Node.js uses JavaScript, whereas traditional servers may use languages like PHP, Java, or Python.</a:t>
            </a:r>
          </a:p>
          <a:p>
            <a:pPr marL="333756" indent="-333756" defTabSz="259588">
              <a:spcBef>
                <a:spcPts val="3400"/>
              </a:spcBef>
              <a:buSzPct val="100000"/>
              <a:buChar char="•"/>
              <a:defRPr sz="2900">
                <a:latin typeface="Graphik Light"/>
                <a:ea typeface="Graphik Light"/>
                <a:cs typeface="Graphik Light"/>
                <a:sym typeface="Graphik Light"/>
              </a:defRPr>
            </a:pPr>
            <a:r>
              <a:t>Event-driven architecture: Node.js is event-driven; traditional servers follow multi-threaded or process-driven architectures.</a:t>
            </a:r>
          </a:p>
          <a:p>
            <a:pPr marL="333756" indent="-333756" defTabSz="259588">
              <a:spcBef>
                <a:spcPts val="3400"/>
              </a:spcBef>
              <a:buSzPct val="100000"/>
              <a:buChar char="•"/>
              <a:defRPr sz="2900">
                <a:latin typeface="Graphik Light"/>
                <a:ea typeface="Graphik Light"/>
                <a:cs typeface="Graphik Light"/>
                <a:sym typeface="Graphik Light"/>
              </a:defRPr>
            </a:pPr>
            <a:r>
              <a:t>Memory footprint: Node.js typically has a lower memory footprint due to its single-threaded model.</a:t>
            </a:r>
          </a:p>
          <a:p>
            <a:pPr marL="333756" indent="-333756" defTabSz="259588">
              <a:spcBef>
                <a:spcPts val="3400"/>
              </a:spcBef>
              <a:buSzPct val="100000"/>
              <a:buChar char="•"/>
              <a:defRPr sz="2900">
                <a:latin typeface="Graphik Light"/>
                <a:ea typeface="Graphik Light"/>
                <a:cs typeface="Graphik Light"/>
                <a:sym typeface="Graphik Light"/>
              </a:defRPr>
            </a:pPr>
            <a:r>
              <a:t>Real-time applications: Node.js excels in real-time applications, while traditional servers may lag.</a:t>
            </a:r>
          </a:p>
          <a:p>
            <a:pPr marL="333756" indent="-333756" defTabSz="259588">
              <a:spcBef>
                <a:spcPts val="3400"/>
              </a:spcBef>
              <a:buSzPct val="100000"/>
              <a:buChar char="•"/>
              <a:defRPr sz="2900">
                <a:latin typeface="Graphik Light"/>
                <a:ea typeface="Graphik Light"/>
                <a:cs typeface="Graphik Light"/>
                <a:sym typeface="Graphik Light"/>
              </a:defRPr>
            </a:pPr>
            <a:r>
              <a:t>Ecosystem: Node.js has npm for managing packages, whereas traditional environments may use multiple package managers.</a:t>
            </a:r>
          </a:p>
          <a:p>
            <a:pPr marL="333756" indent="-333756" defTabSz="259588">
              <a:spcBef>
                <a:spcPts val="3400"/>
              </a:spcBef>
              <a:buSzPct val="100000"/>
              <a:buChar char="•"/>
              <a:defRPr sz="2900">
                <a:latin typeface="Graphik Light"/>
                <a:ea typeface="Graphik Light"/>
                <a:cs typeface="Graphik Light"/>
                <a:sym typeface="Graphik Light"/>
              </a:defRPr>
            </a:pPr>
            <a:r>
              <a:t>Development speed: With a unified language (JavaScript), Node.js accelerates full-stack development, while traditional servers may require using multiple languages for frontend and backend.</a:t>
            </a:r>
          </a:p>
          <a:p>
            <a:pPr marL="333756" indent="-333756" defTabSz="259588">
              <a:spcBef>
                <a:spcPts val="3400"/>
              </a:spcBef>
              <a:buSzPct val="100000"/>
              <a:buChar char="•"/>
              <a:defRPr sz="2900">
                <a:latin typeface="Graphik Light"/>
                <a:ea typeface="Graphik Light"/>
                <a:cs typeface="Graphik Light"/>
                <a:sym typeface="Graphik Light"/>
              </a:defRPr>
            </a:pPr>
            <a:r>
              <a:t>Deployment: Node.js apps are deployed as services, while traditional servers may use different hosting environments like Apache or Nginx.</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3" name="Npm (Node Package Manager)"/>
          <p:cNvSpPr txBox="1"/>
          <p:nvPr>
            <p:ph type="title"/>
          </p:nvPr>
        </p:nvSpPr>
        <p:spPr>
          <a:prstGeom prst="rect">
            <a:avLst/>
          </a:prstGeom>
        </p:spPr>
        <p:txBody>
          <a:bodyPr/>
          <a:lstStyle>
            <a:lvl1pPr defTabSz="2316477">
              <a:defRPr sz="9500"/>
            </a:lvl1pPr>
          </a:lstStyle>
          <a:p>
            <a:pPr/>
            <a:r>
              <a:t>Npm (Node Package Manager)</a:t>
            </a:r>
          </a:p>
        </p:txBody>
      </p:sp>
      <p:sp>
        <p:nvSpPr>
          <p:cNvPr id="194" name="npm is the default package manager for Node.js.…"/>
          <p:cNvSpPr txBox="1"/>
          <p:nvPr>
            <p:ph type="body" idx="1"/>
          </p:nvPr>
        </p:nvSpPr>
        <p:spPr>
          <a:xfrm>
            <a:off x="1206500" y="2572004"/>
            <a:ext cx="21971000" cy="9932514"/>
          </a:xfrm>
          <a:prstGeom prst="rect">
            <a:avLst/>
          </a:prstGeom>
        </p:spPr>
        <p:txBody>
          <a:bodyPr lIns="50800" tIns="50800" rIns="50800" bIns="50800"/>
          <a:lstStyle/>
          <a:p>
            <a:pPr marL="370331" indent="-370331" defTabSz="288036">
              <a:spcBef>
                <a:spcPts val="3800"/>
              </a:spcBef>
              <a:buSzPct val="100000"/>
              <a:buChar char="•"/>
              <a:defRPr sz="3200">
                <a:latin typeface="Graphik Light"/>
                <a:ea typeface="Graphik Light"/>
                <a:cs typeface="Graphik Light"/>
                <a:sym typeface="Graphik Light"/>
              </a:defRPr>
            </a:pPr>
            <a:r>
              <a:t>npm is the default package manager for Node.js.</a:t>
            </a:r>
          </a:p>
          <a:p>
            <a:pPr marL="370331" indent="-370331" defTabSz="288036">
              <a:spcBef>
                <a:spcPts val="3800"/>
              </a:spcBef>
              <a:buSzPct val="100000"/>
              <a:buChar char="•"/>
              <a:defRPr sz="3200">
                <a:latin typeface="Graphik Light"/>
                <a:ea typeface="Graphik Light"/>
                <a:cs typeface="Graphik Light"/>
                <a:sym typeface="Graphik Light"/>
              </a:defRPr>
            </a:pPr>
            <a:r>
              <a:t>It allows you to install, update, and manage Node.js packages.</a:t>
            </a:r>
          </a:p>
          <a:p>
            <a:pPr marL="370331" indent="-370331" defTabSz="288036">
              <a:spcBef>
                <a:spcPts val="3800"/>
              </a:spcBef>
              <a:buSzPct val="100000"/>
              <a:buChar char="•"/>
              <a:defRPr sz="3200">
                <a:latin typeface="Graphik Light"/>
                <a:ea typeface="Graphik Light"/>
                <a:cs typeface="Graphik Light"/>
                <a:sym typeface="Graphik Light"/>
              </a:defRPr>
            </a:pPr>
            <a:r>
              <a:t>Global vs Local installations: Global packages are system-wide, local packages are project-specific.</a:t>
            </a:r>
          </a:p>
          <a:p>
            <a:pPr marL="370331" indent="-370331" defTabSz="288036">
              <a:spcBef>
                <a:spcPts val="3800"/>
              </a:spcBef>
              <a:buSzPct val="100000"/>
              <a:buChar char="•"/>
              <a:defRPr sz="3200">
                <a:latin typeface="Graphik Light"/>
                <a:ea typeface="Graphik Light"/>
                <a:cs typeface="Graphik Light"/>
                <a:sym typeface="Graphik Light"/>
              </a:defRPr>
            </a:pPr>
            <a:r>
              <a:t>Package.json: A file that lists a project's dependencies, version, scripts, etc.</a:t>
            </a:r>
          </a:p>
          <a:p>
            <a:pPr marL="370331" indent="-370331" defTabSz="288036">
              <a:spcBef>
                <a:spcPts val="3800"/>
              </a:spcBef>
              <a:buSzPct val="100000"/>
              <a:buChar char="•"/>
              <a:defRPr sz="3200">
                <a:latin typeface="Graphik Light"/>
                <a:ea typeface="Graphik Light"/>
                <a:cs typeface="Graphik Light"/>
                <a:sym typeface="Graphik Light"/>
              </a:defRPr>
            </a:pPr>
            <a:r>
              <a:t>npm init initializes a new Node.js project and creates a package.json file.</a:t>
            </a:r>
          </a:p>
          <a:p>
            <a:pPr marL="370331" indent="-370331" defTabSz="288036">
              <a:spcBef>
                <a:spcPts val="3800"/>
              </a:spcBef>
              <a:buSzPct val="100000"/>
              <a:buChar char="•"/>
              <a:defRPr sz="3200">
                <a:latin typeface="Graphik Light"/>
                <a:ea typeface="Graphik Light"/>
                <a:cs typeface="Graphik Light"/>
                <a:sym typeface="Graphik Light"/>
              </a:defRPr>
            </a:pPr>
            <a:r>
              <a:t>Use npm install &lt;package&gt; to install packages locally.</a:t>
            </a:r>
          </a:p>
          <a:p>
            <a:pPr marL="370331" indent="-370331" defTabSz="288036">
              <a:spcBef>
                <a:spcPts val="3800"/>
              </a:spcBef>
              <a:buSzPct val="100000"/>
              <a:buChar char="•"/>
              <a:defRPr sz="3200">
                <a:latin typeface="Graphik Light"/>
                <a:ea typeface="Graphik Light"/>
                <a:cs typeface="Graphik Light"/>
                <a:sym typeface="Graphik Light"/>
              </a:defRPr>
            </a:pPr>
            <a:r>
              <a:t>npm install -g &lt;package&gt; installs packages globally.</a:t>
            </a:r>
          </a:p>
          <a:p>
            <a:pPr marL="370331" indent="-370331" defTabSz="288036">
              <a:spcBef>
                <a:spcPts val="3800"/>
              </a:spcBef>
              <a:buSzPct val="100000"/>
              <a:buChar char="•"/>
              <a:defRPr sz="3200">
                <a:latin typeface="Graphik Light"/>
                <a:ea typeface="Graphik Light"/>
                <a:cs typeface="Graphik Light"/>
                <a:sym typeface="Graphik Light"/>
              </a:defRPr>
            </a:pPr>
            <a:r>
              <a:t>Versioning: npm helps manage specific versions of packages.</a:t>
            </a:r>
          </a:p>
          <a:p>
            <a:pPr marL="370331" indent="-370331" defTabSz="288036">
              <a:spcBef>
                <a:spcPts val="3800"/>
              </a:spcBef>
              <a:buSzPct val="100000"/>
              <a:buChar char="•"/>
              <a:defRPr sz="3200">
                <a:latin typeface="Graphik Light"/>
                <a:ea typeface="Graphik Light"/>
                <a:cs typeface="Graphik Light"/>
                <a:sym typeface="Graphik Light"/>
              </a:defRPr>
            </a:pPr>
            <a:r>
              <a:t>Scripts: You can define scripts (e.g., start, build) to run via npm (npm start).</a:t>
            </a:r>
          </a:p>
          <a:p>
            <a:pPr marL="370331" indent="-370331" defTabSz="288036">
              <a:spcBef>
                <a:spcPts val="3800"/>
              </a:spcBef>
              <a:buSzPct val="100000"/>
              <a:buChar char="•"/>
              <a:defRPr sz="3200">
                <a:latin typeface="Graphik Light"/>
                <a:ea typeface="Graphik Light"/>
                <a:cs typeface="Graphik Light"/>
                <a:sym typeface="Graphik Light"/>
              </a:defRPr>
            </a:pPr>
            <a:r>
              <a:t>npm registry: Central repository of packages where developers publish their Node.js modules.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6" name="Basic Node.js Syntax"/>
          <p:cNvSpPr txBox="1"/>
          <p:nvPr>
            <p:ph type="title"/>
          </p:nvPr>
        </p:nvSpPr>
        <p:spPr>
          <a:prstGeom prst="rect">
            <a:avLst/>
          </a:prstGeom>
        </p:spPr>
        <p:txBody>
          <a:bodyPr/>
          <a:lstStyle>
            <a:lvl1pPr defTabSz="2316477">
              <a:defRPr sz="9500"/>
            </a:lvl1pPr>
          </a:lstStyle>
          <a:p>
            <a:pPr/>
            <a:r>
              <a:t>Basic Node.js Syntax</a:t>
            </a:r>
          </a:p>
        </p:txBody>
      </p:sp>
      <p:sp>
        <p:nvSpPr>
          <p:cNvPr id="197" name="Modules: Use require() to load modules (const fs = require('fs');).…"/>
          <p:cNvSpPr txBox="1"/>
          <p:nvPr>
            <p:ph type="body" idx="1"/>
          </p:nvPr>
        </p:nvSpPr>
        <p:spPr>
          <a:xfrm>
            <a:off x="1206500" y="2533309"/>
            <a:ext cx="21971000" cy="9971208"/>
          </a:xfrm>
          <a:prstGeom prst="rect">
            <a:avLst/>
          </a:prstGeom>
        </p:spPr>
        <p:txBody>
          <a:bodyPr lIns="50800" tIns="50800" rIns="50800" bIns="50800"/>
          <a:lstStyle/>
          <a:p>
            <a:pPr marL="374904" indent="-374904" defTabSz="291590">
              <a:spcBef>
                <a:spcPts val="3800"/>
              </a:spcBef>
              <a:buSzPct val="100000"/>
              <a:buChar char="•"/>
              <a:defRPr sz="3200">
                <a:latin typeface="Graphik Light"/>
                <a:ea typeface="Graphik Light"/>
                <a:cs typeface="Graphik Light"/>
                <a:sym typeface="Graphik Light"/>
              </a:defRPr>
            </a:pPr>
            <a:r>
              <a:t>Modules: Use require() to load modules (const fs = require('fs');).</a:t>
            </a:r>
          </a:p>
          <a:p>
            <a:pPr marL="374904" indent="-374904" defTabSz="291590">
              <a:spcBef>
                <a:spcPts val="3800"/>
              </a:spcBef>
              <a:buSzPct val="100000"/>
              <a:buChar char="•"/>
              <a:defRPr sz="3200">
                <a:latin typeface="Graphik Light"/>
                <a:ea typeface="Graphik Light"/>
                <a:cs typeface="Graphik Light"/>
                <a:sym typeface="Graphik Light"/>
              </a:defRPr>
            </a:pPr>
            <a:r>
              <a:t>Exports: Export functions or objects from a module (module.exports = myFunc;).</a:t>
            </a:r>
          </a:p>
          <a:p>
            <a:pPr marL="374904" indent="-374904" defTabSz="291590">
              <a:spcBef>
                <a:spcPts val="3800"/>
              </a:spcBef>
              <a:buSzPct val="100000"/>
              <a:buChar char="•"/>
              <a:defRPr sz="3200">
                <a:latin typeface="Graphik Light"/>
                <a:ea typeface="Graphik Light"/>
                <a:cs typeface="Graphik Light"/>
                <a:sym typeface="Graphik Light"/>
              </a:defRPr>
            </a:pPr>
            <a:r>
              <a:t>Callbacks: Asynchronous functions take callbacks (fs.readFile('file.txt', callback);).</a:t>
            </a:r>
          </a:p>
          <a:p>
            <a:pPr marL="374904" indent="-374904" defTabSz="291590">
              <a:spcBef>
                <a:spcPts val="3800"/>
              </a:spcBef>
              <a:buSzPct val="100000"/>
              <a:buChar char="•"/>
              <a:defRPr sz="3200">
                <a:latin typeface="Graphik Light"/>
                <a:ea typeface="Graphik Light"/>
                <a:cs typeface="Graphik Light"/>
                <a:sym typeface="Graphik Light"/>
              </a:defRPr>
            </a:pPr>
            <a:r>
              <a:t>Promises: Use promises for asynchronous control (promise.then(success).catch(error);).</a:t>
            </a:r>
          </a:p>
          <a:p>
            <a:pPr marL="374904" indent="-374904" defTabSz="291590">
              <a:spcBef>
                <a:spcPts val="3800"/>
              </a:spcBef>
              <a:buSzPct val="100000"/>
              <a:buChar char="•"/>
              <a:defRPr sz="3200">
                <a:latin typeface="Graphik Light"/>
                <a:ea typeface="Graphik Light"/>
                <a:cs typeface="Graphik Light"/>
                <a:sym typeface="Graphik Light"/>
              </a:defRPr>
            </a:pPr>
            <a:r>
              <a:t>Async/Await: Modern syntax for handling promises (async function fetchData() { await fetch(); }).</a:t>
            </a:r>
          </a:p>
          <a:p>
            <a:pPr marL="374904" indent="-374904" defTabSz="291590">
              <a:spcBef>
                <a:spcPts val="3800"/>
              </a:spcBef>
              <a:buSzPct val="100000"/>
              <a:buChar char="•"/>
              <a:defRPr sz="3200">
                <a:latin typeface="Graphik Light"/>
                <a:ea typeface="Graphik Light"/>
                <a:cs typeface="Graphik Light"/>
                <a:sym typeface="Graphik Light"/>
              </a:defRPr>
            </a:pPr>
            <a:r>
              <a:t>Event Emitters: Used to create and handle custom events (emitter.on('event', callback);).</a:t>
            </a:r>
          </a:p>
          <a:p>
            <a:pPr marL="374904" indent="-374904" defTabSz="291590">
              <a:spcBef>
                <a:spcPts val="3800"/>
              </a:spcBef>
              <a:buSzPct val="100000"/>
              <a:buChar char="•"/>
              <a:defRPr sz="3200">
                <a:latin typeface="Graphik Light"/>
                <a:ea typeface="Graphik Light"/>
                <a:cs typeface="Graphik Light"/>
                <a:sym typeface="Graphik Light"/>
              </a:defRPr>
            </a:pPr>
            <a:r>
              <a:t>HTTP Module: Basic server setup with the http module (const server = http.createServer();).</a:t>
            </a:r>
          </a:p>
          <a:p>
            <a:pPr marL="374904" indent="-374904" defTabSz="291590">
              <a:spcBef>
                <a:spcPts val="3800"/>
              </a:spcBef>
              <a:buSzPct val="100000"/>
              <a:buChar char="•"/>
              <a:defRPr sz="3200">
                <a:latin typeface="Graphik Light"/>
                <a:ea typeface="Graphik Light"/>
                <a:cs typeface="Graphik Light"/>
                <a:sym typeface="Graphik Light"/>
              </a:defRPr>
            </a:pPr>
            <a:r>
              <a:t>File system: Read/write files using the fs module (fs.readFile('file.txt', callback);).</a:t>
            </a:r>
          </a:p>
          <a:p>
            <a:pPr marL="374904" indent="-374904" defTabSz="291590">
              <a:spcBef>
                <a:spcPts val="3800"/>
              </a:spcBef>
              <a:buSzPct val="100000"/>
              <a:buChar char="•"/>
              <a:defRPr sz="3200">
                <a:latin typeface="Graphik Light"/>
                <a:ea typeface="Graphik Light"/>
                <a:cs typeface="Graphik Light"/>
                <a:sym typeface="Graphik Light"/>
              </a:defRPr>
            </a:pPr>
            <a:r>
              <a:t>Error handling: Use try-catch for synchronous errors and callbacks for async errors.</a:t>
            </a:r>
          </a:p>
          <a:p>
            <a:pPr marL="374904" indent="-374904" defTabSz="291590">
              <a:spcBef>
                <a:spcPts val="3800"/>
              </a:spcBef>
              <a:buSzPct val="100000"/>
              <a:buChar char="•"/>
              <a:defRPr sz="3200">
                <a:latin typeface="Graphik Light"/>
                <a:ea typeface="Graphik Light"/>
                <a:cs typeface="Graphik Light"/>
                <a:sym typeface="Graphik Light"/>
              </a:defRPr>
            </a:pPr>
            <a:r>
              <a:t>Streams: Handle data streams with readable/writable streams (fs.createReadStream()).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8_MinimalistLight">
  <a:themeElements>
    <a:clrScheme name="38_MinimalistLight">
      <a:dk1>
        <a:srgbClr val="53585F"/>
      </a:dk1>
      <a:lt1>
        <a:srgbClr val="FFFFFF"/>
      </a:lt1>
      <a:dk2>
        <a:srgbClr val="A7A7A7"/>
      </a:dk2>
      <a:lt2>
        <a:srgbClr val="535353"/>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Helvetica Neue"/>
        <a:ea typeface="Helvetica Neue"/>
        <a:cs typeface="Helvetica Neue"/>
      </a:majorFont>
      <a:minorFont>
        <a:latin typeface="Helvetica"/>
        <a:ea typeface="Helvetica"/>
        <a:cs typeface="Helvetica"/>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8_MinimalistLight">
  <a:themeElements>
    <a:clrScheme name="38_MinimalistLight">
      <a:dk1>
        <a:srgbClr val="000000"/>
      </a:dk1>
      <a:lt1>
        <a:srgbClr val="FFFFFF"/>
      </a:lt1>
      <a:dk2>
        <a:srgbClr val="A7A7A7"/>
      </a:dk2>
      <a:lt2>
        <a:srgbClr val="535353"/>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Helvetica Neue"/>
        <a:ea typeface="Helvetica Neue"/>
        <a:cs typeface="Helvetica Neue"/>
      </a:majorFont>
      <a:minorFont>
        <a:latin typeface="Helvetica"/>
        <a:ea typeface="Helvetica"/>
        <a:cs typeface="Helvetica"/>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