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Introduction to Containerization and Docker</a:t>
            </a:r>
          </a:p>
        </p:txBody>
      </p:sp>
      <p:sp>
        <p:nvSpPr>
          <p:cNvPr id="95" name="Content Placeholder 2"/>
          <p:cNvSpPr txBox="1"/>
          <p:nvPr>
            <p:ph type="body" sz="half" idx="1"/>
          </p:nvPr>
        </p:nvSpPr>
        <p:spPr>
          <a:xfrm>
            <a:off x="457200" y="1600200"/>
            <a:ext cx="8229600" cy="18695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Objective: To provide an in-depth understanding of containers, Docker’s role in containerization, and its benefits.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Topics Covered: Container fundamentals, Docker architecture, key components, Docker’s role in microservices, advantages and disadvantages.</a:t>
            </a:r>
          </a:p>
        </p:txBody>
      </p:sp>
      <p:sp>
        <p:nvSpPr>
          <p:cNvPr id="96" name="Presented by: Poornachandra M…"/>
          <p:cNvSpPr txBox="1"/>
          <p:nvPr/>
        </p:nvSpPr>
        <p:spPr>
          <a:xfrm>
            <a:off x="369560" y="5408006"/>
            <a:ext cx="8404880" cy="108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Presented by: Poornachandra M</a:t>
            </a:r>
          </a:p>
          <a:p>
            <a:pPr>
              <a:spcBef>
                <a:spcPts val="700"/>
              </a:spcBef>
              <a:defRPr sz="3200"/>
            </a:pPr>
            <a:r>
              <a:t>Date: 04-11-2024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Advantages and Disadvantages of Docker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711696" y="1489724"/>
            <a:ext cx="7720608" cy="45259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Advantages: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- Portability: Ensures consistent behavior across environments.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- Speed: Lightweight containers with fast startup times.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- Resource Utilization: Efficient resource sharing.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- Scalability: Simplifies scaling and deployment.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- Isolation: Reduces dependency conflicts.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Disadvantages: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- Security: Shared OS kernel can lead to vulnerabilities.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- Complexity: Docker management can be complex.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- Persistence: Containers are ephemeral, complicating data storage.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- Networking Overhead: Managing networking can be complex.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r>
              <a:t>- Compatibility Limitations: Some applications may not run well in containers.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469900" y="2873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Dockerfile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A Dockerfile is a text document containing instructions to build a Docker image.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Allows definition of application dependencies, runtime environment, and setup commands.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Supports multi-stage builds, which optimize image size by separating build and production stages.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Enables automated, repeatable builds for consistent deployment across environments.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Docker Image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Immutable template used to create Docker containers, built from a Dockerfile.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Comprises multiple layers, each representing a step in the image's build process.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Layers are cached and reused to optimize storage and speed up builds.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Lightweight as it contains only the OS libraries and dependencies required to run the app.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Versioned and stored in registries like Docker Hub, making distribution easy.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Serves as a portable and shareable application environment.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Docker Container</a:t>
            </a:r>
          </a:p>
        </p:txBody>
      </p:sp>
      <p:sp>
        <p:nvSpPr>
          <p:cNvPr id="13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A container is a runnable instance of a Docker image, providing an isolated environment.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Can be stopped, started, and removed, adapting to dynamic resource needs.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Ephemeral by default, with any unsaved changes lost upon termination.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Supports volumes to retain data persistently outside the container lifecycle.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Easily connected to networks for inter-container communication in complex apps.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Ideal for running microservices due to their lightweight, isolated nature.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Docker Daemon</a:t>
            </a:r>
          </a:p>
        </p:txBody>
      </p:sp>
      <p:sp>
        <p:nvSpPr>
          <p:cNvPr id="13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Background service that manages Docker images, containers, and networks.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Listens for API requests from Docker client to perform operations like starting/stopping containers.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Manages resource allocation, ensuring containers run efficiently.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Runs with root privileges, requiring careful configuration for security.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Docker Registry</a:t>
            </a:r>
          </a:p>
        </p:txBody>
      </p:sp>
      <p:sp>
        <p:nvSpPr>
          <p:cNvPr id="13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Centralized storage for Docker images, enabling easy sharing and version control.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Public registry (Docker Hub) offers official images and community-contributed images.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Private registries can be set up for proprietary images, providing secure access control.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Allows easy retrieval of images by name and tag, simplifying deployment and versioning.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Docker Client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Command-line interface (CLI) for interacting with the Docker daemon.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Provides commands for building images, running containers, and managing resources.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Acts as a bridge between user commands and the Docker daemon.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Supports Docker Compose for managing multi-container applications with ease.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What Are Containers?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spcBef>
                <a:spcPts val="400"/>
              </a:spcBef>
              <a:defRPr sz="1782"/>
            </a:pPr>
            <a:r>
              <a:t>Definition: Containers are lightweight, portable units of software that include all dependencies, ensuring applications run consistently across environments.</a:t>
            </a:r>
          </a:p>
          <a:p>
            <a:pPr marL="339470" indent="-339470" defTabSz="452627">
              <a:spcBef>
                <a:spcPts val="400"/>
              </a:spcBef>
              <a:defRPr sz="1782"/>
            </a:pPr>
          </a:p>
          <a:p>
            <a:pPr marL="339470" indent="-339470" defTabSz="452627">
              <a:spcBef>
                <a:spcPts val="400"/>
              </a:spcBef>
              <a:defRPr sz="1782"/>
            </a:pPr>
            <a:r>
              <a:t>Isolation: Containers isolate applications at the OS level, sharing the OS kernel for efficiency.</a:t>
            </a:r>
          </a:p>
          <a:p>
            <a:pPr marL="339470" indent="-339470" defTabSz="452627">
              <a:spcBef>
                <a:spcPts val="400"/>
              </a:spcBef>
              <a:defRPr sz="1782"/>
            </a:pPr>
          </a:p>
          <a:p>
            <a:pPr marL="339470" indent="-339470" defTabSz="452627">
              <a:spcBef>
                <a:spcPts val="400"/>
              </a:spcBef>
              <a:defRPr sz="1782"/>
            </a:pPr>
            <a:r>
              <a:t>Efficiency: Containers use minimal resources as they share the OS, leading to faster startup times.</a:t>
            </a:r>
          </a:p>
          <a:p>
            <a:pPr marL="339470" indent="-339470" defTabSz="452627">
              <a:spcBef>
                <a:spcPts val="400"/>
              </a:spcBef>
              <a:defRPr sz="1782"/>
            </a:pPr>
          </a:p>
          <a:p>
            <a:pPr marL="339470" indent="-339470" defTabSz="452627">
              <a:spcBef>
                <a:spcPts val="400"/>
              </a:spcBef>
              <a:defRPr sz="1782"/>
            </a:pPr>
            <a:r>
              <a:t>Portability: Containers work on any platform supporting container runtimes, simplifying cross-environment deployment.</a:t>
            </a:r>
          </a:p>
          <a:p>
            <a:pPr marL="339470" indent="-339470" defTabSz="452627">
              <a:spcBef>
                <a:spcPts val="400"/>
              </a:spcBef>
              <a:defRPr sz="1782"/>
            </a:pPr>
          </a:p>
          <a:p>
            <a:pPr marL="339470" indent="-339470" defTabSz="452627">
              <a:spcBef>
                <a:spcPts val="400"/>
              </a:spcBef>
              <a:defRPr sz="1782"/>
            </a:pPr>
            <a:r>
              <a:t>Consistency: Containers ensure consistency from development to production, preventing “works on my machine” issues.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Virtual Environments vs. Containerization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Resource Usage: Virtual environments virtualize the entire OS, while containers share the host OS, making containers lighter.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Performance: Containers are faster than VMs due to reduced overhead of not needing a guest OS.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Isolation: VMs provide complete isolation with separate OS instances; containers provide process-level isolation relying on the host OS.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Portability: Containers can run consistently across various OS environments with the help of container runtimes.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Why Containers?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Environment Consistency: Containers ensure the same environment from development to deployment.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Scalability: Easily scale applications horizontally by deploying multiple container instances.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Speed: Containers start instantly, enabling rapid development and testing.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Resource Optimization: Containers share resources more efficiently than VMs, reducing overhead.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Microservices Compatibility: Containers align well with the microservices model, isolating each service in its own environment.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What Is Docker?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Definition: Docker is a platform that simplifies building, deploying, and managing containerized applications.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Core Function: Docker provides tools for creating, deploying, and running applications within containers.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Community and Ecosystem: Docker has a large ecosystem with Docker Hub, official images, and community support.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Portability: Docker images can be deployed consistently across multiple environments, thanks to the Docker engine.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How Docker Works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Images: Docker uses images as templates for containers, containing application code and dependencies.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Containers: Containers are instances of Docker images, providing isolated environments.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Docker Daemon: The daemon manages Docker containers, images, and communication with the host OS.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Docker Client: The CLI interacts with the Docker daemon to manage containers.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Networking: Docker provides networking to connect containers and define their communication paths.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Components of Docker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1752" indent="-301752" defTabSz="402336">
              <a:spcBef>
                <a:spcPts val="300"/>
              </a:spcBef>
              <a:defRPr sz="1584"/>
            </a:pPr>
            <a:r>
              <a:t>Dockerfile: Defines instructions for building a Docker image, enabling reproducibility and streamlining image creation.</a:t>
            </a:r>
          </a:p>
          <a:p>
            <a:pPr marL="301752" indent="-301752" defTabSz="402336">
              <a:spcBef>
                <a:spcPts val="300"/>
              </a:spcBef>
              <a:defRPr sz="1584"/>
            </a:pPr>
          </a:p>
          <a:p>
            <a:pPr marL="301752" indent="-301752" defTabSz="402336">
              <a:spcBef>
                <a:spcPts val="300"/>
              </a:spcBef>
              <a:defRPr sz="1584"/>
            </a:pPr>
            <a:r>
              <a:t>Docker Image: Immutable templates that serve as blueprints for containers; lightweight and version-controlled.</a:t>
            </a:r>
          </a:p>
          <a:p>
            <a:pPr marL="301752" indent="-301752" defTabSz="402336">
              <a:spcBef>
                <a:spcPts val="300"/>
              </a:spcBef>
              <a:defRPr sz="1584"/>
            </a:pPr>
          </a:p>
          <a:p>
            <a:pPr marL="301752" indent="-301752" defTabSz="402336">
              <a:spcBef>
                <a:spcPts val="300"/>
              </a:spcBef>
              <a:defRPr sz="1584"/>
            </a:pPr>
            <a:r>
              <a:t>Docker Container: Runnable instance of an image, providing isolated environments adaptable to scaling needs.</a:t>
            </a:r>
          </a:p>
          <a:p>
            <a:pPr marL="301752" indent="-301752" defTabSz="402336">
              <a:spcBef>
                <a:spcPts val="300"/>
              </a:spcBef>
              <a:defRPr sz="1584"/>
            </a:pPr>
          </a:p>
          <a:p>
            <a:pPr marL="301752" indent="-301752" defTabSz="402336">
              <a:spcBef>
                <a:spcPts val="300"/>
              </a:spcBef>
              <a:defRPr sz="1584"/>
            </a:pPr>
            <a:r>
              <a:t>Docker Daemon: Manages Docker containers, images, API requests, and communication with the host OS.</a:t>
            </a:r>
          </a:p>
          <a:p>
            <a:pPr marL="301752" indent="-301752" defTabSz="402336">
              <a:spcBef>
                <a:spcPts val="300"/>
              </a:spcBef>
              <a:defRPr sz="1584"/>
            </a:pPr>
          </a:p>
          <a:p>
            <a:pPr marL="301752" indent="-301752" defTabSz="402336">
              <a:spcBef>
                <a:spcPts val="300"/>
              </a:spcBef>
              <a:defRPr sz="1584"/>
            </a:pPr>
            <a:r>
              <a:t>Docker Registry: Storage for Docker images, with Docker Hub as a popular public registry.</a:t>
            </a:r>
          </a:p>
          <a:p>
            <a:pPr marL="301752" indent="-301752" defTabSz="402336">
              <a:spcBef>
                <a:spcPts val="300"/>
              </a:spcBef>
              <a:defRPr sz="1584"/>
            </a:pPr>
          </a:p>
          <a:p>
            <a:pPr marL="301752" indent="-301752" defTabSz="402336">
              <a:spcBef>
                <a:spcPts val="300"/>
              </a:spcBef>
              <a:defRPr sz="1584"/>
            </a:pPr>
            <a:r>
              <a:t>Docker Client: CLI tool for interacting with Docker daemon, providing commands for managing containers.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Dockerfile vs. Docker Image vs. Docker Container</a:t>
            </a:r>
          </a:p>
        </p:txBody>
      </p:sp>
      <p:graphicFrame>
        <p:nvGraphicFramePr>
          <p:cNvPr id="117" name="Table 2"/>
          <p:cNvGraphicFramePr/>
          <p:nvPr/>
        </p:nvGraphicFramePr>
        <p:xfrm>
          <a:off x="457200" y="1371600"/>
          <a:ext cx="8242300" cy="492609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10512"/>
                <a:gridCol w="2139696"/>
                <a:gridCol w="2139696"/>
                <a:gridCol w="2139696"/>
              </a:tblGrid>
              <a:tr h="33257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Aspect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Dockerfile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Docker Image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Docker Container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0066CC"/>
                    </a:solidFill>
                  </a:tcPr>
                </a:tc>
              </a:tr>
              <a:tr h="76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Definition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 script containing instructions on how to build a Docker Image.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An immutable file or blueprint created from the Dockerfile.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 runtime instance of a Docker Image that can be executed.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7506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Purpose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Used to automate and define environment setup steps.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Serves as a template or source for running containers.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Provides an isolated environment for applications to run.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7506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State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 text file, non-executable by itself.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Static, unchangeable once created, stored as layers.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Dynamic and ephemeral, changes as the application runs.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220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Role in Workflow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Defines the build context for creating images.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Acts as the source to create new containers.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Executes applications and allows process interaction.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7506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Creation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Manually written and customized by developers.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Built from Dockerfile using `docker build` command.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Instantiated from an image using `docker run` command.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220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Storage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Stored locally as a simple text file.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Stored locally or in registries; can be versioned.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Temporary; can be stopped, removed, or restarted.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220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Lifecycle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Persists as a definition file until modified or deleted.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Persists across reboots and can be pulled anytime.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Exists temporarily as it can be recreated from images.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Docker and Microservices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Isolation: Containers encapsulate each microservice, ensuring clear separation.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Independent Deployment: Each microservice can be developed, updated, and deployed independently.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Resource Efficiency: Docker’s lightweight nature reduces overhead, allowing microservices to run efficiently.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Service Discovery: Docker supports networking and service discovery to connect microservices.</a:t>
            </a:r>
          </a:p>
          <a:p>
            <a:pPr>
              <a:spcBef>
                <a:spcPts val="400"/>
              </a:spcBef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t>Scalability: Docker’s container orchestration makes scaling microservices up or down seamless.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