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685799" y="379807"/>
            <a:ext cx="7772401" cy="1470026"/>
          </a:xfrm>
          <a:prstGeom prst="rect">
            <a:avLst/>
          </a:prstGeom>
        </p:spPr>
        <p:txBody>
          <a:bodyPr/>
          <a:lstStyle/>
          <a:p>
            <a:pPr/>
            <a:r>
              <a:t>Introduction to Backend Development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371599" y="1982616"/>
            <a:ext cx="6400801" cy="1752601"/>
          </a:xfrm>
          <a:prstGeom prst="rect">
            <a:avLst/>
          </a:prstGeom>
        </p:spPr>
        <p:txBody>
          <a:bodyPr/>
          <a:lstStyle/>
          <a:p>
            <a:pPr/>
            <a:r>
              <a:t>Comprehensive Overview for Beginners</a:t>
            </a:r>
          </a:p>
        </p:txBody>
      </p:sp>
      <p:sp>
        <p:nvSpPr>
          <p:cNvPr id="96" name="Presented by: Poornachandra M…"/>
          <p:cNvSpPr txBox="1"/>
          <p:nvPr/>
        </p:nvSpPr>
        <p:spPr>
          <a:xfrm>
            <a:off x="369560" y="5408006"/>
            <a:ext cx="8404880" cy="108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Presented by: Poornachandra M</a:t>
            </a:r>
          </a:p>
          <a:p>
            <a:pPr>
              <a:spcBef>
                <a:spcPts val="700"/>
              </a:spcBef>
              <a:defRPr sz="3200"/>
            </a:pPr>
            <a:r>
              <a:t>Date: 02-12-2024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Servers and Examples</a:t>
            </a: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1. Node.js with Express on NGINX server.</a:t>
            </a:r>
          </a:p>
          <a:p>
            <a:pPr/>
            <a:r>
              <a:t>2. Java Spring Boot on Apache Tomcat.</a:t>
            </a:r>
          </a:p>
          <a:p>
            <a:pPr/>
            <a:r>
              <a:t>3. Python Flask with Gunicorn on Apache.</a:t>
            </a:r>
          </a:p>
          <a:p>
            <a:pPr/>
            <a:r>
              <a:t>4. Ruby on Rails with Puma server.</a:t>
            </a:r>
          </a:p>
          <a:p>
            <a:pPr/>
            <a:r>
              <a:t>5. PHP Laravel on Apache or NGINX.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Architecture</a:t>
            </a:r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443484">
              <a:defRPr sz="3104"/>
            </a:pPr>
            <a:r>
              <a:t>1. Defines overall structure of a software system.</a:t>
            </a:r>
          </a:p>
          <a:p>
            <a:pPr marL="332613" indent="-332613" defTabSz="443484">
              <a:defRPr sz="3104"/>
            </a:pPr>
            <a:r>
              <a:t>2. Ensures scalability and maintainability.</a:t>
            </a:r>
          </a:p>
          <a:p>
            <a:pPr marL="332613" indent="-332613" defTabSz="443484">
              <a:defRPr sz="3104"/>
            </a:pPr>
            <a:r>
              <a:t>3. Divides system into logical layers and components.</a:t>
            </a:r>
          </a:p>
          <a:p>
            <a:pPr marL="332613" indent="-332613" defTabSz="443484">
              <a:defRPr sz="3104"/>
            </a:pPr>
            <a:r>
              <a:t>4. Helps optimize performance and resource allocation.</a:t>
            </a:r>
          </a:p>
          <a:p>
            <a:pPr marL="332613" indent="-332613" defTabSz="443484">
              <a:defRPr sz="3104"/>
            </a:pPr>
            <a:r>
              <a:t>5. Supports collaboration and separation of concerns.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6908">
              <a:defRPr sz="3916"/>
            </a:lvl1pPr>
          </a:lstStyle>
          <a:p>
            <a:pPr/>
            <a:r>
              <a:t>Necessity to Split Frontend and Backend</a:t>
            </a:r>
          </a:p>
        </p:txBody>
      </p:sp>
      <p:sp>
        <p:nvSpPr>
          <p:cNvPr id="10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1. Enhances modularity and maintainability.</a:t>
            </a:r>
          </a:p>
          <a:p>
            <a:pPr/>
            <a:r>
              <a:t>2. Allows parallel development of UI and logic.</a:t>
            </a:r>
          </a:p>
          <a:p>
            <a:pPr/>
            <a:r>
              <a:t>3. Improves security through separate environments.</a:t>
            </a:r>
          </a:p>
          <a:p>
            <a:pPr/>
            <a:r>
              <a:t>4. Facilitates multi-platform compatibility.</a:t>
            </a:r>
          </a:p>
          <a:p>
            <a:pPr/>
            <a:r>
              <a:t>5. Optimizes load management and scalability.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Backend Server Used by Multiple Frontends</a:t>
            </a:r>
          </a:p>
        </p:txBody>
      </p:sp>
      <p:sp>
        <p:nvSpPr>
          <p:cNvPr id="10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1. Serves multiple interfaces: web, mobile, desktop.</a:t>
            </a:r>
          </a:p>
          <a:p>
            <a:pPr/>
            <a:r>
              <a:t>2. Centralizes business logic for consistent updates.</a:t>
            </a:r>
          </a:p>
          <a:p>
            <a:pPr/>
            <a:r>
              <a:t>3. Reduces redundant server resources and costs.</a:t>
            </a:r>
          </a:p>
          <a:p>
            <a:pPr/>
            <a:r>
              <a:t>4. Streamlines version control and data consistency.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Contents of Backend Services</a:t>
            </a:r>
          </a:p>
        </p:txBody>
      </p:sp>
      <p:sp>
        <p:nvSpPr>
          <p:cNvPr id="10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1. Handles data storage and retrieval.</a:t>
            </a:r>
          </a:p>
          <a:p>
            <a:pPr/>
            <a:r>
              <a:t>2. Manages user authentication and authorization.</a:t>
            </a:r>
          </a:p>
          <a:p>
            <a:pPr/>
            <a:r>
              <a:t>3. Processes business logic and transactions.</a:t>
            </a:r>
          </a:p>
          <a:p>
            <a:pPr/>
            <a:r>
              <a:t>4. Controls application state and workflow.</a:t>
            </a:r>
          </a:p>
          <a:p>
            <a:pPr/>
            <a:r>
              <a:t>5. Provides API endpoints for frontend interactions.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3">
              <a:defRPr sz="4048"/>
            </a:lvl1pPr>
          </a:lstStyle>
          <a:p>
            <a:pPr/>
            <a:r>
              <a:t>Frontend and Backend Communication</a:t>
            </a:r>
          </a:p>
        </p:txBody>
      </p:sp>
      <p:sp>
        <p:nvSpPr>
          <p:cNvPr id="11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4032" indent="-264032" defTabSz="352043">
              <a:spcBef>
                <a:spcPts val="500"/>
              </a:spcBef>
              <a:defRPr sz="2464"/>
            </a:pPr>
            <a:r>
              <a:t>1. Uses HTTP/S for communication.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2. Request-Response model for data exchange.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3. Backend responds with data in JSON or XML.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4. Uses HTTP methods like GET, POST, PUT, DELETE.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5. Authentication via tokens (JWT, OAuth).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6. Session and cookie management.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7. RESTful APIs for resource-based interactions.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8. Error handling with HTTP status codes.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9. CORS to manage cross-origin requests.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10. WebSockets for real-time communication.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APIs</a:t>
            </a:r>
          </a:p>
        </p:txBody>
      </p:sp>
      <p:sp>
        <p:nvSpPr>
          <p:cNvPr id="11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1. Interface for applications to interact.</a:t>
            </a:r>
          </a:p>
          <a:p>
            <a:pPr/>
            <a:r>
              <a:t>2. Enables standardized data exchange.</a:t>
            </a:r>
          </a:p>
          <a:p>
            <a:pPr/>
            <a:r>
              <a:t>3. Allows decoupled frontend-backend development.</a:t>
            </a:r>
          </a:p>
          <a:p>
            <a:pPr/>
            <a:r>
              <a:t>4. Facilitates third-party service integrations.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RESTful Services</a:t>
            </a:r>
          </a:p>
        </p:txBody>
      </p:sp>
      <p:sp>
        <p:nvSpPr>
          <p:cNvPr id="11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1. REST: Representational State Transfer, architectural style.</a:t>
            </a:r>
          </a:p>
          <a:p>
            <a:pPr/>
            <a:r>
              <a:t>2. Stateless interactions improve scalability.</a:t>
            </a:r>
          </a:p>
          <a:p>
            <a:pPr/>
            <a:r>
              <a:t>3. Works with standard HTTP methods.</a:t>
            </a:r>
          </a:p>
          <a:p>
            <a:pPr/>
            <a:r>
              <a:t>4. Focus on resources and uniform interface.</a:t>
            </a:r>
          </a:p>
          <a:p>
            <a:pPr/>
            <a:r>
              <a:t>5. Flexibility for client-side implementation.</a:t>
            </a:r>
          </a:p>
          <a:p>
            <a:pPr/>
            <a:r>
              <a:t>6. Popular for modern, scalable web services.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Methods and API Types</a:t>
            </a:r>
          </a:p>
        </p:txBody>
      </p:sp>
      <p:sp>
        <p:nvSpPr>
          <p:cNvPr id="12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1. GET - Retrieves data from server.</a:t>
            </a:r>
          </a:p>
          <a:p>
            <a:pPr/>
            <a:r>
              <a:t>2. POST - Submits new data to server.</a:t>
            </a:r>
          </a:p>
          <a:p>
            <a:pPr/>
            <a:r>
              <a:t>3. PUT - Updates existing data on server.</a:t>
            </a:r>
          </a:p>
          <a:p>
            <a:pPr/>
            <a:r>
              <a:t>4. DELETE - Deletes data on server.</a:t>
            </a:r>
          </a:p>
          <a:p>
            <a:pPr/>
            <a:r>
              <a:t>5. Types: REST, GraphQL, SOAP, WebSocket.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