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84"/>
  </p:normalViewPr>
  <p:slideViewPr>
    <p:cSldViewPr snapToGrid="0">
      <p:cViewPr>
        <p:scale>
          <a:sx n="127" d="100"/>
          <a:sy n="127" d="100"/>
        </p:scale>
        <p:origin x="18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9A61E4-BA9F-451A-A0EE-79A8C43BC05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EFC740-7D5F-4E2B-8734-295B169AF228}">
      <dgm:prSet/>
      <dgm:spPr/>
      <dgm:t>
        <a:bodyPr/>
        <a:lstStyle/>
        <a:p>
          <a:pPr>
            <a:lnSpc>
              <a:spcPct val="100000"/>
            </a:lnSpc>
            <a:defRPr b="1"/>
          </a:pPr>
          <a:r>
            <a:rPr lang="en-GB" b="1" i="0" dirty="0"/>
            <a:t>Project </a:t>
          </a:r>
          <a:r>
            <a:rPr lang="en-GB" b="1" i="0" dirty="0" err="1"/>
            <a:t>Overviw</a:t>
          </a:r>
          <a:endParaRPr lang="en-US" dirty="0"/>
        </a:p>
      </dgm:t>
    </dgm:pt>
    <dgm:pt modelId="{711084B6-1948-46D1-96DC-2C2342985B3F}" type="parTrans" cxnId="{9D866736-42C6-4FBB-B4D1-CC4C8974AFE0}">
      <dgm:prSet/>
      <dgm:spPr/>
      <dgm:t>
        <a:bodyPr/>
        <a:lstStyle/>
        <a:p>
          <a:endParaRPr lang="en-US"/>
        </a:p>
      </dgm:t>
    </dgm:pt>
    <dgm:pt modelId="{E122AAC6-70DC-4B20-BA7F-7EA72E4E0867}" type="sibTrans" cxnId="{9D866736-42C6-4FBB-B4D1-CC4C8974AFE0}">
      <dgm:prSet/>
      <dgm:spPr/>
      <dgm:t>
        <a:bodyPr/>
        <a:lstStyle/>
        <a:p>
          <a:endParaRPr lang="en-US"/>
        </a:p>
      </dgm:t>
    </dgm:pt>
    <dgm:pt modelId="{B9622989-2571-475D-B5AA-61591AD92E24}">
      <dgm:prSet/>
      <dgm:spPr/>
      <dgm:t>
        <a:bodyPr/>
        <a:lstStyle/>
        <a:p>
          <a:pPr>
            <a:lnSpc>
              <a:spcPct val="100000"/>
            </a:lnSpc>
            <a:defRPr b="1"/>
          </a:pPr>
          <a:r>
            <a:rPr lang="en-GB" b="0" i="0"/>
            <a:t>Problem Statement:</a:t>
          </a:r>
          <a:endParaRPr lang="en-US"/>
        </a:p>
      </dgm:t>
    </dgm:pt>
    <dgm:pt modelId="{B415DC05-7C3D-475F-A402-EDF4EB4ED718}" type="parTrans" cxnId="{56325EE2-02D9-4980-BB0E-8BA30F40D6D2}">
      <dgm:prSet/>
      <dgm:spPr/>
      <dgm:t>
        <a:bodyPr/>
        <a:lstStyle/>
        <a:p>
          <a:endParaRPr lang="en-US"/>
        </a:p>
      </dgm:t>
    </dgm:pt>
    <dgm:pt modelId="{431B2C12-7314-49AD-9A25-7A777826C659}" type="sibTrans" cxnId="{56325EE2-02D9-4980-BB0E-8BA30F40D6D2}">
      <dgm:prSet/>
      <dgm:spPr/>
      <dgm:t>
        <a:bodyPr/>
        <a:lstStyle/>
        <a:p>
          <a:endParaRPr lang="en-US"/>
        </a:p>
      </dgm:t>
    </dgm:pt>
    <dgm:pt modelId="{DA52BED0-BD23-4BC8-8252-10788BB0FF53}">
      <dgm:prSet/>
      <dgm:spPr/>
      <dgm:t>
        <a:bodyPr/>
        <a:lstStyle/>
        <a:p>
          <a:pPr>
            <a:lnSpc>
              <a:spcPct val="100000"/>
            </a:lnSpc>
          </a:pPr>
          <a:r>
            <a:rPr lang="en-GB" b="0" i="0"/>
            <a:t>Road accidents are a leading cause of injuries and fatalities in urban areas</a:t>
          </a:r>
          <a:endParaRPr lang="en-US"/>
        </a:p>
      </dgm:t>
    </dgm:pt>
    <dgm:pt modelId="{9383996F-78A0-4A6F-9197-C4169D21AE00}" type="parTrans" cxnId="{9CF9CCA8-0500-42ED-9BFC-3C30EBFD7DE2}">
      <dgm:prSet/>
      <dgm:spPr/>
      <dgm:t>
        <a:bodyPr/>
        <a:lstStyle/>
        <a:p>
          <a:endParaRPr lang="en-US"/>
        </a:p>
      </dgm:t>
    </dgm:pt>
    <dgm:pt modelId="{2A9C8393-E95A-497F-85CB-94A1544B2F83}" type="sibTrans" cxnId="{9CF9CCA8-0500-42ED-9BFC-3C30EBFD7DE2}">
      <dgm:prSet/>
      <dgm:spPr/>
      <dgm:t>
        <a:bodyPr/>
        <a:lstStyle/>
        <a:p>
          <a:endParaRPr lang="en-US"/>
        </a:p>
      </dgm:t>
    </dgm:pt>
    <dgm:pt modelId="{1CB9636C-256B-4684-85A2-D0195E4A264C}">
      <dgm:prSet/>
      <dgm:spPr/>
      <dgm:t>
        <a:bodyPr/>
        <a:lstStyle/>
        <a:p>
          <a:pPr>
            <a:lnSpc>
              <a:spcPct val="100000"/>
            </a:lnSpc>
          </a:pPr>
          <a:r>
            <a:rPr lang="en-GB" b="0" i="0"/>
            <a:t>Need for data-driven approaches to anticipate and prevent severe crashes</a:t>
          </a:r>
          <a:endParaRPr lang="en-US"/>
        </a:p>
      </dgm:t>
    </dgm:pt>
    <dgm:pt modelId="{5BC1D361-B891-4619-B0CA-25A297D74EFC}" type="parTrans" cxnId="{626338A5-C908-433E-A932-E3F8DC3F0A3C}">
      <dgm:prSet/>
      <dgm:spPr/>
      <dgm:t>
        <a:bodyPr/>
        <a:lstStyle/>
        <a:p>
          <a:endParaRPr lang="en-US"/>
        </a:p>
      </dgm:t>
    </dgm:pt>
    <dgm:pt modelId="{A5BF8804-48D4-4513-9DA9-583FF41B089C}" type="sibTrans" cxnId="{626338A5-C908-433E-A932-E3F8DC3F0A3C}">
      <dgm:prSet/>
      <dgm:spPr/>
      <dgm:t>
        <a:bodyPr/>
        <a:lstStyle/>
        <a:p>
          <a:endParaRPr lang="en-US"/>
        </a:p>
      </dgm:t>
    </dgm:pt>
    <dgm:pt modelId="{62C0C180-D6B1-470E-B822-B4705E212D74}">
      <dgm:prSet/>
      <dgm:spPr/>
      <dgm:t>
        <a:bodyPr/>
        <a:lstStyle/>
        <a:p>
          <a:pPr>
            <a:lnSpc>
              <a:spcPct val="100000"/>
            </a:lnSpc>
            <a:defRPr b="1"/>
          </a:pPr>
          <a:r>
            <a:rPr lang="en-GB" b="0" i="0"/>
            <a:t>Motivation:</a:t>
          </a:r>
          <a:endParaRPr lang="en-US"/>
        </a:p>
      </dgm:t>
    </dgm:pt>
    <dgm:pt modelId="{3A316C89-F454-4608-8387-B7B0DEA65A98}" type="parTrans" cxnId="{44215A0D-C513-4822-A5AD-CD3EC696EF0E}">
      <dgm:prSet/>
      <dgm:spPr/>
      <dgm:t>
        <a:bodyPr/>
        <a:lstStyle/>
        <a:p>
          <a:endParaRPr lang="en-US"/>
        </a:p>
      </dgm:t>
    </dgm:pt>
    <dgm:pt modelId="{13FE1FFB-912B-45D8-B840-7E35E53B9121}" type="sibTrans" cxnId="{44215A0D-C513-4822-A5AD-CD3EC696EF0E}">
      <dgm:prSet/>
      <dgm:spPr/>
      <dgm:t>
        <a:bodyPr/>
        <a:lstStyle/>
        <a:p>
          <a:endParaRPr lang="en-US"/>
        </a:p>
      </dgm:t>
    </dgm:pt>
    <dgm:pt modelId="{52B1FDF6-89B1-4C2F-A3D7-9FD64CC74138}">
      <dgm:prSet/>
      <dgm:spPr/>
      <dgm:t>
        <a:bodyPr/>
        <a:lstStyle/>
        <a:p>
          <a:pPr>
            <a:lnSpc>
              <a:spcPct val="100000"/>
            </a:lnSpc>
          </a:pPr>
          <a:r>
            <a:rPr lang="en-GB" b="0" i="0"/>
            <a:t>Rising concern for public safety and traffic management</a:t>
          </a:r>
          <a:endParaRPr lang="en-US"/>
        </a:p>
      </dgm:t>
    </dgm:pt>
    <dgm:pt modelId="{A4B5F9EF-0EA1-4B52-ABEC-980E5E5D4572}" type="parTrans" cxnId="{E42FE2FE-738C-4DC9-9903-29FA847E3CEC}">
      <dgm:prSet/>
      <dgm:spPr/>
      <dgm:t>
        <a:bodyPr/>
        <a:lstStyle/>
        <a:p>
          <a:endParaRPr lang="en-US"/>
        </a:p>
      </dgm:t>
    </dgm:pt>
    <dgm:pt modelId="{922D25A2-4D46-4E9D-ACA3-72F184D75982}" type="sibTrans" cxnId="{E42FE2FE-738C-4DC9-9903-29FA847E3CEC}">
      <dgm:prSet/>
      <dgm:spPr/>
      <dgm:t>
        <a:bodyPr/>
        <a:lstStyle/>
        <a:p>
          <a:endParaRPr lang="en-US"/>
        </a:p>
      </dgm:t>
    </dgm:pt>
    <dgm:pt modelId="{CC58CEBE-DA79-46F8-9AD4-F3727C2DF157}">
      <dgm:prSet/>
      <dgm:spPr/>
      <dgm:t>
        <a:bodyPr/>
        <a:lstStyle/>
        <a:p>
          <a:pPr>
            <a:lnSpc>
              <a:spcPct val="100000"/>
            </a:lnSpc>
          </a:pPr>
          <a:r>
            <a:rPr lang="en-GB" b="0" i="0"/>
            <a:t>NYC offers rich historical crash data for analysis</a:t>
          </a:r>
          <a:endParaRPr lang="en-US"/>
        </a:p>
      </dgm:t>
    </dgm:pt>
    <dgm:pt modelId="{D97F665F-A224-4789-BFD4-8668FE80609A}" type="parTrans" cxnId="{3BBA9FC9-1838-4400-A823-E3294B44D214}">
      <dgm:prSet/>
      <dgm:spPr/>
      <dgm:t>
        <a:bodyPr/>
        <a:lstStyle/>
        <a:p>
          <a:endParaRPr lang="en-US"/>
        </a:p>
      </dgm:t>
    </dgm:pt>
    <dgm:pt modelId="{712352F8-4825-461A-B4F4-311983508116}" type="sibTrans" cxnId="{3BBA9FC9-1838-4400-A823-E3294B44D214}">
      <dgm:prSet/>
      <dgm:spPr/>
      <dgm:t>
        <a:bodyPr/>
        <a:lstStyle/>
        <a:p>
          <a:endParaRPr lang="en-US"/>
        </a:p>
      </dgm:t>
    </dgm:pt>
    <dgm:pt modelId="{36CE4FE8-A71A-4543-918C-69179ACE05E8}">
      <dgm:prSet/>
      <dgm:spPr/>
      <dgm:t>
        <a:bodyPr/>
        <a:lstStyle/>
        <a:p>
          <a:pPr>
            <a:lnSpc>
              <a:spcPct val="100000"/>
            </a:lnSpc>
            <a:defRPr b="1"/>
          </a:pPr>
          <a:r>
            <a:rPr lang="en-GB" b="0" i="0"/>
            <a:t>Project Goals:</a:t>
          </a:r>
          <a:endParaRPr lang="en-US"/>
        </a:p>
      </dgm:t>
    </dgm:pt>
    <dgm:pt modelId="{E7627731-0246-42A2-A9D8-AB5D8A806BED}" type="parTrans" cxnId="{03B229A7-701A-48EE-BD37-4ED13AC156C0}">
      <dgm:prSet/>
      <dgm:spPr/>
      <dgm:t>
        <a:bodyPr/>
        <a:lstStyle/>
        <a:p>
          <a:endParaRPr lang="en-US"/>
        </a:p>
      </dgm:t>
    </dgm:pt>
    <dgm:pt modelId="{AD96B47E-6576-4853-AD20-85C0C3FB0606}" type="sibTrans" cxnId="{03B229A7-701A-48EE-BD37-4ED13AC156C0}">
      <dgm:prSet/>
      <dgm:spPr/>
      <dgm:t>
        <a:bodyPr/>
        <a:lstStyle/>
        <a:p>
          <a:endParaRPr lang="en-US"/>
        </a:p>
      </dgm:t>
    </dgm:pt>
    <dgm:pt modelId="{F410129C-A8B1-4CB6-A2A6-49B7ABD6B6AC}">
      <dgm:prSet/>
      <dgm:spPr/>
      <dgm:t>
        <a:bodyPr/>
        <a:lstStyle/>
        <a:p>
          <a:pPr>
            <a:lnSpc>
              <a:spcPct val="100000"/>
            </a:lnSpc>
          </a:pPr>
          <a:r>
            <a:rPr lang="en-GB" b="0" i="0"/>
            <a:t>Identify patterns contributing to severe crashes</a:t>
          </a:r>
          <a:endParaRPr lang="en-US"/>
        </a:p>
      </dgm:t>
    </dgm:pt>
    <dgm:pt modelId="{991C5B17-7256-49B9-AB29-6D27C31EBD16}" type="parTrans" cxnId="{9B84785A-B05A-4151-910E-536AEC726B5D}">
      <dgm:prSet/>
      <dgm:spPr/>
      <dgm:t>
        <a:bodyPr/>
        <a:lstStyle/>
        <a:p>
          <a:endParaRPr lang="en-US"/>
        </a:p>
      </dgm:t>
    </dgm:pt>
    <dgm:pt modelId="{06685774-27E4-49C4-848B-761DBADF6592}" type="sibTrans" cxnId="{9B84785A-B05A-4151-910E-536AEC726B5D}">
      <dgm:prSet/>
      <dgm:spPr/>
      <dgm:t>
        <a:bodyPr/>
        <a:lstStyle/>
        <a:p>
          <a:endParaRPr lang="en-US"/>
        </a:p>
      </dgm:t>
    </dgm:pt>
    <dgm:pt modelId="{3040B28B-00D8-4D71-B755-83956A72C1C5}">
      <dgm:prSet/>
      <dgm:spPr/>
      <dgm:t>
        <a:bodyPr/>
        <a:lstStyle/>
        <a:p>
          <a:pPr>
            <a:lnSpc>
              <a:spcPct val="100000"/>
            </a:lnSpc>
          </a:pPr>
          <a:r>
            <a:rPr lang="en-GB" b="0" i="0"/>
            <a:t>Develop ML models for real-time prediction</a:t>
          </a:r>
          <a:endParaRPr lang="en-US"/>
        </a:p>
      </dgm:t>
    </dgm:pt>
    <dgm:pt modelId="{C0E652CA-3D85-4B98-A19C-EB072F7D17C0}" type="parTrans" cxnId="{9B1CB7FB-8015-4D49-B9B3-FB04E31A49F8}">
      <dgm:prSet/>
      <dgm:spPr/>
      <dgm:t>
        <a:bodyPr/>
        <a:lstStyle/>
        <a:p>
          <a:endParaRPr lang="en-US"/>
        </a:p>
      </dgm:t>
    </dgm:pt>
    <dgm:pt modelId="{24468270-0742-43C5-93CF-040A259977B6}" type="sibTrans" cxnId="{9B1CB7FB-8015-4D49-B9B3-FB04E31A49F8}">
      <dgm:prSet/>
      <dgm:spPr/>
      <dgm:t>
        <a:bodyPr/>
        <a:lstStyle/>
        <a:p>
          <a:endParaRPr lang="en-US"/>
        </a:p>
      </dgm:t>
    </dgm:pt>
    <dgm:pt modelId="{5709FFEF-C583-4E6D-A6BB-D82FBE5BA319}">
      <dgm:prSet/>
      <dgm:spPr/>
      <dgm:t>
        <a:bodyPr/>
        <a:lstStyle/>
        <a:p>
          <a:pPr>
            <a:lnSpc>
              <a:spcPct val="100000"/>
            </a:lnSpc>
          </a:pPr>
          <a:r>
            <a:rPr lang="en-GB" b="0" i="0"/>
            <a:t>Use time series to detect seasonal crash trends</a:t>
          </a:r>
          <a:endParaRPr lang="en-US"/>
        </a:p>
      </dgm:t>
    </dgm:pt>
    <dgm:pt modelId="{FB90583E-1EEE-4604-AAD6-62EB2E033918}" type="parTrans" cxnId="{8A777DFD-E089-42C8-8A54-06789140FC96}">
      <dgm:prSet/>
      <dgm:spPr/>
      <dgm:t>
        <a:bodyPr/>
        <a:lstStyle/>
        <a:p>
          <a:endParaRPr lang="en-US"/>
        </a:p>
      </dgm:t>
    </dgm:pt>
    <dgm:pt modelId="{5C707142-DEA8-4077-81D1-0E32E80B501C}" type="sibTrans" cxnId="{8A777DFD-E089-42C8-8A54-06789140FC96}">
      <dgm:prSet/>
      <dgm:spPr/>
      <dgm:t>
        <a:bodyPr/>
        <a:lstStyle/>
        <a:p>
          <a:endParaRPr lang="en-US"/>
        </a:p>
      </dgm:t>
    </dgm:pt>
    <dgm:pt modelId="{4869CAF0-04D9-417D-819A-1087E6F7FA0F}">
      <dgm:prSet/>
      <dgm:spPr/>
      <dgm:t>
        <a:bodyPr/>
        <a:lstStyle/>
        <a:p>
          <a:pPr>
            <a:lnSpc>
              <a:spcPct val="100000"/>
            </a:lnSpc>
            <a:defRPr b="1"/>
          </a:pPr>
          <a:r>
            <a:rPr lang="en-GB" b="0" i="0"/>
            <a:t>Impact:</a:t>
          </a:r>
          <a:endParaRPr lang="en-US"/>
        </a:p>
      </dgm:t>
    </dgm:pt>
    <dgm:pt modelId="{4BC5BC68-7A66-401F-A445-F163EE350663}" type="parTrans" cxnId="{5A81087C-DF06-4790-A7FF-DA3B25D9067C}">
      <dgm:prSet/>
      <dgm:spPr/>
      <dgm:t>
        <a:bodyPr/>
        <a:lstStyle/>
        <a:p>
          <a:endParaRPr lang="en-US"/>
        </a:p>
      </dgm:t>
    </dgm:pt>
    <dgm:pt modelId="{9AA5AC34-8AB8-4EB4-A2C5-A32006F371B8}" type="sibTrans" cxnId="{5A81087C-DF06-4790-A7FF-DA3B25D9067C}">
      <dgm:prSet/>
      <dgm:spPr/>
      <dgm:t>
        <a:bodyPr/>
        <a:lstStyle/>
        <a:p>
          <a:endParaRPr lang="en-US"/>
        </a:p>
      </dgm:t>
    </dgm:pt>
    <dgm:pt modelId="{38443C0E-38D4-4CFA-B47B-8B8EAE60944C}">
      <dgm:prSet/>
      <dgm:spPr/>
      <dgm:t>
        <a:bodyPr/>
        <a:lstStyle/>
        <a:p>
          <a:pPr>
            <a:lnSpc>
              <a:spcPct val="100000"/>
            </a:lnSpc>
          </a:pPr>
          <a:r>
            <a:rPr lang="en-GB" b="0" i="0"/>
            <a:t>Assist policymakers and urban planners</a:t>
          </a:r>
          <a:endParaRPr lang="en-US"/>
        </a:p>
      </dgm:t>
    </dgm:pt>
    <dgm:pt modelId="{A1B6314F-1BDB-42AE-8CEE-C077B32F8418}" type="parTrans" cxnId="{C40BB7DD-8157-4C54-BE99-A0F03D5804F8}">
      <dgm:prSet/>
      <dgm:spPr/>
      <dgm:t>
        <a:bodyPr/>
        <a:lstStyle/>
        <a:p>
          <a:endParaRPr lang="en-US"/>
        </a:p>
      </dgm:t>
    </dgm:pt>
    <dgm:pt modelId="{B4B2BDFA-9D18-4E94-8579-814955684062}" type="sibTrans" cxnId="{C40BB7DD-8157-4C54-BE99-A0F03D5804F8}">
      <dgm:prSet/>
      <dgm:spPr/>
      <dgm:t>
        <a:bodyPr/>
        <a:lstStyle/>
        <a:p>
          <a:endParaRPr lang="en-US"/>
        </a:p>
      </dgm:t>
    </dgm:pt>
    <dgm:pt modelId="{6F39AB89-27B3-4699-BBDF-EFCFB72B1255}">
      <dgm:prSet/>
      <dgm:spPr/>
      <dgm:t>
        <a:bodyPr/>
        <a:lstStyle/>
        <a:p>
          <a:pPr>
            <a:lnSpc>
              <a:spcPct val="100000"/>
            </a:lnSpc>
          </a:pPr>
          <a:r>
            <a:rPr lang="en-GB" b="0" i="0"/>
            <a:t>Enable proactive resource allocation (e.g., emergency services)</a:t>
          </a:r>
          <a:endParaRPr lang="en-US"/>
        </a:p>
      </dgm:t>
    </dgm:pt>
    <dgm:pt modelId="{500BC3A5-DDEE-431E-9FC3-A675D236AC01}" type="parTrans" cxnId="{647E4F3D-A0B3-4AAE-AC77-4DB162EFC8F7}">
      <dgm:prSet/>
      <dgm:spPr/>
      <dgm:t>
        <a:bodyPr/>
        <a:lstStyle/>
        <a:p>
          <a:endParaRPr lang="en-US"/>
        </a:p>
      </dgm:t>
    </dgm:pt>
    <dgm:pt modelId="{46063B98-3E79-4B53-A10B-A379E572F268}" type="sibTrans" cxnId="{647E4F3D-A0B3-4AAE-AC77-4DB162EFC8F7}">
      <dgm:prSet/>
      <dgm:spPr/>
      <dgm:t>
        <a:bodyPr/>
        <a:lstStyle/>
        <a:p>
          <a:endParaRPr lang="en-US"/>
        </a:p>
      </dgm:t>
    </dgm:pt>
    <dgm:pt modelId="{406A4646-D276-4D05-9760-227DF11B206B}">
      <dgm:prSet/>
      <dgm:spPr/>
      <dgm:t>
        <a:bodyPr/>
        <a:lstStyle/>
        <a:p>
          <a:pPr>
            <a:lnSpc>
              <a:spcPct val="100000"/>
            </a:lnSpc>
          </a:pPr>
          <a:r>
            <a:rPr lang="en-GB" b="0" i="0"/>
            <a:t>Improve traffic safety and awareness</a:t>
          </a:r>
          <a:endParaRPr lang="en-US"/>
        </a:p>
      </dgm:t>
    </dgm:pt>
    <dgm:pt modelId="{0F71A130-A41B-49BD-A95C-D7E7567307CC}" type="parTrans" cxnId="{7DA40231-724F-4E35-A4EE-C00DCC9CBA16}">
      <dgm:prSet/>
      <dgm:spPr/>
      <dgm:t>
        <a:bodyPr/>
        <a:lstStyle/>
        <a:p>
          <a:endParaRPr lang="en-US"/>
        </a:p>
      </dgm:t>
    </dgm:pt>
    <dgm:pt modelId="{FA5DD6B8-6039-4684-A2DD-12C4C0008AD1}" type="sibTrans" cxnId="{7DA40231-724F-4E35-A4EE-C00DCC9CBA16}">
      <dgm:prSet/>
      <dgm:spPr/>
      <dgm:t>
        <a:bodyPr/>
        <a:lstStyle/>
        <a:p>
          <a:endParaRPr lang="en-US"/>
        </a:p>
      </dgm:t>
    </dgm:pt>
    <dgm:pt modelId="{871294E7-257B-44FC-9211-7423E90DEB00}" type="pres">
      <dgm:prSet presAssocID="{209A61E4-BA9F-451A-A0EE-79A8C43BC050}" presName="root" presStyleCnt="0">
        <dgm:presLayoutVars>
          <dgm:dir/>
          <dgm:resizeHandles val="exact"/>
        </dgm:presLayoutVars>
      </dgm:prSet>
      <dgm:spPr/>
    </dgm:pt>
    <dgm:pt modelId="{0F20F430-44C7-46B0-824E-539BC6DB56C4}" type="pres">
      <dgm:prSet presAssocID="{2BEFC740-7D5F-4E2B-8734-295B169AF228}" presName="compNode" presStyleCnt="0"/>
      <dgm:spPr/>
    </dgm:pt>
    <dgm:pt modelId="{86327A1E-903A-4897-A5C6-10420295F6F4}" type="pres">
      <dgm:prSet presAssocID="{2BEFC740-7D5F-4E2B-8734-295B169AF22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A069F7D3-281E-4888-8B12-91F46254766E}" type="pres">
      <dgm:prSet presAssocID="{2BEFC740-7D5F-4E2B-8734-295B169AF228}" presName="iconSpace" presStyleCnt="0"/>
      <dgm:spPr/>
    </dgm:pt>
    <dgm:pt modelId="{C330F986-5AC3-42F0-9648-BE739C60AF58}" type="pres">
      <dgm:prSet presAssocID="{2BEFC740-7D5F-4E2B-8734-295B169AF228}" presName="parTx" presStyleLbl="revTx" presStyleIdx="0" presStyleCnt="10">
        <dgm:presLayoutVars>
          <dgm:chMax val="0"/>
          <dgm:chPref val="0"/>
        </dgm:presLayoutVars>
      </dgm:prSet>
      <dgm:spPr/>
    </dgm:pt>
    <dgm:pt modelId="{E14CA324-ED84-4656-AC90-C8D9264056E0}" type="pres">
      <dgm:prSet presAssocID="{2BEFC740-7D5F-4E2B-8734-295B169AF228}" presName="txSpace" presStyleCnt="0"/>
      <dgm:spPr/>
    </dgm:pt>
    <dgm:pt modelId="{61B11A0B-3CDC-4452-8979-F06212BCDDC1}" type="pres">
      <dgm:prSet presAssocID="{2BEFC740-7D5F-4E2B-8734-295B169AF228}" presName="desTx" presStyleLbl="revTx" presStyleIdx="1" presStyleCnt="10">
        <dgm:presLayoutVars/>
      </dgm:prSet>
      <dgm:spPr/>
    </dgm:pt>
    <dgm:pt modelId="{5E681162-5FD4-4AAD-B1E7-1B8A756534D5}" type="pres">
      <dgm:prSet presAssocID="{E122AAC6-70DC-4B20-BA7F-7EA72E4E0867}" presName="sibTrans" presStyleCnt="0"/>
      <dgm:spPr/>
    </dgm:pt>
    <dgm:pt modelId="{306F1321-6471-484F-BDDA-8F9ACCBC44AA}" type="pres">
      <dgm:prSet presAssocID="{B9622989-2571-475D-B5AA-61591AD92E24}" presName="compNode" presStyleCnt="0"/>
      <dgm:spPr/>
    </dgm:pt>
    <dgm:pt modelId="{9D89D7BE-80AA-4C17-AC3F-5360BAA4D9C1}" type="pres">
      <dgm:prSet presAssocID="{B9622989-2571-475D-B5AA-61591AD92E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41FD6B5E-9B02-49F9-9823-BE677B09FB10}" type="pres">
      <dgm:prSet presAssocID="{B9622989-2571-475D-B5AA-61591AD92E24}" presName="iconSpace" presStyleCnt="0"/>
      <dgm:spPr/>
    </dgm:pt>
    <dgm:pt modelId="{A8CBFD13-988D-407D-94E1-8FA4EAB42345}" type="pres">
      <dgm:prSet presAssocID="{B9622989-2571-475D-B5AA-61591AD92E24}" presName="parTx" presStyleLbl="revTx" presStyleIdx="2" presStyleCnt="10">
        <dgm:presLayoutVars>
          <dgm:chMax val="0"/>
          <dgm:chPref val="0"/>
        </dgm:presLayoutVars>
      </dgm:prSet>
      <dgm:spPr/>
    </dgm:pt>
    <dgm:pt modelId="{53E2237D-5A68-4F0A-854D-4B69E24D2865}" type="pres">
      <dgm:prSet presAssocID="{B9622989-2571-475D-B5AA-61591AD92E24}" presName="txSpace" presStyleCnt="0"/>
      <dgm:spPr/>
    </dgm:pt>
    <dgm:pt modelId="{6215B3AE-60C2-4F90-9E86-228CCA177DBE}" type="pres">
      <dgm:prSet presAssocID="{B9622989-2571-475D-B5AA-61591AD92E24}" presName="desTx" presStyleLbl="revTx" presStyleIdx="3" presStyleCnt="10">
        <dgm:presLayoutVars/>
      </dgm:prSet>
      <dgm:spPr/>
    </dgm:pt>
    <dgm:pt modelId="{85563018-9A5D-4031-B032-887AAD60DD0B}" type="pres">
      <dgm:prSet presAssocID="{431B2C12-7314-49AD-9A25-7A777826C659}" presName="sibTrans" presStyleCnt="0"/>
      <dgm:spPr/>
    </dgm:pt>
    <dgm:pt modelId="{642EFEB0-08FE-4DE1-B28A-29653125584E}" type="pres">
      <dgm:prSet presAssocID="{62C0C180-D6B1-470E-B822-B4705E212D74}" presName="compNode" presStyleCnt="0"/>
      <dgm:spPr/>
    </dgm:pt>
    <dgm:pt modelId="{64EBFF2C-1F8F-43B2-B163-52CE3C1C5866}" type="pres">
      <dgm:prSet presAssocID="{62C0C180-D6B1-470E-B822-B4705E212D7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C54770B0-058E-4EC8-9F99-10721280881C}" type="pres">
      <dgm:prSet presAssocID="{62C0C180-D6B1-470E-B822-B4705E212D74}" presName="iconSpace" presStyleCnt="0"/>
      <dgm:spPr/>
    </dgm:pt>
    <dgm:pt modelId="{BFAD0F23-FF8B-4626-A2D3-EA6C2EB530FC}" type="pres">
      <dgm:prSet presAssocID="{62C0C180-D6B1-470E-B822-B4705E212D74}" presName="parTx" presStyleLbl="revTx" presStyleIdx="4" presStyleCnt="10">
        <dgm:presLayoutVars>
          <dgm:chMax val="0"/>
          <dgm:chPref val="0"/>
        </dgm:presLayoutVars>
      </dgm:prSet>
      <dgm:spPr/>
    </dgm:pt>
    <dgm:pt modelId="{F22A63C5-75D3-4C3D-AD42-81C57DDA0CDC}" type="pres">
      <dgm:prSet presAssocID="{62C0C180-D6B1-470E-B822-B4705E212D74}" presName="txSpace" presStyleCnt="0"/>
      <dgm:spPr/>
    </dgm:pt>
    <dgm:pt modelId="{CA1B2C58-1CC7-45D9-AB47-31AA280D20EF}" type="pres">
      <dgm:prSet presAssocID="{62C0C180-D6B1-470E-B822-B4705E212D74}" presName="desTx" presStyleLbl="revTx" presStyleIdx="5" presStyleCnt="10">
        <dgm:presLayoutVars/>
      </dgm:prSet>
      <dgm:spPr/>
    </dgm:pt>
    <dgm:pt modelId="{54BA3118-EAFA-48C6-9C37-B8CEEDAE7DFF}" type="pres">
      <dgm:prSet presAssocID="{13FE1FFB-912B-45D8-B840-7E35E53B9121}" presName="sibTrans" presStyleCnt="0"/>
      <dgm:spPr/>
    </dgm:pt>
    <dgm:pt modelId="{E2E2758A-97FC-4FB8-AA6E-94154AB67FA9}" type="pres">
      <dgm:prSet presAssocID="{36CE4FE8-A71A-4543-918C-69179ACE05E8}" presName="compNode" presStyleCnt="0"/>
      <dgm:spPr/>
    </dgm:pt>
    <dgm:pt modelId="{904717A9-5BDD-45EA-AB02-36079E9F9360}" type="pres">
      <dgm:prSet presAssocID="{36CE4FE8-A71A-4543-918C-69179ACE05E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C42D2D03-00F8-4246-A0B7-90633D622B07}" type="pres">
      <dgm:prSet presAssocID="{36CE4FE8-A71A-4543-918C-69179ACE05E8}" presName="iconSpace" presStyleCnt="0"/>
      <dgm:spPr/>
    </dgm:pt>
    <dgm:pt modelId="{0093B97A-7270-4F99-B548-13AA13B713EF}" type="pres">
      <dgm:prSet presAssocID="{36CE4FE8-A71A-4543-918C-69179ACE05E8}" presName="parTx" presStyleLbl="revTx" presStyleIdx="6" presStyleCnt="10">
        <dgm:presLayoutVars>
          <dgm:chMax val="0"/>
          <dgm:chPref val="0"/>
        </dgm:presLayoutVars>
      </dgm:prSet>
      <dgm:spPr/>
    </dgm:pt>
    <dgm:pt modelId="{178484B8-D796-42B6-BC4B-A29240A34F13}" type="pres">
      <dgm:prSet presAssocID="{36CE4FE8-A71A-4543-918C-69179ACE05E8}" presName="txSpace" presStyleCnt="0"/>
      <dgm:spPr/>
    </dgm:pt>
    <dgm:pt modelId="{25596E1B-8123-4987-BF2B-FE14A63456F8}" type="pres">
      <dgm:prSet presAssocID="{36CE4FE8-A71A-4543-918C-69179ACE05E8}" presName="desTx" presStyleLbl="revTx" presStyleIdx="7" presStyleCnt="10">
        <dgm:presLayoutVars/>
      </dgm:prSet>
      <dgm:spPr/>
    </dgm:pt>
    <dgm:pt modelId="{A30BBB86-7E9F-431D-B817-CA57A3AB6F49}" type="pres">
      <dgm:prSet presAssocID="{AD96B47E-6576-4853-AD20-85C0C3FB0606}" presName="sibTrans" presStyleCnt="0"/>
      <dgm:spPr/>
    </dgm:pt>
    <dgm:pt modelId="{AFB0FFEA-B821-435E-8A37-6D305CEAF68E}" type="pres">
      <dgm:prSet presAssocID="{4869CAF0-04D9-417D-819A-1087E6F7FA0F}" presName="compNode" presStyleCnt="0"/>
      <dgm:spPr/>
    </dgm:pt>
    <dgm:pt modelId="{565DD1E0-DF1E-4F39-8971-C781EA1A1F36}" type="pres">
      <dgm:prSet presAssocID="{4869CAF0-04D9-417D-819A-1087E6F7FA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
        </a:ext>
      </dgm:extLst>
    </dgm:pt>
    <dgm:pt modelId="{229B6E37-62EC-431A-9E23-4990940980B7}" type="pres">
      <dgm:prSet presAssocID="{4869CAF0-04D9-417D-819A-1087E6F7FA0F}" presName="iconSpace" presStyleCnt="0"/>
      <dgm:spPr/>
    </dgm:pt>
    <dgm:pt modelId="{8FF41F07-4DF4-4E88-A60F-8E3AAF205B7B}" type="pres">
      <dgm:prSet presAssocID="{4869CAF0-04D9-417D-819A-1087E6F7FA0F}" presName="parTx" presStyleLbl="revTx" presStyleIdx="8" presStyleCnt="10">
        <dgm:presLayoutVars>
          <dgm:chMax val="0"/>
          <dgm:chPref val="0"/>
        </dgm:presLayoutVars>
      </dgm:prSet>
      <dgm:spPr/>
    </dgm:pt>
    <dgm:pt modelId="{DDFF0B75-5795-40F4-AF9A-73F30E0ADF44}" type="pres">
      <dgm:prSet presAssocID="{4869CAF0-04D9-417D-819A-1087E6F7FA0F}" presName="txSpace" presStyleCnt="0"/>
      <dgm:spPr/>
    </dgm:pt>
    <dgm:pt modelId="{5BCA0890-5123-41F7-AAB6-61D2ACFB036E}" type="pres">
      <dgm:prSet presAssocID="{4869CAF0-04D9-417D-819A-1087E6F7FA0F}" presName="desTx" presStyleLbl="revTx" presStyleIdx="9" presStyleCnt="10">
        <dgm:presLayoutVars/>
      </dgm:prSet>
      <dgm:spPr/>
    </dgm:pt>
  </dgm:ptLst>
  <dgm:cxnLst>
    <dgm:cxn modelId="{44215A0D-C513-4822-A5AD-CD3EC696EF0E}" srcId="{209A61E4-BA9F-451A-A0EE-79A8C43BC050}" destId="{62C0C180-D6B1-470E-B822-B4705E212D74}" srcOrd="2" destOrd="0" parTransId="{3A316C89-F454-4608-8387-B7B0DEA65A98}" sibTransId="{13FE1FFB-912B-45D8-B840-7E35E53B9121}"/>
    <dgm:cxn modelId="{E567C61D-2E1E-DA49-A19F-EB0F0524EE05}" type="presOf" srcId="{CC58CEBE-DA79-46F8-9AD4-F3727C2DF157}" destId="{CA1B2C58-1CC7-45D9-AB47-31AA280D20EF}" srcOrd="0" destOrd="1" presId="urn:microsoft.com/office/officeart/2018/5/layout/CenteredIconLabelDescriptionList"/>
    <dgm:cxn modelId="{A407C628-F235-574A-AC28-F6CF057A5E99}" type="presOf" srcId="{209A61E4-BA9F-451A-A0EE-79A8C43BC050}" destId="{871294E7-257B-44FC-9211-7423E90DEB00}" srcOrd="0" destOrd="0" presId="urn:microsoft.com/office/officeart/2018/5/layout/CenteredIconLabelDescriptionList"/>
    <dgm:cxn modelId="{7DA40231-724F-4E35-A4EE-C00DCC9CBA16}" srcId="{4869CAF0-04D9-417D-819A-1087E6F7FA0F}" destId="{406A4646-D276-4D05-9760-227DF11B206B}" srcOrd="2" destOrd="0" parTransId="{0F71A130-A41B-49BD-A95C-D7E7567307CC}" sibTransId="{FA5DD6B8-6039-4684-A2DD-12C4C0008AD1}"/>
    <dgm:cxn modelId="{1269F031-3018-724B-B551-938DBA03AF6D}" type="presOf" srcId="{1CB9636C-256B-4684-85A2-D0195E4A264C}" destId="{6215B3AE-60C2-4F90-9E86-228CCA177DBE}" srcOrd="0" destOrd="1" presId="urn:microsoft.com/office/officeart/2018/5/layout/CenteredIconLabelDescriptionList"/>
    <dgm:cxn modelId="{7CEA7832-051F-204F-B5A5-C951763D15E5}" type="presOf" srcId="{3040B28B-00D8-4D71-B755-83956A72C1C5}" destId="{25596E1B-8123-4987-BF2B-FE14A63456F8}" srcOrd="0" destOrd="1" presId="urn:microsoft.com/office/officeart/2018/5/layout/CenteredIconLabelDescriptionList"/>
    <dgm:cxn modelId="{9D866736-42C6-4FBB-B4D1-CC4C8974AFE0}" srcId="{209A61E4-BA9F-451A-A0EE-79A8C43BC050}" destId="{2BEFC740-7D5F-4E2B-8734-295B169AF228}" srcOrd="0" destOrd="0" parTransId="{711084B6-1948-46D1-96DC-2C2342985B3F}" sibTransId="{E122AAC6-70DC-4B20-BA7F-7EA72E4E0867}"/>
    <dgm:cxn modelId="{647E4F3D-A0B3-4AAE-AC77-4DB162EFC8F7}" srcId="{4869CAF0-04D9-417D-819A-1087E6F7FA0F}" destId="{6F39AB89-27B3-4699-BBDF-EFCFB72B1255}" srcOrd="1" destOrd="0" parTransId="{500BC3A5-DDEE-431E-9FC3-A675D236AC01}" sibTransId="{46063B98-3E79-4B53-A10B-A379E572F268}"/>
    <dgm:cxn modelId="{4F6C3148-63EE-484C-BD32-59CC32A9F0DE}" type="presOf" srcId="{F410129C-A8B1-4CB6-A2A6-49B7ABD6B6AC}" destId="{25596E1B-8123-4987-BF2B-FE14A63456F8}" srcOrd="0" destOrd="0" presId="urn:microsoft.com/office/officeart/2018/5/layout/CenteredIconLabelDescriptionList"/>
    <dgm:cxn modelId="{9B84785A-B05A-4151-910E-536AEC726B5D}" srcId="{36CE4FE8-A71A-4543-918C-69179ACE05E8}" destId="{F410129C-A8B1-4CB6-A2A6-49B7ABD6B6AC}" srcOrd="0" destOrd="0" parTransId="{991C5B17-7256-49B9-AB29-6D27C31EBD16}" sibTransId="{06685774-27E4-49C4-848B-761DBADF6592}"/>
    <dgm:cxn modelId="{BF088C67-8908-B944-ACA4-95399A4F8818}" type="presOf" srcId="{36CE4FE8-A71A-4543-918C-69179ACE05E8}" destId="{0093B97A-7270-4F99-B548-13AA13B713EF}" srcOrd="0" destOrd="0" presId="urn:microsoft.com/office/officeart/2018/5/layout/CenteredIconLabelDescriptionList"/>
    <dgm:cxn modelId="{5A81087C-DF06-4790-A7FF-DA3B25D9067C}" srcId="{209A61E4-BA9F-451A-A0EE-79A8C43BC050}" destId="{4869CAF0-04D9-417D-819A-1087E6F7FA0F}" srcOrd="4" destOrd="0" parTransId="{4BC5BC68-7A66-401F-A445-F163EE350663}" sibTransId="{9AA5AC34-8AB8-4EB4-A2C5-A32006F371B8}"/>
    <dgm:cxn modelId="{7C8D7286-AD8A-AF46-BA96-ECC5D96E5C6C}" type="presOf" srcId="{5709FFEF-C583-4E6D-A6BB-D82FBE5BA319}" destId="{25596E1B-8123-4987-BF2B-FE14A63456F8}" srcOrd="0" destOrd="2" presId="urn:microsoft.com/office/officeart/2018/5/layout/CenteredIconLabelDescriptionList"/>
    <dgm:cxn modelId="{626338A5-C908-433E-A932-E3F8DC3F0A3C}" srcId="{B9622989-2571-475D-B5AA-61591AD92E24}" destId="{1CB9636C-256B-4684-85A2-D0195E4A264C}" srcOrd="1" destOrd="0" parTransId="{5BC1D361-B891-4619-B0CA-25A297D74EFC}" sibTransId="{A5BF8804-48D4-4513-9DA9-583FF41B089C}"/>
    <dgm:cxn modelId="{03B229A7-701A-48EE-BD37-4ED13AC156C0}" srcId="{209A61E4-BA9F-451A-A0EE-79A8C43BC050}" destId="{36CE4FE8-A71A-4543-918C-69179ACE05E8}" srcOrd="3" destOrd="0" parTransId="{E7627731-0246-42A2-A9D8-AB5D8A806BED}" sibTransId="{AD96B47E-6576-4853-AD20-85C0C3FB0606}"/>
    <dgm:cxn modelId="{9CF9CCA8-0500-42ED-9BFC-3C30EBFD7DE2}" srcId="{B9622989-2571-475D-B5AA-61591AD92E24}" destId="{DA52BED0-BD23-4BC8-8252-10788BB0FF53}" srcOrd="0" destOrd="0" parTransId="{9383996F-78A0-4A6F-9197-C4169D21AE00}" sibTransId="{2A9C8393-E95A-497F-85CB-94A1544B2F83}"/>
    <dgm:cxn modelId="{D974D9AA-74DE-2E47-A9D4-D29261037017}" type="presOf" srcId="{2BEFC740-7D5F-4E2B-8734-295B169AF228}" destId="{C330F986-5AC3-42F0-9648-BE739C60AF58}" srcOrd="0" destOrd="0" presId="urn:microsoft.com/office/officeart/2018/5/layout/CenteredIconLabelDescriptionList"/>
    <dgm:cxn modelId="{197523B6-60DC-D443-AD0E-0A47AF20D1D9}" type="presOf" srcId="{38443C0E-38D4-4CFA-B47B-8B8EAE60944C}" destId="{5BCA0890-5123-41F7-AAB6-61D2ACFB036E}" srcOrd="0" destOrd="0" presId="urn:microsoft.com/office/officeart/2018/5/layout/CenteredIconLabelDescriptionList"/>
    <dgm:cxn modelId="{AA8077BA-5BF2-D542-BAED-35E754F2F5B0}" type="presOf" srcId="{6F39AB89-27B3-4699-BBDF-EFCFB72B1255}" destId="{5BCA0890-5123-41F7-AAB6-61D2ACFB036E}" srcOrd="0" destOrd="1" presId="urn:microsoft.com/office/officeart/2018/5/layout/CenteredIconLabelDescriptionList"/>
    <dgm:cxn modelId="{C7C4C7BF-403C-3341-B97E-2AFC198A9DD6}" type="presOf" srcId="{406A4646-D276-4D05-9760-227DF11B206B}" destId="{5BCA0890-5123-41F7-AAB6-61D2ACFB036E}" srcOrd="0" destOrd="2" presId="urn:microsoft.com/office/officeart/2018/5/layout/CenteredIconLabelDescriptionList"/>
    <dgm:cxn modelId="{3BBA9FC9-1838-4400-A823-E3294B44D214}" srcId="{62C0C180-D6B1-470E-B822-B4705E212D74}" destId="{CC58CEBE-DA79-46F8-9AD4-F3727C2DF157}" srcOrd="1" destOrd="0" parTransId="{D97F665F-A224-4789-BFD4-8668FE80609A}" sibTransId="{712352F8-4825-461A-B4F4-311983508116}"/>
    <dgm:cxn modelId="{DCB275CE-4254-6742-B180-00228BC0F8DC}" type="presOf" srcId="{B9622989-2571-475D-B5AA-61591AD92E24}" destId="{A8CBFD13-988D-407D-94E1-8FA4EAB42345}" srcOrd="0" destOrd="0" presId="urn:microsoft.com/office/officeart/2018/5/layout/CenteredIconLabelDescriptionList"/>
    <dgm:cxn modelId="{D15D9ED2-4227-B14D-B01B-2BC6951CF3F4}" type="presOf" srcId="{52B1FDF6-89B1-4C2F-A3D7-9FD64CC74138}" destId="{CA1B2C58-1CC7-45D9-AB47-31AA280D20EF}" srcOrd="0" destOrd="0" presId="urn:microsoft.com/office/officeart/2018/5/layout/CenteredIconLabelDescriptionList"/>
    <dgm:cxn modelId="{60CF13D4-445F-E04F-8177-C3D6EFEDA456}" type="presOf" srcId="{62C0C180-D6B1-470E-B822-B4705E212D74}" destId="{BFAD0F23-FF8B-4626-A2D3-EA6C2EB530FC}" srcOrd="0" destOrd="0" presId="urn:microsoft.com/office/officeart/2018/5/layout/CenteredIconLabelDescriptionList"/>
    <dgm:cxn modelId="{C40BB7DD-8157-4C54-BE99-A0F03D5804F8}" srcId="{4869CAF0-04D9-417D-819A-1087E6F7FA0F}" destId="{38443C0E-38D4-4CFA-B47B-8B8EAE60944C}" srcOrd="0" destOrd="0" parTransId="{A1B6314F-1BDB-42AE-8CEE-C077B32F8418}" sibTransId="{B4B2BDFA-9D18-4E94-8579-814955684062}"/>
    <dgm:cxn modelId="{56325EE2-02D9-4980-BB0E-8BA30F40D6D2}" srcId="{209A61E4-BA9F-451A-A0EE-79A8C43BC050}" destId="{B9622989-2571-475D-B5AA-61591AD92E24}" srcOrd="1" destOrd="0" parTransId="{B415DC05-7C3D-475F-A402-EDF4EB4ED718}" sibTransId="{431B2C12-7314-49AD-9A25-7A777826C659}"/>
    <dgm:cxn modelId="{23F488E8-765E-474A-9CED-10F9200D2B3F}" type="presOf" srcId="{DA52BED0-BD23-4BC8-8252-10788BB0FF53}" destId="{6215B3AE-60C2-4F90-9E86-228CCA177DBE}" srcOrd="0" destOrd="0" presId="urn:microsoft.com/office/officeart/2018/5/layout/CenteredIconLabelDescriptionList"/>
    <dgm:cxn modelId="{30E6A2EE-1374-3147-87CD-1E0898D620D1}" type="presOf" srcId="{4869CAF0-04D9-417D-819A-1087E6F7FA0F}" destId="{8FF41F07-4DF4-4E88-A60F-8E3AAF205B7B}" srcOrd="0" destOrd="0" presId="urn:microsoft.com/office/officeart/2018/5/layout/CenteredIconLabelDescriptionList"/>
    <dgm:cxn modelId="{9B1CB7FB-8015-4D49-B9B3-FB04E31A49F8}" srcId="{36CE4FE8-A71A-4543-918C-69179ACE05E8}" destId="{3040B28B-00D8-4D71-B755-83956A72C1C5}" srcOrd="1" destOrd="0" parTransId="{C0E652CA-3D85-4B98-A19C-EB072F7D17C0}" sibTransId="{24468270-0742-43C5-93CF-040A259977B6}"/>
    <dgm:cxn modelId="{8A777DFD-E089-42C8-8A54-06789140FC96}" srcId="{36CE4FE8-A71A-4543-918C-69179ACE05E8}" destId="{5709FFEF-C583-4E6D-A6BB-D82FBE5BA319}" srcOrd="2" destOrd="0" parTransId="{FB90583E-1EEE-4604-AAD6-62EB2E033918}" sibTransId="{5C707142-DEA8-4077-81D1-0E32E80B501C}"/>
    <dgm:cxn modelId="{E42FE2FE-738C-4DC9-9903-29FA847E3CEC}" srcId="{62C0C180-D6B1-470E-B822-B4705E212D74}" destId="{52B1FDF6-89B1-4C2F-A3D7-9FD64CC74138}" srcOrd="0" destOrd="0" parTransId="{A4B5F9EF-0EA1-4B52-ABEC-980E5E5D4572}" sibTransId="{922D25A2-4D46-4E9D-ACA3-72F184D75982}"/>
    <dgm:cxn modelId="{851F5F90-D618-714F-B02B-D07EAB55C4BA}" type="presParOf" srcId="{871294E7-257B-44FC-9211-7423E90DEB00}" destId="{0F20F430-44C7-46B0-824E-539BC6DB56C4}" srcOrd="0" destOrd="0" presId="urn:microsoft.com/office/officeart/2018/5/layout/CenteredIconLabelDescriptionList"/>
    <dgm:cxn modelId="{DEDE18C2-63F7-AF4A-8D4A-68B9A8B52ED5}" type="presParOf" srcId="{0F20F430-44C7-46B0-824E-539BC6DB56C4}" destId="{86327A1E-903A-4897-A5C6-10420295F6F4}" srcOrd="0" destOrd="0" presId="urn:microsoft.com/office/officeart/2018/5/layout/CenteredIconLabelDescriptionList"/>
    <dgm:cxn modelId="{3F645558-D37A-3144-B7F5-2D12BE872C09}" type="presParOf" srcId="{0F20F430-44C7-46B0-824E-539BC6DB56C4}" destId="{A069F7D3-281E-4888-8B12-91F46254766E}" srcOrd="1" destOrd="0" presId="urn:microsoft.com/office/officeart/2018/5/layout/CenteredIconLabelDescriptionList"/>
    <dgm:cxn modelId="{76C5EE53-BB1D-C545-A9AE-7BFE619E1176}" type="presParOf" srcId="{0F20F430-44C7-46B0-824E-539BC6DB56C4}" destId="{C330F986-5AC3-42F0-9648-BE739C60AF58}" srcOrd="2" destOrd="0" presId="urn:microsoft.com/office/officeart/2018/5/layout/CenteredIconLabelDescriptionList"/>
    <dgm:cxn modelId="{F40CAF71-F75D-B844-B545-463D706F6686}" type="presParOf" srcId="{0F20F430-44C7-46B0-824E-539BC6DB56C4}" destId="{E14CA324-ED84-4656-AC90-C8D9264056E0}" srcOrd="3" destOrd="0" presId="urn:microsoft.com/office/officeart/2018/5/layout/CenteredIconLabelDescriptionList"/>
    <dgm:cxn modelId="{85455A98-D876-A14E-86C0-A0BF82452D56}" type="presParOf" srcId="{0F20F430-44C7-46B0-824E-539BC6DB56C4}" destId="{61B11A0B-3CDC-4452-8979-F06212BCDDC1}" srcOrd="4" destOrd="0" presId="urn:microsoft.com/office/officeart/2018/5/layout/CenteredIconLabelDescriptionList"/>
    <dgm:cxn modelId="{AD71A79F-A45A-2045-8C62-50F2095452D5}" type="presParOf" srcId="{871294E7-257B-44FC-9211-7423E90DEB00}" destId="{5E681162-5FD4-4AAD-B1E7-1B8A756534D5}" srcOrd="1" destOrd="0" presId="urn:microsoft.com/office/officeart/2018/5/layout/CenteredIconLabelDescriptionList"/>
    <dgm:cxn modelId="{F3BD0A91-5D59-6A42-8605-A7BEB6585AB8}" type="presParOf" srcId="{871294E7-257B-44FC-9211-7423E90DEB00}" destId="{306F1321-6471-484F-BDDA-8F9ACCBC44AA}" srcOrd="2" destOrd="0" presId="urn:microsoft.com/office/officeart/2018/5/layout/CenteredIconLabelDescriptionList"/>
    <dgm:cxn modelId="{AEBEBFAD-09C1-3044-8100-1088760DCD39}" type="presParOf" srcId="{306F1321-6471-484F-BDDA-8F9ACCBC44AA}" destId="{9D89D7BE-80AA-4C17-AC3F-5360BAA4D9C1}" srcOrd="0" destOrd="0" presId="urn:microsoft.com/office/officeart/2018/5/layout/CenteredIconLabelDescriptionList"/>
    <dgm:cxn modelId="{F8BC28C6-C021-4645-BB10-229FAAC8335F}" type="presParOf" srcId="{306F1321-6471-484F-BDDA-8F9ACCBC44AA}" destId="{41FD6B5E-9B02-49F9-9823-BE677B09FB10}" srcOrd="1" destOrd="0" presId="urn:microsoft.com/office/officeart/2018/5/layout/CenteredIconLabelDescriptionList"/>
    <dgm:cxn modelId="{BF68EC9F-BE29-B549-9EB6-36F43A350EC4}" type="presParOf" srcId="{306F1321-6471-484F-BDDA-8F9ACCBC44AA}" destId="{A8CBFD13-988D-407D-94E1-8FA4EAB42345}" srcOrd="2" destOrd="0" presId="urn:microsoft.com/office/officeart/2018/5/layout/CenteredIconLabelDescriptionList"/>
    <dgm:cxn modelId="{790AA2B0-806D-C442-BC3F-9E2ECEA7EC62}" type="presParOf" srcId="{306F1321-6471-484F-BDDA-8F9ACCBC44AA}" destId="{53E2237D-5A68-4F0A-854D-4B69E24D2865}" srcOrd="3" destOrd="0" presId="urn:microsoft.com/office/officeart/2018/5/layout/CenteredIconLabelDescriptionList"/>
    <dgm:cxn modelId="{62509900-7056-A44C-A863-5E114C19C6E2}" type="presParOf" srcId="{306F1321-6471-484F-BDDA-8F9ACCBC44AA}" destId="{6215B3AE-60C2-4F90-9E86-228CCA177DBE}" srcOrd="4" destOrd="0" presId="urn:microsoft.com/office/officeart/2018/5/layout/CenteredIconLabelDescriptionList"/>
    <dgm:cxn modelId="{71090A2D-DF06-E148-8149-0D06792F2808}" type="presParOf" srcId="{871294E7-257B-44FC-9211-7423E90DEB00}" destId="{85563018-9A5D-4031-B032-887AAD60DD0B}" srcOrd="3" destOrd="0" presId="urn:microsoft.com/office/officeart/2018/5/layout/CenteredIconLabelDescriptionList"/>
    <dgm:cxn modelId="{B6DCCF17-A0A2-4549-A331-CA525820FC84}" type="presParOf" srcId="{871294E7-257B-44FC-9211-7423E90DEB00}" destId="{642EFEB0-08FE-4DE1-B28A-29653125584E}" srcOrd="4" destOrd="0" presId="urn:microsoft.com/office/officeart/2018/5/layout/CenteredIconLabelDescriptionList"/>
    <dgm:cxn modelId="{79B6CC9B-CE61-144D-918E-9F611CEFC944}" type="presParOf" srcId="{642EFEB0-08FE-4DE1-B28A-29653125584E}" destId="{64EBFF2C-1F8F-43B2-B163-52CE3C1C5866}" srcOrd="0" destOrd="0" presId="urn:microsoft.com/office/officeart/2018/5/layout/CenteredIconLabelDescriptionList"/>
    <dgm:cxn modelId="{197FD63B-9D29-1D43-B8DB-9EA1C827D1BC}" type="presParOf" srcId="{642EFEB0-08FE-4DE1-B28A-29653125584E}" destId="{C54770B0-058E-4EC8-9F99-10721280881C}" srcOrd="1" destOrd="0" presId="urn:microsoft.com/office/officeart/2018/5/layout/CenteredIconLabelDescriptionList"/>
    <dgm:cxn modelId="{FD044CEB-F2D3-6C40-AA32-2FA8F90D0030}" type="presParOf" srcId="{642EFEB0-08FE-4DE1-B28A-29653125584E}" destId="{BFAD0F23-FF8B-4626-A2D3-EA6C2EB530FC}" srcOrd="2" destOrd="0" presId="urn:microsoft.com/office/officeart/2018/5/layout/CenteredIconLabelDescriptionList"/>
    <dgm:cxn modelId="{D52AF8C2-71F6-DA40-A477-B556B8056525}" type="presParOf" srcId="{642EFEB0-08FE-4DE1-B28A-29653125584E}" destId="{F22A63C5-75D3-4C3D-AD42-81C57DDA0CDC}" srcOrd="3" destOrd="0" presId="urn:microsoft.com/office/officeart/2018/5/layout/CenteredIconLabelDescriptionList"/>
    <dgm:cxn modelId="{D153D58F-2CF9-094B-902B-2106C5AE3E8E}" type="presParOf" srcId="{642EFEB0-08FE-4DE1-B28A-29653125584E}" destId="{CA1B2C58-1CC7-45D9-AB47-31AA280D20EF}" srcOrd="4" destOrd="0" presId="urn:microsoft.com/office/officeart/2018/5/layout/CenteredIconLabelDescriptionList"/>
    <dgm:cxn modelId="{93D8732B-F0B3-8646-9496-B000B2BABDDD}" type="presParOf" srcId="{871294E7-257B-44FC-9211-7423E90DEB00}" destId="{54BA3118-EAFA-48C6-9C37-B8CEEDAE7DFF}" srcOrd="5" destOrd="0" presId="urn:microsoft.com/office/officeart/2018/5/layout/CenteredIconLabelDescriptionList"/>
    <dgm:cxn modelId="{64D465E4-CA62-F446-9EEF-00EF622E3FBA}" type="presParOf" srcId="{871294E7-257B-44FC-9211-7423E90DEB00}" destId="{E2E2758A-97FC-4FB8-AA6E-94154AB67FA9}" srcOrd="6" destOrd="0" presId="urn:microsoft.com/office/officeart/2018/5/layout/CenteredIconLabelDescriptionList"/>
    <dgm:cxn modelId="{8EEBAE6C-8FB1-C947-B0A6-B1C57E9BFE99}" type="presParOf" srcId="{E2E2758A-97FC-4FB8-AA6E-94154AB67FA9}" destId="{904717A9-5BDD-45EA-AB02-36079E9F9360}" srcOrd="0" destOrd="0" presId="urn:microsoft.com/office/officeart/2018/5/layout/CenteredIconLabelDescriptionList"/>
    <dgm:cxn modelId="{FDFF314E-3FF7-E64A-B437-DAB6873E286A}" type="presParOf" srcId="{E2E2758A-97FC-4FB8-AA6E-94154AB67FA9}" destId="{C42D2D03-00F8-4246-A0B7-90633D622B07}" srcOrd="1" destOrd="0" presId="urn:microsoft.com/office/officeart/2018/5/layout/CenteredIconLabelDescriptionList"/>
    <dgm:cxn modelId="{A5143F47-0268-5946-85D1-4B18203F4756}" type="presParOf" srcId="{E2E2758A-97FC-4FB8-AA6E-94154AB67FA9}" destId="{0093B97A-7270-4F99-B548-13AA13B713EF}" srcOrd="2" destOrd="0" presId="urn:microsoft.com/office/officeart/2018/5/layout/CenteredIconLabelDescriptionList"/>
    <dgm:cxn modelId="{AE423126-3B07-0F45-92DF-681201F1EC4A}" type="presParOf" srcId="{E2E2758A-97FC-4FB8-AA6E-94154AB67FA9}" destId="{178484B8-D796-42B6-BC4B-A29240A34F13}" srcOrd="3" destOrd="0" presId="urn:microsoft.com/office/officeart/2018/5/layout/CenteredIconLabelDescriptionList"/>
    <dgm:cxn modelId="{5D74E911-7777-DF4F-A584-65C721A8757E}" type="presParOf" srcId="{E2E2758A-97FC-4FB8-AA6E-94154AB67FA9}" destId="{25596E1B-8123-4987-BF2B-FE14A63456F8}" srcOrd="4" destOrd="0" presId="urn:microsoft.com/office/officeart/2018/5/layout/CenteredIconLabelDescriptionList"/>
    <dgm:cxn modelId="{468382CF-6EBB-A046-BDFC-63D07397862B}" type="presParOf" srcId="{871294E7-257B-44FC-9211-7423E90DEB00}" destId="{A30BBB86-7E9F-431D-B817-CA57A3AB6F49}" srcOrd="7" destOrd="0" presId="urn:microsoft.com/office/officeart/2018/5/layout/CenteredIconLabelDescriptionList"/>
    <dgm:cxn modelId="{B64535B9-3375-B44F-BAF7-B6DFCA1D996B}" type="presParOf" srcId="{871294E7-257B-44FC-9211-7423E90DEB00}" destId="{AFB0FFEA-B821-435E-8A37-6D305CEAF68E}" srcOrd="8" destOrd="0" presId="urn:microsoft.com/office/officeart/2018/5/layout/CenteredIconLabelDescriptionList"/>
    <dgm:cxn modelId="{A5E0F0E4-2C2A-2145-9925-7D6013725165}" type="presParOf" srcId="{AFB0FFEA-B821-435E-8A37-6D305CEAF68E}" destId="{565DD1E0-DF1E-4F39-8971-C781EA1A1F36}" srcOrd="0" destOrd="0" presId="urn:microsoft.com/office/officeart/2018/5/layout/CenteredIconLabelDescriptionList"/>
    <dgm:cxn modelId="{452EDCB8-8534-D644-A88B-3E643134D918}" type="presParOf" srcId="{AFB0FFEA-B821-435E-8A37-6D305CEAF68E}" destId="{229B6E37-62EC-431A-9E23-4990940980B7}" srcOrd="1" destOrd="0" presId="urn:microsoft.com/office/officeart/2018/5/layout/CenteredIconLabelDescriptionList"/>
    <dgm:cxn modelId="{095351AB-4697-8649-9D20-300DC57C49C7}" type="presParOf" srcId="{AFB0FFEA-B821-435E-8A37-6D305CEAF68E}" destId="{8FF41F07-4DF4-4E88-A60F-8E3AAF205B7B}" srcOrd="2" destOrd="0" presId="urn:microsoft.com/office/officeart/2018/5/layout/CenteredIconLabelDescriptionList"/>
    <dgm:cxn modelId="{19D9FB13-081A-F346-A9F6-7156EFE21712}" type="presParOf" srcId="{AFB0FFEA-B821-435E-8A37-6D305CEAF68E}" destId="{DDFF0B75-5795-40F4-AF9A-73F30E0ADF44}" srcOrd="3" destOrd="0" presId="urn:microsoft.com/office/officeart/2018/5/layout/CenteredIconLabelDescriptionList"/>
    <dgm:cxn modelId="{5795CDC6-AF43-6B42-A98F-09CF58272F79}" type="presParOf" srcId="{AFB0FFEA-B821-435E-8A37-6D305CEAF68E}" destId="{5BCA0890-5123-41F7-AAB6-61D2ACFB036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27A1E-903A-4897-A5C6-10420295F6F4}">
      <dsp:nvSpPr>
        <dsp:cNvPr id="0" name=""/>
        <dsp:cNvSpPr/>
      </dsp:nvSpPr>
      <dsp:spPr>
        <a:xfrm>
          <a:off x="592493" y="826991"/>
          <a:ext cx="634183" cy="634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0F986-5AC3-42F0-9648-BE739C60AF58}">
      <dsp:nvSpPr>
        <dsp:cNvPr id="0" name=""/>
        <dsp:cNvSpPr/>
      </dsp:nvSpPr>
      <dsp:spPr>
        <a:xfrm>
          <a:off x="3608" y="1564910"/>
          <a:ext cx="1811953" cy="27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GB" sz="1500" b="1" i="0" kern="1200" dirty="0"/>
            <a:t>Project </a:t>
          </a:r>
          <a:r>
            <a:rPr lang="en-GB" sz="1500" b="1" i="0" kern="1200" dirty="0" err="1"/>
            <a:t>Overviw</a:t>
          </a:r>
          <a:endParaRPr lang="en-US" sz="1500" kern="1200" dirty="0"/>
        </a:p>
      </dsp:txBody>
      <dsp:txXfrm>
        <a:off x="3608" y="1564910"/>
        <a:ext cx="1811953" cy="271792"/>
      </dsp:txXfrm>
    </dsp:sp>
    <dsp:sp modelId="{61B11A0B-3CDC-4452-8979-F06212BCDDC1}">
      <dsp:nvSpPr>
        <dsp:cNvPr id="0" name=""/>
        <dsp:cNvSpPr/>
      </dsp:nvSpPr>
      <dsp:spPr>
        <a:xfrm>
          <a:off x="3608" y="1884952"/>
          <a:ext cx="1811953" cy="1354486"/>
        </a:xfrm>
        <a:prstGeom prst="rect">
          <a:avLst/>
        </a:prstGeom>
        <a:noFill/>
        <a:ln>
          <a:noFill/>
        </a:ln>
        <a:effectLst/>
      </dsp:spPr>
      <dsp:style>
        <a:lnRef idx="0">
          <a:scrgbClr r="0" g="0" b="0"/>
        </a:lnRef>
        <a:fillRef idx="0">
          <a:scrgbClr r="0" g="0" b="0"/>
        </a:fillRef>
        <a:effectRef idx="0">
          <a:scrgbClr r="0" g="0" b="0"/>
        </a:effectRef>
        <a:fontRef idx="minor"/>
      </dsp:style>
    </dsp:sp>
    <dsp:sp modelId="{9D89D7BE-80AA-4C17-AC3F-5360BAA4D9C1}">
      <dsp:nvSpPr>
        <dsp:cNvPr id="0" name=""/>
        <dsp:cNvSpPr/>
      </dsp:nvSpPr>
      <dsp:spPr>
        <a:xfrm>
          <a:off x="2721538" y="826991"/>
          <a:ext cx="634183" cy="634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CBFD13-988D-407D-94E1-8FA4EAB42345}">
      <dsp:nvSpPr>
        <dsp:cNvPr id="0" name=""/>
        <dsp:cNvSpPr/>
      </dsp:nvSpPr>
      <dsp:spPr>
        <a:xfrm>
          <a:off x="2132653" y="1564910"/>
          <a:ext cx="1811953" cy="27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GB" sz="1500" b="0" i="0" kern="1200"/>
            <a:t>Problem Statement:</a:t>
          </a:r>
          <a:endParaRPr lang="en-US" sz="1500" kern="1200"/>
        </a:p>
      </dsp:txBody>
      <dsp:txXfrm>
        <a:off x="2132653" y="1564910"/>
        <a:ext cx="1811953" cy="271792"/>
      </dsp:txXfrm>
    </dsp:sp>
    <dsp:sp modelId="{6215B3AE-60C2-4F90-9E86-228CCA177DBE}">
      <dsp:nvSpPr>
        <dsp:cNvPr id="0" name=""/>
        <dsp:cNvSpPr/>
      </dsp:nvSpPr>
      <dsp:spPr>
        <a:xfrm>
          <a:off x="2132653" y="1884952"/>
          <a:ext cx="1811953" cy="135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a:t>Road accidents are a leading cause of injuries and fatalities in urban areas</a:t>
          </a:r>
          <a:endParaRPr lang="en-US" sz="1100" kern="1200"/>
        </a:p>
        <a:p>
          <a:pPr marL="0" lvl="0" indent="0" algn="ctr" defTabSz="488950">
            <a:lnSpc>
              <a:spcPct val="100000"/>
            </a:lnSpc>
            <a:spcBef>
              <a:spcPct val="0"/>
            </a:spcBef>
            <a:spcAft>
              <a:spcPct val="35000"/>
            </a:spcAft>
            <a:buNone/>
          </a:pPr>
          <a:r>
            <a:rPr lang="en-GB" sz="1100" b="0" i="0" kern="1200"/>
            <a:t>Need for data-driven approaches to anticipate and prevent severe crashes</a:t>
          </a:r>
          <a:endParaRPr lang="en-US" sz="1100" kern="1200"/>
        </a:p>
      </dsp:txBody>
      <dsp:txXfrm>
        <a:off x="2132653" y="1884952"/>
        <a:ext cx="1811953" cy="1354486"/>
      </dsp:txXfrm>
    </dsp:sp>
    <dsp:sp modelId="{64EBFF2C-1F8F-43B2-B163-52CE3C1C5866}">
      <dsp:nvSpPr>
        <dsp:cNvPr id="0" name=""/>
        <dsp:cNvSpPr/>
      </dsp:nvSpPr>
      <dsp:spPr>
        <a:xfrm>
          <a:off x="4850583" y="826991"/>
          <a:ext cx="634183" cy="634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AD0F23-FF8B-4626-A2D3-EA6C2EB530FC}">
      <dsp:nvSpPr>
        <dsp:cNvPr id="0" name=""/>
        <dsp:cNvSpPr/>
      </dsp:nvSpPr>
      <dsp:spPr>
        <a:xfrm>
          <a:off x="4261698" y="1564910"/>
          <a:ext cx="1811953" cy="27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GB" sz="1500" b="0" i="0" kern="1200"/>
            <a:t>Motivation:</a:t>
          </a:r>
          <a:endParaRPr lang="en-US" sz="1500" kern="1200"/>
        </a:p>
      </dsp:txBody>
      <dsp:txXfrm>
        <a:off x="4261698" y="1564910"/>
        <a:ext cx="1811953" cy="271792"/>
      </dsp:txXfrm>
    </dsp:sp>
    <dsp:sp modelId="{CA1B2C58-1CC7-45D9-AB47-31AA280D20EF}">
      <dsp:nvSpPr>
        <dsp:cNvPr id="0" name=""/>
        <dsp:cNvSpPr/>
      </dsp:nvSpPr>
      <dsp:spPr>
        <a:xfrm>
          <a:off x="4261698" y="1884952"/>
          <a:ext cx="1811953" cy="135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a:t>Rising concern for public safety and traffic management</a:t>
          </a:r>
          <a:endParaRPr lang="en-US" sz="1100" kern="1200"/>
        </a:p>
        <a:p>
          <a:pPr marL="0" lvl="0" indent="0" algn="ctr" defTabSz="488950">
            <a:lnSpc>
              <a:spcPct val="100000"/>
            </a:lnSpc>
            <a:spcBef>
              <a:spcPct val="0"/>
            </a:spcBef>
            <a:spcAft>
              <a:spcPct val="35000"/>
            </a:spcAft>
            <a:buNone/>
          </a:pPr>
          <a:r>
            <a:rPr lang="en-GB" sz="1100" b="0" i="0" kern="1200"/>
            <a:t>NYC offers rich historical crash data for analysis</a:t>
          </a:r>
          <a:endParaRPr lang="en-US" sz="1100" kern="1200"/>
        </a:p>
      </dsp:txBody>
      <dsp:txXfrm>
        <a:off x="4261698" y="1884952"/>
        <a:ext cx="1811953" cy="1354486"/>
      </dsp:txXfrm>
    </dsp:sp>
    <dsp:sp modelId="{904717A9-5BDD-45EA-AB02-36079E9F9360}">
      <dsp:nvSpPr>
        <dsp:cNvPr id="0" name=""/>
        <dsp:cNvSpPr/>
      </dsp:nvSpPr>
      <dsp:spPr>
        <a:xfrm>
          <a:off x="6979628" y="826991"/>
          <a:ext cx="634183" cy="634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93B97A-7270-4F99-B548-13AA13B713EF}">
      <dsp:nvSpPr>
        <dsp:cNvPr id="0" name=""/>
        <dsp:cNvSpPr/>
      </dsp:nvSpPr>
      <dsp:spPr>
        <a:xfrm>
          <a:off x="6390743" y="1564910"/>
          <a:ext cx="1811953" cy="27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GB" sz="1500" b="0" i="0" kern="1200"/>
            <a:t>Project Goals:</a:t>
          </a:r>
          <a:endParaRPr lang="en-US" sz="1500" kern="1200"/>
        </a:p>
      </dsp:txBody>
      <dsp:txXfrm>
        <a:off x="6390743" y="1564910"/>
        <a:ext cx="1811953" cy="271792"/>
      </dsp:txXfrm>
    </dsp:sp>
    <dsp:sp modelId="{25596E1B-8123-4987-BF2B-FE14A63456F8}">
      <dsp:nvSpPr>
        <dsp:cNvPr id="0" name=""/>
        <dsp:cNvSpPr/>
      </dsp:nvSpPr>
      <dsp:spPr>
        <a:xfrm>
          <a:off x="6390743" y="1884952"/>
          <a:ext cx="1811953" cy="135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a:t>Identify patterns contributing to severe crashes</a:t>
          </a:r>
          <a:endParaRPr lang="en-US" sz="1100" kern="1200"/>
        </a:p>
        <a:p>
          <a:pPr marL="0" lvl="0" indent="0" algn="ctr" defTabSz="488950">
            <a:lnSpc>
              <a:spcPct val="100000"/>
            </a:lnSpc>
            <a:spcBef>
              <a:spcPct val="0"/>
            </a:spcBef>
            <a:spcAft>
              <a:spcPct val="35000"/>
            </a:spcAft>
            <a:buNone/>
          </a:pPr>
          <a:r>
            <a:rPr lang="en-GB" sz="1100" b="0" i="0" kern="1200"/>
            <a:t>Develop ML models for real-time prediction</a:t>
          </a:r>
          <a:endParaRPr lang="en-US" sz="1100" kern="1200"/>
        </a:p>
        <a:p>
          <a:pPr marL="0" lvl="0" indent="0" algn="ctr" defTabSz="488950">
            <a:lnSpc>
              <a:spcPct val="100000"/>
            </a:lnSpc>
            <a:spcBef>
              <a:spcPct val="0"/>
            </a:spcBef>
            <a:spcAft>
              <a:spcPct val="35000"/>
            </a:spcAft>
            <a:buNone/>
          </a:pPr>
          <a:r>
            <a:rPr lang="en-GB" sz="1100" b="0" i="0" kern="1200"/>
            <a:t>Use time series to detect seasonal crash trends</a:t>
          </a:r>
          <a:endParaRPr lang="en-US" sz="1100" kern="1200"/>
        </a:p>
      </dsp:txBody>
      <dsp:txXfrm>
        <a:off x="6390743" y="1884952"/>
        <a:ext cx="1811953" cy="1354486"/>
      </dsp:txXfrm>
    </dsp:sp>
    <dsp:sp modelId="{565DD1E0-DF1E-4F39-8971-C781EA1A1F36}">
      <dsp:nvSpPr>
        <dsp:cNvPr id="0" name=""/>
        <dsp:cNvSpPr/>
      </dsp:nvSpPr>
      <dsp:spPr>
        <a:xfrm>
          <a:off x="9108673" y="826991"/>
          <a:ext cx="634183" cy="634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F41F07-4DF4-4E88-A60F-8E3AAF205B7B}">
      <dsp:nvSpPr>
        <dsp:cNvPr id="0" name=""/>
        <dsp:cNvSpPr/>
      </dsp:nvSpPr>
      <dsp:spPr>
        <a:xfrm>
          <a:off x="8519788" y="1564910"/>
          <a:ext cx="1811953" cy="27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GB" sz="1500" b="0" i="0" kern="1200"/>
            <a:t>Impact:</a:t>
          </a:r>
          <a:endParaRPr lang="en-US" sz="1500" kern="1200"/>
        </a:p>
      </dsp:txBody>
      <dsp:txXfrm>
        <a:off x="8519788" y="1564910"/>
        <a:ext cx="1811953" cy="271792"/>
      </dsp:txXfrm>
    </dsp:sp>
    <dsp:sp modelId="{5BCA0890-5123-41F7-AAB6-61D2ACFB036E}">
      <dsp:nvSpPr>
        <dsp:cNvPr id="0" name=""/>
        <dsp:cNvSpPr/>
      </dsp:nvSpPr>
      <dsp:spPr>
        <a:xfrm>
          <a:off x="8519788" y="1884952"/>
          <a:ext cx="1811953" cy="135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a:t>Assist policymakers and urban planners</a:t>
          </a:r>
          <a:endParaRPr lang="en-US" sz="1100" kern="1200"/>
        </a:p>
        <a:p>
          <a:pPr marL="0" lvl="0" indent="0" algn="ctr" defTabSz="488950">
            <a:lnSpc>
              <a:spcPct val="100000"/>
            </a:lnSpc>
            <a:spcBef>
              <a:spcPct val="0"/>
            </a:spcBef>
            <a:spcAft>
              <a:spcPct val="35000"/>
            </a:spcAft>
            <a:buNone/>
          </a:pPr>
          <a:r>
            <a:rPr lang="en-GB" sz="1100" b="0" i="0" kern="1200"/>
            <a:t>Enable proactive resource allocation (e.g., emergency services)</a:t>
          </a:r>
          <a:endParaRPr lang="en-US" sz="1100" kern="1200"/>
        </a:p>
        <a:p>
          <a:pPr marL="0" lvl="0" indent="0" algn="ctr" defTabSz="488950">
            <a:lnSpc>
              <a:spcPct val="100000"/>
            </a:lnSpc>
            <a:spcBef>
              <a:spcPct val="0"/>
            </a:spcBef>
            <a:spcAft>
              <a:spcPct val="35000"/>
            </a:spcAft>
            <a:buNone/>
          </a:pPr>
          <a:r>
            <a:rPr lang="en-GB" sz="1100" b="0" i="0" kern="1200"/>
            <a:t>Improve traffic safety and awareness</a:t>
          </a:r>
          <a:endParaRPr lang="en-US" sz="1100" kern="1200"/>
        </a:p>
      </dsp:txBody>
      <dsp:txXfrm>
        <a:off x="8519788" y="1884952"/>
        <a:ext cx="1811953" cy="135448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4/18/25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466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4/18/25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1671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4/18/25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7102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4/18/25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9169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4/18/25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5439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4/18/25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31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4/18/25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2546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4/18/25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8871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4/18/25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3205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4/18/25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195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4/18/25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6930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4/18/25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1017604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rred micro image of a street traffic">
            <a:extLst>
              <a:ext uri="{FF2B5EF4-FFF2-40B4-BE49-F238E27FC236}">
                <a16:creationId xmlns:a16="http://schemas.microsoft.com/office/drawing/2014/main" id="{458F2CAA-891B-8B76-4BBF-CA22ED531A99}"/>
              </a:ext>
            </a:extLst>
          </p:cNvPr>
          <p:cNvPicPr>
            <a:picLocks noChangeAspect="1"/>
          </p:cNvPicPr>
          <p:nvPr/>
        </p:nvPicPr>
        <p:blipFill>
          <a:blip r:embed="rId2">
            <a:alphaModFix amt="60000"/>
          </a:blip>
          <a:srcRect t="11809" b="3922"/>
          <a:stretch/>
        </p:blipFill>
        <p:spPr>
          <a:xfrm>
            <a:off x="1" y="1"/>
            <a:ext cx="12192000" cy="6857999"/>
          </a:xfrm>
          <a:prstGeom prst="rect">
            <a:avLst/>
          </a:prstGeom>
        </p:spPr>
      </p:pic>
      <p:sp>
        <p:nvSpPr>
          <p:cNvPr id="2" name="Title 1">
            <a:extLst>
              <a:ext uri="{FF2B5EF4-FFF2-40B4-BE49-F238E27FC236}">
                <a16:creationId xmlns:a16="http://schemas.microsoft.com/office/drawing/2014/main" id="{5E93199D-04C5-A516-0714-06B4D82C048D}"/>
              </a:ext>
            </a:extLst>
          </p:cNvPr>
          <p:cNvSpPr>
            <a:spLocks noGrp="1"/>
          </p:cNvSpPr>
          <p:nvPr>
            <p:ph type="ctrTitle"/>
          </p:nvPr>
        </p:nvSpPr>
        <p:spPr>
          <a:xfrm>
            <a:off x="2301923" y="1482602"/>
            <a:ext cx="7588155" cy="2236264"/>
          </a:xfrm>
        </p:spPr>
        <p:txBody>
          <a:bodyPr>
            <a:normAutofit/>
          </a:bodyPr>
          <a:lstStyle/>
          <a:p>
            <a:r>
              <a:rPr lang="en-GB" sz="3800" b="0" i="0" u="none" strike="noStrike">
                <a:solidFill>
                  <a:srgbClr val="FFFFFF"/>
                </a:solidFill>
                <a:effectLst/>
                <a:latin typeface="Times New Roman" panose="02020603050405020304" pitchFamily="18" charset="0"/>
                <a:cs typeface="Times New Roman" panose="02020603050405020304" pitchFamily="18" charset="0"/>
              </a:rPr>
              <a:t>Predicting Severe Traffic Accidents Using Machine Learning and Time Series Analysis</a:t>
            </a:r>
            <a:br>
              <a:rPr lang="en-GB" sz="3800" b="0" i="0" u="none" strike="noStrike">
                <a:solidFill>
                  <a:srgbClr val="FFFFFF"/>
                </a:solidFill>
                <a:effectLst/>
              </a:rPr>
            </a:br>
            <a:endParaRPr lang="en-US" sz="3800">
              <a:solidFill>
                <a:srgbClr val="FFFFFF"/>
              </a:solidFill>
            </a:endParaRPr>
          </a:p>
        </p:txBody>
      </p:sp>
      <p:sp>
        <p:nvSpPr>
          <p:cNvPr id="3" name="Subtitle 2">
            <a:extLst>
              <a:ext uri="{FF2B5EF4-FFF2-40B4-BE49-F238E27FC236}">
                <a16:creationId xmlns:a16="http://schemas.microsoft.com/office/drawing/2014/main" id="{F9633192-8F2A-EE5B-4E03-4D96A82186C1}"/>
              </a:ext>
            </a:extLst>
          </p:cNvPr>
          <p:cNvSpPr>
            <a:spLocks noGrp="1"/>
          </p:cNvSpPr>
          <p:nvPr>
            <p:ph type="subTitle" idx="1"/>
          </p:nvPr>
        </p:nvSpPr>
        <p:spPr>
          <a:xfrm>
            <a:off x="2301923" y="3793937"/>
            <a:ext cx="7588155" cy="1414091"/>
          </a:xfrm>
        </p:spPr>
        <p:txBody>
          <a:bodyPr>
            <a:normAutofit/>
          </a:bodyPr>
          <a:lstStyle/>
          <a:p>
            <a:pPr>
              <a:lnSpc>
                <a:spcPct val="110000"/>
              </a:lnSpc>
            </a:pPr>
            <a:r>
              <a:rPr lang="en-GB" sz="2200" b="0" i="0" u="none" strike="noStrike">
                <a:solidFill>
                  <a:srgbClr val="FFFFFF"/>
                </a:solidFill>
                <a:effectLst/>
              </a:rPr>
              <a:t>Final Project Presentation</a:t>
            </a:r>
          </a:p>
          <a:p>
            <a:pPr>
              <a:lnSpc>
                <a:spcPct val="110000"/>
              </a:lnSpc>
            </a:pPr>
            <a:r>
              <a:rPr lang="en-GB" sz="2200">
                <a:solidFill>
                  <a:srgbClr val="FFFFFF"/>
                </a:solidFill>
              </a:rPr>
              <a:t>Team Members: Funbi Abolarin, Poorna Haneesha Kanneganti, Triveni Surabattuni, Kavya Bandi</a:t>
            </a:r>
          </a:p>
          <a:p>
            <a:pPr>
              <a:lnSpc>
                <a:spcPct val="110000"/>
              </a:lnSpc>
            </a:pPr>
            <a:endParaRPr lang="en-US" sz="2200">
              <a:solidFill>
                <a:srgbClr val="FFFFFF"/>
              </a:solidFill>
            </a:endParaRPr>
          </a:p>
        </p:txBody>
      </p:sp>
    </p:spTree>
    <p:extLst>
      <p:ext uri="{BB962C8B-B14F-4D97-AF65-F5344CB8AC3E}">
        <p14:creationId xmlns:p14="http://schemas.microsoft.com/office/powerpoint/2010/main" val="316602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1EF4BA07-7C6D-8D20-56AB-9411BEAF3A2A}"/>
              </a:ext>
            </a:extLst>
          </p:cNvPr>
          <p:cNvGraphicFramePr/>
          <p:nvPr>
            <p:extLst>
              <p:ext uri="{D42A27DB-BD31-4B8C-83A1-F6EECF244321}">
                <p14:modId xmlns:p14="http://schemas.microsoft.com/office/powerpoint/2010/main" val="1551348752"/>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54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4.png" descr="A graph showing different colored squares&#10;&#10;Description automatically generated">
            <a:extLst>
              <a:ext uri="{FF2B5EF4-FFF2-40B4-BE49-F238E27FC236}">
                <a16:creationId xmlns:a16="http://schemas.microsoft.com/office/drawing/2014/main" id="{3A5CAD44-3A62-3AD6-9452-C4EB671F814E}"/>
              </a:ext>
            </a:extLst>
          </p:cNvPr>
          <p:cNvPicPr/>
          <p:nvPr/>
        </p:nvPicPr>
        <p:blipFill>
          <a:blip r:embed="rId2"/>
          <a:stretch>
            <a:fillRect/>
          </a:stretch>
        </p:blipFill>
        <p:spPr>
          <a:xfrm>
            <a:off x="731520" y="1792223"/>
            <a:ext cx="6113926" cy="3546077"/>
          </a:xfrm>
          <a:prstGeom prst="rect">
            <a:avLst/>
          </a:prstGeom>
        </p:spPr>
      </p:pic>
      <p:sp>
        <p:nvSpPr>
          <p:cNvPr id="3" name="TextBox 2">
            <a:extLst>
              <a:ext uri="{FF2B5EF4-FFF2-40B4-BE49-F238E27FC236}">
                <a16:creationId xmlns:a16="http://schemas.microsoft.com/office/drawing/2014/main" id="{8314C1FB-34DD-CE84-4EE5-4423A7A04090}"/>
              </a:ext>
            </a:extLst>
          </p:cNvPr>
          <p:cNvSpPr txBox="1"/>
          <p:nvPr/>
        </p:nvSpPr>
        <p:spPr>
          <a:xfrm>
            <a:off x="7177176" y="1792224"/>
            <a:ext cx="4307527" cy="4517136"/>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1100" b="1"/>
              <a:t>Data Cleaning Process:</a:t>
            </a:r>
            <a:endParaRPr lang="en-US" sz="1100"/>
          </a:p>
          <a:p>
            <a:pPr indent="-228600">
              <a:lnSpc>
                <a:spcPct val="110000"/>
              </a:lnSpc>
              <a:spcAft>
                <a:spcPts val="600"/>
              </a:spcAft>
              <a:buFont typeface="Arial" panose="020B0604020202020204" pitchFamily="34" charset="0"/>
              <a:buChar char="•"/>
            </a:pPr>
            <a:r>
              <a:rPr lang="en-US" sz="1100"/>
              <a:t>Removed columns with more than </a:t>
            </a:r>
            <a:r>
              <a:rPr lang="en-US" sz="1100" b="1"/>
              <a:t>18% missing values</a:t>
            </a:r>
            <a:endParaRPr lang="en-US" sz="1100"/>
          </a:p>
          <a:p>
            <a:pPr indent="-228600">
              <a:lnSpc>
                <a:spcPct val="110000"/>
              </a:lnSpc>
              <a:spcAft>
                <a:spcPts val="600"/>
              </a:spcAft>
              <a:buFont typeface="Arial" panose="020B0604020202020204" pitchFamily="34" charset="0"/>
              <a:buChar char="•"/>
            </a:pPr>
            <a:r>
              <a:rPr lang="en-US" sz="1100"/>
              <a:t>Retained </a:t>
            </a:r>
            <a:r>
              <a:rPr lang="en-US" sz="1100" b="1"/>
              <a:t>latitude and longitude</a:t>
            </a:r>
            <a:r>
              <a:rPr lang="en-US" sz="1100"/>
              <a:t> for future spatial analysis</a:t>
            </a:r>
          </a:p>
          <a:p>
            <a:pPr indent="-228600">
              <a:lnSpc>
                <a:spcPct val="110000"/>
              </a:lnSpc>
              <a:spcAft>
                <a:spcPts val="600"/>
              </a:spcAft>
              <a:buFont typeface="Arial" panose="020B0604020202020204" pitchFamily="34" charset="0"/>
              <a:buChar char="•"/>
            </a:pPr>
            <a:r>
              <a:rPr lang="en-US" sz="1100"/>
              <a:t>Dropped sparsely populated text-heavy columns</a:t>
            </a:r>
          </a:p>
          <a:p>
            <a:pPr indent="-228600">
              <a:lnSpc>
                <a:spcPct val="110000"/>
              </a:lnSpc>
              <a:spcAft>
                <a:spcPts val="600"/>
              </a:spcAft>
              <a:buFont typeface="Arial" panose="020B0604020202020204" pitchFamily="34" charset="0"/>
              <a:buChar char="•"/>
            </a:pPr>
            <a:r>
              <a:rPr lang="en-US" sz="1100" b="1"/>
              <a:t> Feature Engineering:</a:t>
            </a:r>
            <a:endParaRPr lang="en-US" sz="1100"/>
          </a:p>
          <a:p>
            <a:pPr indent="-228600">
              <a:lnSpc>
                <a:spcPct val="110000"/>
              </a:lnSpc>
              <a:spcAft>
                <a:spcPts val="600"/>
              </a:spcAft>
              <a:buFont typeface="Arial" panose="020B0604020202020204" pitchFamily="34" charset="0"/>
              <a:buChar char="•"/>
            </a:pPr>
            <a:r>
              <a:rPr lang="en-US" sz="1100"/>
              <a:t>From CRASH DATE and CRASH TIME, derived:</a:t>
            </a:r>
          </a:p>
          <a:p>
            <a:pPr marL="742950" lvl="1" indent="-228600">
              <a:lnSpc>
                <a:spcPct val="110000"/>
              </a:lnSpc>
              <a:spcAft>
                <a:spcPts val="600"/>
              </a:spcAft>
              <a:buFont typeface="Arial" panose="020B0604020202020204" pitchFamily="34" charset="0"/>
              <a:buChar char="•"/>
            </a:pPr>
            <a:r>
              <a:rPr lang="en-US" sz="1100"/>
              <a:t>DAY_OF_WEEK, MONTH, YEAR, IS_WEEKEND</a:t>
            </a:r>
          </a:p>
          <a:p>
            <a:pPr marL="742950" lvl="1" indent="-228600">
              <a:lnSpc>
                <a:spcPct val="110000"/>
              </a:lnSpc>
              <a:spcAft>
                <a:spcPts val="600"/>
              </a:spcAft>
              <a:buFont typeface="Arial" panose="020B0604020202020204" pitchFamily="34" charset="0"/>
              <a:buChar char="•"/>
            </a:pPr>
            <a:r>
              <a:rPr lang="en-US" sz="1100"/>
              <a:t>HOUR, TIME_PERIOD (e.g., morning, afternoon), SEASON</a:t>
            </a:r>
          </a:p>
          <a:p>
            <a:pPr indent="-228600">
              <a:lnSpc>
                <a:spcPct val="110000"/>
              </a:lnSpc>
              <a:spcAft>
                <a:spcPts val="600"/>
              </a:spcAft>
              <a:buFont typeface="Arial" panose="020B0604020202020204" pitchFamily="34" charset="0"/>
              <a:buChar char="•"/>
            </a:pPr>
            <a:r>
              <a:rPr lang="en-US" sz="1100"/>
              <a:t>Added meaningful binary target labels:</a:t>
            </a:r>
          </a:p>
          <a:p>
            <a:pPr marL="742950" lvl="1" indent="-228600">
              <a:lnSpc>
                <a:spcPct val="110000"/>
              </a:lnSpc>
              <a:spcAft>
                <a:spcPts val="600"/>
              </a:spcAft>
              <a:buFont typeface="Arial" panose="020B0604020202020204" pitchFamily="34" charset="0"/>
              <a:buChar char="•"/>
            </a:pPr>
            <a:r>
              <a:rPr lang="en-US" sz="1100"/>
              <a:t>SERIOUS_CRASH → (≥1 fatality or multiple injuries)</a:t>
            </a:r>
          </a:p>
          <a:p>
            <a:pPr marL="742950" lvl="1" indent="-228600">
              <a:lnSpc>
                <a:spcPct val="110000"/>
              </a:lnSpc>
              <a:spcAft>
                <a:spcPts val="600"/>
              </a:spcAft>
              <a:buFont typeface="Arial" panose="020B0604020202020204" pitchFamily="34" charset="0"/>
              <a:buChar char="•"/>
            </a:pPr>
            <a:r>
              <a:rPr lang="en-US" sz="1100"/>
              <a:t>PEDESTRIAN_INVOLVED, CYCLIST_INVOLVED, FATAL_CRASH</a:t>
            </a:r>
          </a:p>
          <a:p>
            <a:pPr indent="-228600">
              <a:lnSpc>
                <a:spcPct val="110000"/>
              </a:lnSpc>
              <a:spcAft>
                <a:spcPts val="600"/>
              </a:spcAft>
              <a:buFont typeface="Arial" panose="020B0604020202020204" pitchFamily="34" charset="0"/>
              <a:buChar char="•"/>
            </a:pPr>
            <a:r>
              <a:rPr lang="en-US" sz="1100" b="1"/>
              <a:t> Crash Type Aggregation:</a:t>
            </a:r>
            <a:endParaRPr lang="en-US" sz="1100"/>
          </a:p>
          <a:p>
            <a:pPr indent="-228600">
              <a:lnSpc>
                <a:spcPct val="110000"/>
              </a:lnSpc>
              <a:spcAft>
                <a:spcPts val="600"/>
              </a:spcAft>
              <a:buFont typeface="Arial" panose="020B0604020202020204" pitchFamily="34" charset="0"/>
              <a:buChar char="•"/>
            </a:pPr>
            <a:r>
              <a:rPr lang="en-US" sz="1100"/>
              <a:t>Plotted crash outcomes using bar plots and boxplots</a:t>
            </a:r>
          </a:p>
          <a:p>
            <a:pPr indent="-228600">
              <a:lnSpc>
                <a:spcPct val="110000"/>
              </a:lnSpc>
              <a:spcAft>
                <a:spcPts val="600"/>
              </a:spcAft>
              <a:buFont typeface="Arial" panose="020B0604020202020204" pitchFamily="34" charset="0"/>
              <a:buChar char="•"/>
            </a:pPr>
            <a:r>
              <a:rPr lang="en-US" sz="1100"/>
              <a:t>Revealed </a:t>
            </a:r>
            <a:r>
              <a:rPr lang="en-US" sz="1100" b="1"/>
              <a:t>motorists</a:t>
            </a:r>
            <a:r>
              <a:rPr lang="en-US" sz="1100"/>
              <a:t> as the most affected group</a:t>
            </a:r>
          </a:p>
        </p:txBody>
      </p:sp>
    </p:spTree>
    <p:extLst>
      <p:ext uri="{BB962C8B-B14F-4D97-AF65-F5344CB8AC3E}">
        <p14:creationId xmlns:p14="http://schemas.microsoft.com/office/powerpoint/2010/main" val="364407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233F093-6FB3-C5F7-C7E2-F73CE0ED7373}"/>
              </a:ext>
            </a:extLst>
          </p:cNvPr>
          <p:cNvSpPr txBox="1"/>
          <p:nvPr/>
        </p:nvSpPr>
        <p:spPr>
          <a:xfrm>
            <a:off x="612648" y="825190"/>
            <a:ext cx="5862396" cy="5084956"/>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900" b="1" dirty="0"/>
              <a:t>Injury &amp; Fatality Types Captured:</a:t>
            </a:r>
            <a:endParaRPr lang="en-US" sz="900" dirty="0"/>
          </a:p>
          <a:p>
            <a:pPr indent="-228600">
              <a:lnSpc>
                <a:spcPct val="110000"/>
              </a:lnSpc>
              <a:spcAft>
                <a:spcPts val="600"/>
              </a:spcAft>
              <a:buFont typeface="Arial" panose="020B0604020202020204" pitchFamily="34" charset="0"/>
              <a:buChar char="•"/>
            </a:pPr>
            <a:r>
              <a:rPr lang="en-US" sz="900" dirty="0"/>
              <a:t>Each subplot shows the count distribution for:</a:t>
            </a:r>
          </a:p>
          <a:p>
            <a:pPr marL="742950" lvl="1" indent="-228600">
              <a:lnSpc>
                <a:spcPct val="110000"/>
              </a:lnSpc>
              <a:spcAft>
                <a:spcPts val="600"/>
              </a:spcAft>
              <a:buFont typeface="Arial" panose="020B0604020202020204" pitchFamily="34" charset="0"/>
              <a:buChar char="•"/>
            </a:pPr>
            <a:r>
              <a:rPr lang="en-US" sz="900" b="1" dirty="0"/>
              <a:t>Persons Injured / Killed</a:t>
            </a:r>
            <a:endParaRPr lang="en-US" sz="900" dirty="0"/>
          </a:p>
          <a:p>
            <a:pPr marL="742950" lvl="1" indent="-228600">
              <a:lnSpc>
                <a:spcPct val="110000"/>
              </a:lnSpc>
              <a:spcAft>
                <a:spcPts val="600"/>
              </a:spcAft>
              <a:buFont typeface="Arial" panose="020B0604020202020204" pitchFamily="34" charset="0"/>
              <a:buChar char="•"/>
            </a:pPr>
            <a:r>
              <a:rPr lang="en-US" sz="900" b="1" dirty="0"/>
              <a:t>Pedestrians Injured / Killed</a:t>
            </a:r>
            <a:endParaRPr lang="en-US" sz="900" dirty="0"/>
          </a:p>
          <a:p>
            <a:pPr marL="742950" lvl="1" indent="-228600">
              <a:lnSpc>
                <a:spcPct val="110000"/>
              </a:lnSpc>
              <a:spcAft>
                <a:spcPts val="600"/>
              </a:spcAft>
              <a:buFont typeface="Arial" panose="020B0604020202020204" pitchFamily="34" charset="0"/>
              <a:buChar char="•"/>
            </a:pPr>
            <a:r>
              <a:rPr lang="en-US" sz="900" b="1" dirty="0"/>
              <a:t>Cyclists Injured / Killed</a:t>
            </a:r>
            <a:endParaRPr lang="en-US" sz="900" dirty="0"/>
          </a:p>
          <a:p>
            <a:pPr marL="742950" lvl="1" indent="-228600">
              <a:lnSpc>
                <a:spcPct val="110000"/>
              </a:lnSpc>
              <a:spcAft>
                <a:spcPts val="600"/>
              </a:spcAft>
              <a:buFont typeface="Arial" panose="020B0604020202020204" pitchFamily="34" charset="0"/>
              <a:buChar char="•"/>
            </a:pPr>
            <a:r>
              <a:rPr lang="en-US" sz="900" b="1" dirty="0"/>
              <a:t>Motorists Injured / Killed</a:t>
            </a:r>
            <a:endParaRPr lang="en-US" sz="900" dirty="0"/>
          </a:p>
          <a:p>
            <a:pPr indent="-228600">
              <a:lnSpc>
                <a:spcPct val="110000"/>
              </a:lnSpc>
              <a:spcAft>
                <a:spcPts val="600"/>
              </a:spcAft>
              <a:buFont typeface="Arial" panose="020B0604020202020204" pitchFamily="34" charset="0"/>
              <a:buChar char="•"/>
            </a:pPr>
            <a:r>
              <a:rPr lang="en-US" sz="900" b="1" dirty="0"/>
              <a:t>🔍 Key Observations:</a:t>
            </a:r>
            <a:endParaRPr lang="en-US" sz="900" dirty="0"/>
          </a:p>
          <a:p>
            <a:pPr indent="-228600">
              <a:lnSpc>
                <a:spcPct val="110000"/>
              </a:lnSpc>
              <a:spcAft>
                <a:spcPts val="600"/>
              </a:spcAft>
              <a:buFont typeface="Arial" panose="020B0604020202020204" pitchFamily="34" charset="0"/>
              <a:buChar char="•"/>
            </a:pPr>
            <a:r>
              <a:rPr lang="en-US" sz="900" b="1" dirty="0"/>
              <a:t>Injury counts dominate over fatalities</a:t>
            </a:r>
            <a:r>
              <a:rPr lang="en-US" sz="900" dirty="0"/>
              <a:t> in every category</a:t>
            </a:r>
          </a:p>
          <a:p>
            <a:pPr indent="-228600">
              <a:lnSpc>
                <a:spcPct val="110000"/>
              </a:lnSpc>
              <a:spcAft>
                <a:spcPts val="600"/>
              </a:spcAft>
              <a:buFont typeface="Arial" panose="020B0604020202020204" pitchFamily="34" charset="0"/>
              <a:buChar char="•"/>
            </a:pPr>
            <a:r>
              <a:rPr lang="en-US" sz="900" b="1" dirty="0"/>
              <a:t>Motorists</a:t>
            </a:r>
            <a:r>
              <a:rPr lang="en-US" sz="900" dirty="0"/>
              <a:t> have the </a:t>
            </a:r>
            <a:r>
              <a:rPr lang="en-US" sz="900" b="1" dirty="0"/>
              <a:t>highest frequency</a:t>
            </a:r>
            <a:r>
              <a:rPr lang="en-US" sz="900" dirty="0"/>
              <a:t> of injury incidents</a:t>
            </a:r>
          </a:p>
          <a:p>
            <a:pPr indent="-228600">
              <a:lnSpc>
                <a:spcPct val="110000"/>
              </a:lnSpc>
              <a:spcAft>
                <a:spcPts val="600"/>
              </a:spcAft>
              <a:buFont typeface="Arial" panose="020B0604020202020204" pitchFamily="34" charset="0"/>
              <a:buChar char="•"/>
            </a:pPr>
            <a:r>
              <a:rPr lang="en-US" sz="900" b="1" dirty="0"/>
              <a:t>Cyclist and pedestrian fatalities</a:t>
            </a:r>
            <a:r>
              <a:rPr lang="en-US" sz="900" dirty="0"/>
              <a:t> are less frequent but non-negligible</a:t>
            </a:r>
          </a:p>
          <a:p>
            <a:pPr indent="-228600">
              <a:lnSpc>
                <a:spcPct val="110000"/>
              </a:lnSpc>
              <a:spcAft>
                <a:spcPts val="600"/>
              </a:spcAft>
              <a:buFont typeface="Arial" panose="020B0604020202020204" pitchFamily="34" charset="0"/>
              <a:buChar char="•"/>
            </a:pPr>
            <a:r>
              <a:rPr lang="en-US" sz="900" b="1" dirty="0"/>
              <a:t>📊 Plot Interpretation:</a:t>
            </a:r>
            <a:endParaRPr lang="en-US" sz="900" dirty="0"/>
          </a:p>
          <a:p>
            <a:pPr indent="-228600">
              <a:lnSpc>
                <a:spcPct val="110000"/>
              </a:lnSpc>
              <a:spcAft>
                <a:spcPts val="600"/>
              </a:spcAft>
              <a:buFont typeface="Arial" panose="020B0604020202020204" pitchFamily="34" charset="0"/>
              <a:buChar char="•"/>
            </a:pPr>
            <a:r>
              <a:rPr lang="en-US" sz="900" dirty="0"/>
              <a:t>Each circle represents one crash event</a:t>
            </a:r>
          </a:p>
          <a:p>
            <a:pPr indent="-228600">
              <a:lnSpc>
                <a:spcPct val="110000"/>
              </a:lnSpc>
              <a:spcAft>
                <a:spcPts val="600"/>
              </a:spcAft>
              <a:buFont typeface="Arial" panose="020B0604020202020204" pitchFamily="34" charset="0"/>
              <a:buChar char="•"/>
            </a:pPr>
            <a:r>
              <a:rPr lang="en-US" sz="900" dirty="0"/>
              <a:t>The vertical alignment indicates </a:t>
            </a:r>
            <a:r>
              <a:rPr lang="en-US" sz="900" b="1" dirty="0"/>
              <a:t>repeated counts</a:t>
            </a:r>
            <a:r>
              <a:rPr lang="en-US" sz="900" dirty="0"/>
              <a:t> (e.g., many events with 1 person injured)</a:t>
            </a:r>
          </a:p>
          <a:p>
            <a:pPr indent="-228600">
              <a:lnSpc>
                <a:spcPct val="110000"/>
              </a:lnSpc>
              <a:spcAft>
                <a:spcPts val="600"/>
              </a:spcAft>
              <a:buFont typeface="Arial" panose="020B0604020202020204" pitchFamily="34" charset="0"/>
              <a:buChar char="•"/>
            </a:pPr>
            <a:r>
              <a:rPr lang="en-US" sz="900" dirty="0"/>
              <a:t>The majority of values are </a:t>
            </a:r>
            <a:r>
              <a:rPr lang="en-US" sz="900" b="1" dirty="0"/>
              <a:t>clustered at zero</a:t>
            </a:r>
            <a:r>
              <a:rPr lang="en-US" sz="900" dirty="0"/>
              <a:t>, confirming that </a:t>
            </a:r>
            <a:r>
              <a:rPr lang="en-US" sz="900" b="1" dirty="0"/>
              <a:t>most crashes are non-fatal and involve minor injuries</a:t>
            </a:r>
            <a:endParaRPr lang="en-US" sz="900" dirty="0"/>
          </a:p>
          <a:p>
            <a:pPr indent="-228600">
              <a:lnSpc>
                <a:spcPct val="110000"/>
              </a:lnSpc>
              <a:spcAft>
                <a:spcPts val="600"/>
              </a:spcAft>
              <a:buFont typeface="Arial" panose="020B0604020202020204" pitchFamily="34" charset="0"/>
              <a:buChar char="•"/>
            </a:pPr>
            <a:r>
              <a:rPr lang="en-US" sz="900" b="1" dirty="0"/>
              <a:t>📈 Insights for Modeling:</a:t>
            </a:r>
            <a:endParaRPr lang="en-US" sz="900" dirty="0"/>
          </a:p>
          <a:p>
            <a:pPr indent="-228600">
              <a:lnSpc>
                <a:spcPct val="110000"/>
              </a:lnSpc>
              <a:spcAft>
                <a:spcPts val="600"/>
              </a:spcAft>
              <a:buFont typeface="Arial" panose="020B0604020202020204" pitchFamily="34" charset="0"/>
              <a:buChar char="•"/>
            </a:pPr>
            <a:r>
              <a:rPr lang="en-US" sz="900" dirty="0"/>
              <a:t>Supports the use of </a:t>
            </a:r>
            <a:r>
              <a:rPr lang="en-US" sz="900" b="1" dirty="0"/>
              <a:t>binary classification</a:t>
            </a:r>
            <a:r>
              <a:rPr lang="en-US" sz="900" dirty="0"/>
              <a:t> for SERIOUS_CRASH target</a:t>
            </a:r>
          </a:p>
          <a:p>
            <a:pPr indent="-228600">
              <a:lnSpc>
                <a:spcPct val="110000"/>
              </a:lnSpc>
              <a:spcAft>
                <a:spcPts val="600"/>
              </a:spcAft>
              <a:buFont typeface="Arial" panose="020B0604020202020204" pitchFamily="34" charset="0"/>
              <a:buChar char="•"/>
            </a:pPr>
            <a:r>
              <a:rPr lang="en-US" sz="900" dirty="0"/>
              <a:t>Class imbalance (few fatal events) justifies stratified sampling and future use of SMOTE</a:t>
            </a:r>
          </a:p>
        </p:txBody>
      </p:sp>
      <p:pic>
        <p:nvPicPr>
          <p:cNvPr id="4" name="image8.png" descr="A group of white paper with black text&#10;&#10;Description automatically generated with medium confidence">
            <a:extLst>
              <a:ext uri="{FF2B5EF4-FFF2-40B4-BE49-F238E27FC236}">
                <a16:creationId xmlns:a16="http://schemas.microsoft.com/office/drawing/2014/main" id="{B67739C1-02A3-0792-7D13-52ACC3D0F315}"/>
              </a:ext>
            </a:extLst>
          </p:cNvPr>
          <p:cNvPicPr>
            <a:picLocks/>
          </p:cNvPicPr>
          <p:nvPr/>
        </p:nvPicPr>
        <p:blipFill>
          <a:blip r:embed="rId2"/>
          <a:stretch>
            <a:fillRect/>
          </a:stretch>
        </p:blipFill>
        <p:spPr>
          <a:xfrm>
            <a:off x="6634976" y="1605776"/>
            <a:ext cx="5137925" cy="4059044"/>
          </a:xfrm>
          <a:prstGeom prst="rect">
            <a:avLst/>
          </a:prstGeom>
        </p:spPr>
      </p:pic>
    </p:spTree>
    <p:extLst>
      <p:ext uri="{BB962C8B-B14F-4D97-AF65-F5344CB8AC3E}">
        <p14:creationId xmlns:p14="http://schemas.microsoft.com/office/powerpoint/2010/main" val="22397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7C4E8-9607-8091-515B-2F3A959D6729}"/>
              </a:ext>
            </a:extLst>
          </p:cNvPr>
          <p:cNvSpPr>
            <a:spLocks noGrp="1"/>
          </p:cNvSpPr>
          <p:nvPr>
            <p:ph idx="1"/>
          </p:nvPr>
        </p:nvSpPr>
        <p:spPr/>
        <p:txBody>
          <a:bodyPr>
            <a:normAutofit fontScale="55000" lnSpcReduction="20000"/>
          </a:bodyPr>
          <a:lstStyle/>
          <a:p>
            <a:pPr algn="l"/>
            <a:r>
              <a:rPr lang="en-GB" b="0" i="0" u="none" strike="noStrike" dirty="0">
                <a:solidFill>
                  <a:srgbClr val="000000"/>
                </a:solidFill>
                <a:effectLst/>
              </a:rPr>
              <a:t>we evaluated three different classification algorithms—Logistic Regression, Decision Tree, and Gaussian Naive Bayes—to predict the likelihood of a serious traffic crash. Each model was assessed using 5-fold stratified cross-validation and evaluated based on accuracy, weighted F1 score, and ROC-AUC. Among the models, Logistic Regression outperformed the others with an accuracy of 77.5%, an F1 score of 76.7%, and an ROC-AUC of 0.837, indicating a relatively strong ability to distinguish between serious and non-serious crash outcomes.</a:t>
            </a:r>
          </a:p>
          <a:p>
            <a:pPr algn="l"/>
            <a:r>
              <a:rPr lang="en-GB" b="0" i="0" u="none" strike="noStrike" dirty="0">
                <a:solidFill>
                  <a:srgbClr val="000000"/>
                </a:solidFill>
                <a:effectLst/>
              </a:rPr>
              <a:t>However, when we examined the confusion matrices, it became evident that all models failed to correctly identify the minority class—serious crashes. The models overwhelmingly predicted the majority class (non-serious crashes), resulting in high true negatives but zero true positives. This reflects a common problem in real-world datasets with severe class imbalance, where rare but critical events are overshadowed during model training. As seen in the confusion matrix visuals, the models were biased towards predicting all outcomes as non-serious. This highlights the need for improved class balancing techniques such as SMOTE or ADASYN, which can synthetically generate minority class examples to help models learn their patterns more effectively.</a:t>
            </a:r>
          </a:p>
          <a:p>
            <a:endParaRPr lang="en-US" dirty="0"/>
          </a:p>
        </p:txBody>
      </p:sp>
      <p:sp>
        <p:nvSpPr>
          <p:cNvPr id="4" name="Text Placeholder 3">
            <a:extLst>
              <a:ext uri="{FF2B5EF4-FFF2-40B4-BE49-F238E27FC236}">
                <a16:creationId xmlns:a16="http://schemas.microsoft.com/office/drawing/2014/main" id="{B0C6F5B9-A43D-20D2-4E43-51E893A586AB}"/>
              </a:ext>
            </a:extLst>
          </p:cNvPr>
          <p:cNvSpPr>
            <a:spLocks noGrp="1"/>
          </p:cNvSpPr>
          <p:nvPr>
            <p:ph type="body" sz="half" idx="2"/>
          </p:nvPr>
        </p:nvSpPr>
        <p:spPr>
          <a:xfrm>
            <a:off x="597160" y="379141"/>
            <a:ext cx="3595634" cy="5660875"/>
          </a:xfrm>
        </p:spPr>
        <p:txBody>
          <a:bodyPr/>
          <a:lstStyle/>
          <a:p>
            <a:endParaRPr lang="en-US" dirty="0"/>
          </a:p>
        </p:txBody>
      </p:sp>
      <p:pic>
        <p:nvPicPr>
          <p:cNvPr id="5" name="image6.png" descr="A green square with white text&#10;&#10;Description automatically generated">
            <a:extLst>
              <a:ext uri="{FF2B5EF4-FFF2-40B4-BE49-F238E27FC236}">
                <a16:creationId xmlns:a16="http://schemas.microsoft.com/office/drawing/2014/main" id="{036FC140-3CEB-EB58-5B4F-BB9CF31FF823}"/>
              </a:ext>
            </a:extLst>
          </p:cNvPr>
          <p:cNvPicPr/>
          <p:nvPr/>
        </p:nvPicPr>
        <p:blipFill>
          <a:blip r:embed="rId2"/>
          <a:srcRect/>
          <a:stretch>
            <a:fillRect/>
          </a:stretch>
        </p:blipFill>
        <p:spPr>
          <a:xfrm>
            <a:off x="2423668" y="2995302"/>
            <a:ext cx="1971335" cy="1809916"/>
          </a:xfrm>
          <a:prstGeom prst="rect">
            <a:avLst/>
          </a:prstGeom>
          <a:ln/>
        </p:spPr>
      </p:pic>
      <p:pic>
        <p:nvPicPr>
          <p:cNvPr id="6" name="image1.png" descr="A blue square with white text&#10;&#10;Description automatically generated">
            <a:extLst>
              <a:ext uri="{FF2B5EF4-FFF2-40B4-BE49-F238E27FC236}">
                <a16:creationId xmlns:a16="http://schemas.microsoft.com/office/drawing/2014/main" id="{A25B5B01-3446-1942-B3AD-15F844B28AC8}"/>
              </a:ext>
            </a:extLst>
          </p:cNvPr>
          <p:cNvPicPr/>
          <p:nvPr/>
        </p:nvPicPr>
        <p:blipFill>
          <a:blip r:embed="rId3"/>
          <a:srcRect/>
          <a:stretch>
            <a:fillRect/>
          </a:stretch>
        </p:blipFill>
        <p:spPr>
          <a:xfrm>
            <a:off x="597160" y="379141"/>
            <a:ext cx="2946400" cy="2357120"/>
          </a:xfrm>
          <a:prstGeom prst="rect">
            <a:avLst/>
          </a:prstGeom>
          <a:ln/>
        </p:spPr>
      </p:pic>
      <p:pic>
        <p:nvPicPr>
          <p:cNvPr id="7" name="image17.png" descr="A red square with white text&#10;&#10;Description automatically generated">
            <a:extLst>
              <a:ext uri="{FF2B5EF4-FFF2-40B4-BE49-F238E27FC236}">
                <a16:creationId xmlns:a16="http://schemas.microsoft.com/office/drawing/2014/main" id="{9317A9D7-06AD-177C-FF22-44C32E7B0E58}"/>
              </a:ext>
            </a:extLst>
          </p:cNvPr>
          <p:cNvPicPr/>
          <p:nvPr/>
        </p:nvPicPr>
        <p:blipFill>
          <a:blip r:embed="rId4"/>
          <a:srcRect/>
          <a:stretch>
            <a:fillRect/>
          </a:stretch>
        </p:blipFill>
        <p:spPr>
          <a:xfrm>
            <a:off x="452333" y="2995302"/>
            <a:ext cx="1971335" cy="1809916"/>
          </a:xfrm>
          <a:prstGeom prst="rect">
            <a:avLst/>
          </a:prstGeom>
          <a:ln/>
        </p:spPr>
      </p:pic>
    </p:spTree>
    <p:extLst>
      <p:ext uri="{BB962C8B-B14F-4D97-AF65-F5344CB8AC3E}">
        <p14:creationId xmlns:p14="http://schemas.microsoft.com/office/powerpoint/2010/main" val="158098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407A1-28DD-A6F3-4BAF-83C5F357FB04}"/>
              </a:ext>
            </a:extLst>
          </p:cNvPr>
          <p:cNvSpPr>
            <a:spLocks noGrp="1"/>
          </p:cNvSpPr>
          <p:nvPr>
            <p:ph type="title"/>
          </p:nvPr>
        </p:nvSpPr>
        <p:spPr>
          <a:xfrm>
            <a:off x="619759" y="603504"/>
            <a:ext cx="5237576" cy="1527048"/>
          </a:xfrm>
        </p:spPr>
        <p:txBody>
          <a:bodyPr anchor="b">
            <a:normAutofit/>
          </a:bodyPr>
          <a:lstStyle/>
          <a:p>
            <a:r>
              <a:rPr lang="en-US" dirty="0"/>
              <a:t>Logistic Regression</a:t>
            </a:r>
          </a:p>
        </p:txBody>
      </p:sp>
      <p:sp>
        <p:nvSpPr>
          <p:cNvPr id="3" name="Content Placeholder 2">
            <a:extLst>
              <a:ext uri="{FF2B5EF4-FFF2-40B4-BE49-F238E27FC236}">
                <a16:creationId xmlns:a16="http://schemas.microsoft.com/office/drawing/2014/main" id="{5C29B377-B0EE-3635-EF6A-0FBAB03E1EFF}"/>
              </a:ext>
            </a:extLst>
          </p:cNvPr>
          <p:cNvSpPr>
            <a:spLocks noGrp="1"/>
          </p:cNvSpPr>
          <p:nvPr>
            <p:ph idx="1"/>
          </p:nvPr>
        </p:nvSpPr>
        <p:spPr>
          <a:xfrm>
            <a:off x="619758" y="2212848"/>
            <a:ext cx="5237577" cy="4096512"/>
          </a:xfrm>
        </p:spPr>
        <p:txBody>
          <a:bodyPr>
            <a:normAutofit/>
          </a:bodyPr>
          <a:lstStyle/>
          <a:p>
            <a:pPr>
              <a:lnSpc>
                <a:spcPct val="110000"/>
              </a:lnSpc>
            </a:pPr>
            <a:r>
              <a:rPr lang="en-GB" sz="1000" b="0" i="0" u="none" strike="noStrike" dirty="0">
                <a:effectLst/>
                <a:latin typeface="Times New Roman" panose="02020603050405020304" pitchFamily="18" charset="0"/>
                <a:cs typeface="Times New Roman" panose="02020603050405020304" pitchFamily="18" charset="0"/>
              </a:rPr>
              <a:t>we’ve visualized the ROC curves for all three classification models—Logistic Regression, Gaussian Naive Bayes, and Decision Tree—on both the cross-validation folds and the final test set.</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Logistic Regression emerged as the top performer across all metrics. </a:t>
            </a:r>
            <a:endParaRPr lang="en-GB" sz="1000" b="0" i="0" u="none" strike="noStrike" dirty="0">
              <a:effectLst/>
              <a:latin typeface="Times New Roman" panose="02020603050405020304" pitchFamily="18" charset="0"/>
              <a:cs typeface="Times New Roman" panose="02020603050405020304" pitchFamily="18" charset="0"/>
            </a:endParaRPr>
          </a:p>
          <a:p>
            <a:pPr>
              <a:lnSpc>
                <a:spcPct val="110000"/>
              </a:lnSpc>
            </a:pPr>
            <a:r>
              <a:rPr lang="en-GB" sz="1000" b="0" i="0" u="none" strike="noStrike" dirty="0">
                <a:effectLst/>
                <a:latin typeface="Times New Roman" panose="02020603050405020304" pitchFamily="18" charset="0"/>
                <a:cs typeface="Times New Roman" panose="02020603050405020304" pitchFamily="18" charset="0"/>
              </a:rPr>
              <a:t>Let’s start with the top graph. This shows the ROC curves from 5-fold cross-validation. As you can see, the Logistic Regression model—highlighted in blue—consistently performs the best, with an AUC of about 0.616. Gaussian Naive Bayes is close behind with an AUC of 0.612. The Decision Tree model, shown in red, clearly underperforms here with an AUC of just 0.545, indicating weaker class separation.</a:t>
            </a:r>
          </a:p>
          <a:p>
            <a:pPr>
              <a:lnSpc>
                <a:spcPct val="110000"/>
              </a:lnSpc>
            </a:pPr>
            <a:r>
              <a:rPr lang="en-GB" sz="1000" b="0" i="0" u="none" strike="noStrike" dirty="0">
                <a:effectLst/>
                <a:latin typeface="Times New Roman" panose="02020603050405020304" pitchFamily="18" charset="0"/>
                <a:cs typeface="Times New Roman" panose="02020603050405020304" pitchFamily="18" charset="0"/>
              </a:rPr>
              <a:t>Now, moving to the </a:t>
            </a:r>
            <a:r>
              <a:rPr lang="en-GB" sz="1000" dirty="0">
                <a:latin typeface="Times New Roman" panose="02020603050405020304" pitchFamily="18" charset="0"/>
                <a:cs typeface="Times New Roman" panose="02020603050405020304" pitchFamily="18" charset="0"/>
              </a:rPr>
              <a:t>downside</a:t>
            </a:r>
            <a:r>
              <a:rPr lang="en-GB" sz="1000" b="0" i="0" u="none" strike="noStrike" dirty="0">
                <a:effectLst/>
                <a:latin typeface="Times New Roman" panose="02020603050405020304" pitchFamily="18" charset="0"/>
                <a:cs typeface="Times New Roman" panose="02020603050405020304" pitchFamily="18" charset="0"/>
              </a:rPr>
              <a:t>—this is our ROC curve on the actual test set. Again, Logistic Regression and Naive Bayes perform similarly, with AUCs around 0.618 and 0.613 respectively. Decision Tree improves slightly on the test set but still lags at 0.552.</a:t>
            </a:r>
          </a:p>
          <a:p>
            <a:pPr>
              <a:lnSpc>
                <a:spcPct val="110000"/>
              </a:lnSpc>
            </a:pPr>
            <a:r>
              <a:rPr lang="en-GB" sz="1000" b="0" i="0" u="none" strike="noStrike" dirty="0">
                <a:effectLst/>
                <a:latin typeface="Times New Roman" panose="02020603050405020304" pitchFamily="18" charset="0"/>
                <a:cs typeface="Times New Roman" panose="02020603050405020304" pitchFamily="18" charset="0"/>
              </a:rPr>
              <a:t>What’s important to note here is that while all models perform better than random guessing—which would be a diagonal line with an AUC of 0.5—they still struggle to effectively identify serious crashes. This reflects the class imbalance issue that we also observed in the confusion matrices, where all models failed to correctly predict the minority class.</a:t>
            </a:r>
          </a:p>
          <a:p>
            <a:pPr>
              <a:lnSpc>
                <a:spcPct val="110000"/>
              </a:lnSpc>
            </a:pPr>
            <a:r>
              <a:rPr lang="en-GB" sz="1000" b="0" i="0" u="none" strike="noStrike" dirty="0">
                <a:effectLst/>
                <a:latin typeface="Times New Roman" panose="02020603050405020304" pitchFamily="18" charset="0"/>
                <a:cs typeface="Times New Roman" panose="02020603050405020304" pitchFamily="18" charset="0"/>
              </a:rPr>
              <a:t>These visualizations confirm that Logistic Regression is the most reliable classifier among the three, but they also highlight the need for improving our pipeline—possibly by applying class balancing techniques like SMOTE or by exploring alternative models.</a:t>
            </a:r>
          </a:p>
          <a:p>
            <a:pPr>
              <a:lnSpc>
                <a:spcPct val="110000"/>
              </a:lnSpc>
            </a:pPr>
            <a:endParaRPr lang="en-US" sz="1000" dirty="0"/>
          </a:p>
        </p:txBody>
      </p:sp>
      <p:pic>
        <p:nvPicPr>
          <p:cNvPr id="4" name="image7.png" descr="A graph of a curve&#10;&#10;Description automatically generated">
            <a:extLst>
              <a:ext uri="{FF2B5EF4-FFF2-40B4-BE49-F238E27FC236}">
                <a16:creationId xmlns:a16="http://schemas.microsoft.com/office/drawing/2014/main" id="{5B487232-9FE9-B22F-A6A1-C7624240BF12}"/>
              </a:ext>
            </a:extLst>
          </p:cNvPr>
          <p:cNvPicPr/>
          <p:nvPr/>
        </p:nvPicPr>
        <p:blipFill>
          <a:blip r:embed="rId2"/>
          <a:stretch>
            <a:fillRect/>
          </a:stretch>
        </p:blipFill>
        <p:spPr>
          <a:xfrm>
            <a:off x="6834858" y="419362"/>
            <a:ext cx="4253556" cy="2895040"/>
          </a:xfrm>
          <a:prstGeom prst="rect">
            <a:avLst/>
          </a:prstGeom>
        </p:spPr>
      </p:pic>
      <p:pic>
        <p:nvPicPr>
          <p:cNvPr id="5" name="image3.png" descr="A graph of a crash&#10;&#10;Description automatically generated">
            <a:extLst>
              <a:ext uri="{FF2B5EF4-FFF2-40B4-BE49-F238E27FC236}">
                <a16:creationId xmlns:a16="http://schemas.microsoft.com/office/drawing/2014/main" id="{F9627538-E8BA-8A1C-99E6-5CE47B26155B}"/>
              </a:ext>
            </a:extLst>
          </p:cNvPr>
          <p:cNvPicPr/>
          <p:nvPr/>
        </p:nvPicPr>
        <p:blipFill>
          <a:blip r:embed="rId3"/>
          <a:stretch>
            <a:fillRect/>
          </a:stretch>
        </p:blipFill>
        <p:spPr>
          <a:xfrm>
            <a:off x="6834857" y="3542235"/>
            <a:ext cx="4253555" cy="2896404"/>
          </a:xfrm>
          <a:prstGeom prst="rect">
            <a:avLst/>
          </a:prstGeom>
        </p:spPr>
      </p:pic>
    </p:spTree>
    <p:extLst>
      <p:ext uri="{BB962C8B-B14F-4D97-AF65-F5344CB8AC3E}">
        <p14:creationId xmlns:p14="http://schemas.microsoft.com/office/powerpoint/2010/main" val="14893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CA006-0900-F844-A099-A37B327151AB}"/>
              </a:ext>
            </a:extLst>
          </p:cNvPr>
          <p:cNvSpPr>
            <a:spLocks noGrp="1"/>
          </p:cNvSpPr>
          <p:nvPr>
            <p:ph type="title"/>
          </p:nvPr>
        </p:nvSpPr>
        <p:spPr>
          <a:xfrm>
            <a:off x="619759" y="603504"/>
            <a:ext cx="5237576" cy="1527048"/>
          </a:xfrm>
        </p:spPr>
        <p:txBody>
          <a:bodyPr anchor="b">
            <a:normAutofit/>
          </a:bodyPr>
          <a:lstStyle/>
          <a:p>
            <a:r>
              <a:rPr lang="en-US" sz="3300" b="1">
                <a:effectLst/>
                <a:latin typeface="Times New Roman" panose="02020603050405020304" pitchFamily="18" charset="0"/>
                <a:ea typeface="Times New Roman" panose="02020603050405020304" pitchFamily="18" charset="0"/>
              </a:rPr>
              <a:t>ARIMA Time Series Model</a:t>
            </a:r>
            <a:br>
              <a:rPr lang="en-GB" sz="3300">
                <a:effectLst/>
                <a:latin typeface="Calibri" panose="020F0502020204030204" pitchFamily="34" charset="0"/>
                <a:ea typeface="Calibri" panose="020F0502020204030204" pitchFamily="34" charset="0"/>
              </a:rPr>
            </a:br>
            <a:endParaRPr lang="en-US" sz="3300"/>
          </a:p>
        </p:txBody>
      </p:sp>
      <p:sp>
        <p:nvSpPr>
          <p:cNvPr id="3" name="Content Placeholder 2">
            <a:extLst>
              <a:ext uri="{FF2B5EF4-FFF2-40B4-BE49-F238E27FC236}">
                <a16:creationId xmlns:a16="http://schemas.microsoft.com/office/drawing/2014/main" id="{DAF51083-B051-D9C1-2FA9-B604C50049FE}"/>
              </a:ext>
            </a:extLst>
          </p:cNvPr>
          <p:cNvSpPr>
            <a:spLocks noGrp="1"/>
          </p:cNvSpPr>
          <p:nvPr>
            <p:ph idx="1"/>
          </p:nvPr>
        </p:nvSpPr>
        <p:spPr>
          <a:xfrm>
            <a:off x="619758" y="2212848"/>
            <a:ext cx="5237577" cy="4096512"/>
          </a:xfrm>
        </p:spPr>
        <p:txBody>
          <a:bodyPr>
            <a:normAutofit/>
          </a:bodyPr>
          <a:lstStyle/>
          <a:p>
            <a:pPr>
              <a:lnSpc>
                <a:spcPct val="110000"/>
              </a:lnSpc>
            </a:pPr>
            <a:r>
              <a:rPr lang="en-GB" sz="900" b="0" i="0" u="none" strike="noStrike">
                <a:effectLst/>
                <a:latin typeface="Times New Roman" panose="02020603050405020304" pitchFamily="18" charset="0"/>
                <a:cs typeface="Times New Roman" panose="02020603050405020304" pitchFamily="18" charset="0"/>
              </a:rPr>
              <a:t>In this slide, we present the results of time series forecasting using the ARIMA(1,1,1) model applied to monthly crash totals from 2012 to 2025. The first graph shows the complete historical data alongside the 12-month future forecast in red. One of the most noticeable trends is the steep decline in crash counts beginning around 2020, which aligns with the impact of the COVID-19 pandemic and related mobility restrictions. Post-2020, the trend remains lower and somewhat unstable, with our model projecting a continued gradual decrease in crash totals.</a:t>
            </a:r>
          </a:p>
          <a:p>
            <a:pPr>
              <a:lnSpc>
                <a:spcPct val="110000"/>
              </a:lnSpc>
            </a:pPr>
            <a:r>
              <a:rPr lang="en-GB" sz="900" b="0" i="0" u="none" strike="noStrike">
                <a:effectLst/>
                <a:latin typeface="Times New Roman" panose="02020603050405020304" pitchFamily="18" charset="0"/>
                <a:cs typeface="Times New Roman" panose="02020603050405020304" pitchFamily="18" charset="0"/>
              </a:rPr>
              <a:t>The second graph compares the model's forecast against actual test data. The training data is shown in blue, actual test data in orange, and the red line represents the predicted values. While the model captures the downward trend, it fails to reflect the seasonal dips and spikes present in the actual test data. This mismatch points to a limitation of the ARIMA model in handling complex variability and noise in real-world crash data.</a:t>
            </a:r>
          </a:p>
          <a:p>
            <a:pPr>
              <a:lnSpc>
                <a:spcPct val="110000"/>
              </a:lnSpc>
            </a:pPr>
            <a:r>
              <a:rPr lang="en-GB" sz="900" b="0" i="0" u="none" strike="noStrike">
                <a:effectLst/>
                <a:latin typeface="Times New Roman" panose="02020603050405020304" pitchFamily="18" charset="0"/>
                <a:cs typeface="Times New Roman" panose="02020603050405020304" pitchFamily="18" charset="0"/>
              </a:rPr>
              <a:t>Model performance was evaluated using multiple statistical criteria. The AIC, BIC, and HQIC values (1712.24, 1720.87, and 1715.56 respectively) suggest a decent fit, but residual diagnostics show mixed results. The Ljung-Box test returned a p-value of 0.51, indicating no significant autocorrelation in residuals—this is good. However, the Jarque-Bera test indicated non-normality, and the residuals displayed heteroskedasticity, meaning the variance of errors isn’t constant over time. These are signs that the model could be improved.</a:t>
            </a:r>
          </a:p>
          <a:p>
            <a:pPr>
              <a:lnSpc>
                <a:spcPct val="110000"/>
              </a:lnSpc>
            </a:pPr>
            <a:r>
              <a:rPr lang="en-GB" sz="900" b="0" i="0" u="none" strike="noStrike">
                <a:effectLst/>
                <a:latin typeface="Times New Roman" panose="02020603050405020304" pitchFamily="18" charset="0"/>
                <a:cs typeface="Times New Roman" panose="02020603050405020304" pitchFamily="18" charset="0"/>
              </a:rPr>
              <a:t>In terms of error metrics, the Mean Squared Error was over 2.4 million, with an RMSE of 1567.03 and MAE of 1230.08. While these numbers are acceptable given the size of the dataset, there’s definitely room for improvement, possibly by using more advanced models like SARIMA or Prophet in future iterations.</a:t>
            </a:r>
          </a:p>
          <a:p>
            <a:pPr>
              <a:lnSpc>
                <a:spcPct val="110000"/>
              </a:lnSpc>
            </a:pPr>
            <a:endParaRPr lang="en-US" sz="900"/>
          </a:p>
        </p:txBody>
      </p:sp>
      <p:pic>
        <p:nvPicPr>
          <p:cNvPr id="1028" name="Picture 4" descr="Uploaded image">
            <a:extLst>
              <a:ext uri="{FF2B5EF4-FFF2-40B4-BE49-F238E27FC236}">
                <a16:creationId xmlns:a16="http://schemas.microsoft.com/office/drawing/2014/main" id="{077337B5-10FF-E50F-5AC5-D6912AF87C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4858" y="1223552"/>
            <a:ext cx="4919650" cy="2090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ploaded image">
            <a:extLst>
              <a:ext uri="{FF2B5EF4-FFF2-40B4-BE49-F238E27FC236}">
                <a16:creationId xmlns:a16="http://schemas.microsoft.com/office/drawing/2014/main" id="{9B421C3D-C48D-32EB-F808-FCCA7046F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4858" y="3542235"/>
            <a:ext cx="4919652" cy="20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13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F2648-0483-CB92-5CB2-3D71BCE93385}"/>
              </a:ext>
            </a:extLst>
          </p:cNvPr>
          <p:cNvSpPr>
            <a:spLocks noGrp="1"/>
          </p:cNvSpPr>
          <p:nvPr>
            <p:ph type="title"/>
          </p:nvPr>
        </p:nvSpPr>
        <p:spPr>
          <a:xfrm>
            <a:off x="619759" y="603504"/>
            <a:ext cx="5237576" cy="1527048"/>
          </a:xfrm>
        </p:spPr>
        <p:txBody>
          <a:bodyPr anchor="b">
            <a:normAutofit/>
          </a:bodyPr>
          <a:lstStyle/>
          <a:p>
            <a:r>
              <a:rPr lang="en-GB" b="0" i="0" u="none" strike="noStrike">
                <a:effectLst/>
                <a:latin typeface="-webkit-standard"/>
              </a:rPr>
              <a:t>Conclusion</a:t>
            </a:r>
            <a:endParaRPr lang="en-US" dirty="0"/>
          </a:p>
        </p:txBody>
      </p:sp>
      <p:sp>
        <p:nvSpPr>
          <p:cNvPr id="3" name="Content Placeholder 2">
            <a:extLst>
              <a:ext uri="{FF2B5EF4-FFF2-40B4-BE49-F238E27FC236}">
                <a16:creationId xmlns:a16="http://schemas.microsoft.com/office/drawing/2014/main" id="{9B37BB3F-490E-7174-28EC-141ECAC94F8A}"/>
              </a:ext>
            </a:extLst>
          </p:cNvPr>
          <p:cNvSpPr>
            <a:spLocks noGrp="1"/>
          </p:cNvSpPr>
          <p:nvPr>
            <p:ph idx="1"/>
          </p:nvPr>
        </p:nvSpPr>
        <p:spPr>
          <a:xfrm>
            <a:off x="619758" y="2212848"/>
            <a:ext cx="5237577" cy="4096512"/>
          </a:xfrm>
        </p:spPr>
        <p:txBody>
          <a:bodyPr>
            <a:normAutofit/>
          </a:bodyPr>
          <a:lstStyle/>
          <a:p>
            <a:pPr>
              <a:lnSpc>
                <a:spcPct val="110000"/>
              </a:lnSpc>
            </a:pPr>
            <a:r>
              <a:rPr lang="en-GB" sz="1500"/>
              <a:t> Successfully applied ML &amp; time series forecasting to NYC crash data</a:t>
            </a:r>
          </a:p>
          <a:p>
            <a:pPr>
              <a:lnSpc>
                <a:spcPct val="110000"/>
              </a:lnSpc>
            </a:pPr>
            <a:r>
              <a:rPr lang="en-GB" sz="1500"/>
              <a:t> Logistic Regression gave the best classification results</a:t>
            </a:r>
          </a:p>
          <a:p>
            <a:pPr>
              <a:lnSpc>
                <a:spcPct val="110000"/>
              </a:lnSpc>
            </a:pPr>
            <a:r>
              <a:rPr lang="en-GB" sz="1500"/>
              <a:t> All models struggled with serious crash detection due to class imbalance</a:t>
            </a:r>
          </a:p>
          <a:p>
            <a:pPr>
              <a:lnSpc>
                <a:spcPct val="110000"/>
              </a:lnSpc>
            </a:pPr>
            <a:r>
              <a:rPr lang="en-GB" sz="1500"/>
              <a:t> ARIMA model captured long-term crash trends well</a:t>
            </a:r>
          </a:p>
          <a:p>
            <a:pPr>
              <a:lnSpc>
                <a:spcPct val="110000"/>
              </a:lnSpc>
            </a:pPr>
            <a:r>
              <a:rPr lang="en-GB" sz="1500"/>
              <a:t> Some forecasting limitations: error variance &amp; non-normality</a:t>
            </a:r>
          </a:p>
          <a:p>
            <a:pPr>
              <a:lnSpc>
                <a:spcPct val="110000"/>
              </a:lnSpc>
            </a:pPr>
            <a:r>
              <a:rPr lang="en-GB" sz="1500"/>
              <a:t> Future scope: use SMOTE, SARIMA/Prophet, and add weather/spatial data</a:t>
            </a:r>
          </a:p>
          <a:p>
            <a:pPr>
              <a:lnSpc>
                <a:spcPct val="110000"/>
              </a:lnSpc>
            </a:pPr>
            <a:endParaRPr lang="en-US" sz="1500"/>
          </a:p>
        </p:txBody>
      </p:sp>
      <p:pic>
        <p:nvPicPr>
          <p:cNvPr id="4" name="image14.png" descr="A graph showing a graph&#10;&#10;Description automatically generated with medium confidence">
            <a:extLst>
              <a:ext uri="{FF2B5EF4-FFF2-40B4-BE49-F238E27FC236}">
                <a16:creationId xmlns:a16="http://schemas.microsoft.com/office/drawing/2014/main" id="{70FB9D70-5AA1-7A49-0C9A-B3E154B243C1}"/>
              </a:ext>
            </a:extLst>
          </p:cNvPr>
          <p:cNvPicPr/>
          <p:nvPr/>
        </p:nvPicPr>
        <p:blipFill>
          <a:blip r:embed="rId2"/>
          <a:stretch>
            <a:fillRect/>
          </a:stretch>
        </p:blipFill>
        <p:spPr>
          <a:xfrm>
            <a:off x="6834858" y="1223552"/>
            <a:ext cx="4919650" cy="2090849"/>
          </a:xfrm>
          <a:prstGeom prst="rect">
            <a:avLst/>
          </a:prstGeom>
        </p:spPr>
      </p:pic>
      <p:pic>
        <p:nvPicPr>
          <p:cNvPr id="5" name="image13.png" descr="A graph of a graph&#10;&#10;Description automatically generated with medium confidence">
            <a:extLst>
              <a:ext uri="{FF2B5EF4-FFF2-40B4-BE49-F238E27FC236}">
                <a16:creationId xmlns:a16="http://schemas.microsoft.com/office/drawing/2014/main" id="{7A77437A-64D1-9D10-49AE-C462699B3299}"/>
              </a:ext>
            </a:extLst>
          </p:cNvPr>
          <p:cNvPicPr/>
          <p:nvPr/>
        </p:nvPicPr>
        <p:blipFill>
          <a:blip r:embed="rId3"/>
          <a:stretch>
            <a:fillRect/>
          </a:stretch>
        </p:blipFill>
        <p:spPr>
          <a:xfrm>
            <a:off x="6834858" y="3542235"/>
            <a:ext cx="4919652" cy="2090850"/>
          </a:xfrm>
          <a:prstGeom prst="rect">
            <a:avLst/>
          </a:prstGeom>
        </p:spPr>
      </p:pic>
    </p:spTree>
    <p:extLst>
      <p:ext uri="{BB962C8B-B14F-4D97-AF65-F5344CB8AC3E}">
        <p14:creationId xmlns:p14="http://schemas.microsoft.com/office/powerpoint/2010/main" val="146208991"/>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48</TotalTime>
  <Words>1263</Words>
  <Application>Microsoft Macintosh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-webkit-standard</vt:lpstr>
      <vt:lpstr>Arial</vt:lpstr>
      <vt:lpstr>Calibri</vt:lpstr>
      <vt:lpstr>Neue Haas Grotesk Text Pro</vt:lpstr>
      <vt:lpstr>Times New Roman</vt:lpstr>
      <vt:lpstr>VanillaVTI</vt:lpstr>
      <vt:lpstr>Predicting Severe Traffic Accidents Using Machine Learning and Time Series Analysis </vt:lpstr>
      <vt:lpstr>PowerPoint Presentation</vt:lpstr>
      <vt:lpstr>PowerPoint Presentation</vt:lpstr>
      <vt:lpstr>PowerPoint Presentation</vt:lpstr>
      <vt:lpstr>PowerPoint Presentation</vt:lpstr>
      <vt:lpstr>Logistic Regression</vt:lpstr>
      <vt:lpstr>ARIMA Time Series Model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Nannapaneni</dc:creator>
  <cp:lastModifiedBy>Dinesh Nannapaneni</cp:lastModifiedBy>
  <cp:revision>1</cp:revision>
  <dcterms:created xsi:type="dcterms:W3CDTF">2025-04-19T00:47:47Z</dcterms:created>
  <dcterms:modified xsi:type="dcterms:W3CDTF">2025-04-19T01:35:49Z</dcterms:modified>
</cp:coreProperties>
</file>