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7772400" cy="10699750"/>
  <p:notesSz cx="77724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2910" y="886714"/>
            <a:ext cx="2846578" cy="120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29678" y="10296807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27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1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11.png"/><Relationship Id="rId24" Type="http://schemas.openxmlformats.org/officeDocument/2006/relationships/image" Target="../media/image22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image" Target="../media/image5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30.png"/><Relationship Id="rId4" Type="http://schemas.openxmlformats.org/officeDocument/2006/relationships/image" Target="../media/image59.jpg"/><Relationship Id="rId5" Type="http://schemas.openxmlformats.org/officeDocument/2006/relationships/image" Target="../media/image6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33" Type="http://schemas.openxmlformats.org/officeDocument/2006/relationships/image" Target="../media/image94.png"/><Relationship Id="rId34" Type="http://schemas.openxmlformats.org/officeDocument/2006/relationships/image" Target="../media/image95.png"/><Relationship Id="rId35" Type="http://schemas.openxmlformats.org/officeDocument/2006/relationships/image" Target="../media/image96.png"/><Relationship Id="rId36" Type="http://schemas.openxmlformats.org/officeDocument/2006/relationships/image" Target="../media/image97.png"/><Relationship Id="rId37" Type="http://schemas.openxmlformats.org/officeDocument/2006/relationships/image" Target="../media/image98.png"/><Relationship Id="rId38" Type="http://schemas.openxmlformats.org/officeDocument/2006/relationships/image" Target="../media/image99.png"/><Relationship Id="rId39" Type="http://schemas.openxmlformats.org/officeDocument/2006/relationships/image" Target="../media/image100.png"/><Relationship Id="rId40" Type="http://schemas.openxmlformats.org/officeDocument/2006/relationships/image" Target="../media/image101.png"/><Relationship Id="rId41" Type="http://schemas.openxmlformats.org/officeDocument/2006/relationships/image" Target="../media/image102.png"/><Relationship Id="rId42" Type="http://schemas.openxmlformats.org/officeDocument/2006/relationships/image" Target="../media/image103.png"/><Relationship Id="rId43" Type="http://schemas.openxmlformats.org/officeDocument/2006/relationships/image" Target="../media/image104.png"/><Relationship Id="rId44" Type="http://schemas.openxmlformats.org/officeDocument/2006/relationships/image" Target="../media/image105.png"/><Relationship Id="rId45" Type="http://schemas.openxmlformats.org/officeDocument/2006/relationships/image" Target="../media/image106.png"/><Relationship Id="rId46" Type="http://schemas.openxmlformats.org/officeDocument/2006/relationships/image" Target="../media/image107.png"/><Relationship Id="rId47" Type="http://schemas.openxmlformats.org/officeDocument/2006/relationships/image" Target="../media/image108.png"/><Relationship Id="rId48" Type="http://schemas.openxmlformats.org/officeDocument/2006/relationships/image" Target="../media/image109.png"/><Relationship Id="rId49" Type="http://schemas.openxmlformats.org/officeDocument/2006/relationships/image" Target="../media/image110.png"/><Relationship Id="rId50" Type="http://schemas.openxmlformats.org/officeDocument/2006/relationships/image" Target="../media/image111.png"/><Relationship Id="rId51" Type="http://schemas.openxmlformats.org/officeDocument/2006/relationships/image" Target="../media/image112.png"/><Relationship Id="rId52" Type="http://schemas.openxmlformats.org/officeDocument/2006/relationships/image" Target="../media/image113.png"/><Relationship Id="rId53" Type="http://schemas.openxmlformats.org/officeDocument/2006/relationships/image" Target="../media/image114.png"/><Relationship Id="rId54" Type="http://schemas.openxmlformats.org/officeDocument/2006/relationships/image" Target="../media/image115.png"/><Relationship Id="rId55" Type="http://schemas.openxmlformats.org/officeDocument/2006/relationships/image" Target="../media/image116.png"/><Relationship Id="rId56" Type="http://schemas.openxmlformats.org/officeDocument/2006/relationships/image" Target="../media/image117.png"/><Relationship Id="rId57" Type="http://schemas.openxmlformats.org/officeDocument/2006/relationships/image" Target="../media/image118.png"/><Relationship Id="rId58" Type="http://schemas.openxmlformats.org/officeDocument/2006/relationships/image" Target="../media/image119.png"/><Relationship Id="rId59" Type="http://schemas.openxmlformats.org/officeDocument/2006/relationships/image" Target="../media/image120.png"/><Relationship Id="rId60" Type="http://schemas.openxmlformats.org/officeDocument/2006/relationships/image" Target="../media/image121.png"/><Relationship Id="rId61" Type="http://schemas.openxmlformats.org/officeDocument/2006/relationships/image" Target="../media/image122.png"/><Relationship Id="rId62" Type="http://schemas.openxmlformats.org/officeDocument/2006/relationships/image" Target="../media/image123.png"/><Relationship Id="rId63" Type="http://schemas.openxmlformats.org/officeDocument/2006/relationships/image" Target="../media/image124.png"/><Relationship Id="rId64" Type="http://schemas.openxmlformats.org/officeDocument/2006/relationships/image" Target="../media/image125.png"/><Relationship Id="rId65" Type="http://schemas.openxmlformats.org/officeDocument/2006/relationships/image" Target="../media/image126.png"/><Relationship Id="rId66" Type="http://schemas.openxmlformats.org/officeDocument/2006/relationships/image" Target="../media/image127.png"/><Relationship Id="rId67" Type="http://schemas.openxmlformats.org/officeDocument/2006/relationships/image" Target="../media/image128.png"/><Relationship Id="rId68" Type="http://schemas.openxmlformats.org/officeDocument/2006/relationships/image" Target="../media/image129.png"/><Relationship Id="rId69" Type="http://schemas.openxmlformats.org/officeDocument/2006/relationships/image" Target="../media/image130.png"/><Relationship Id="rId70" Type="http://schemas.openxmlformats.org/officeDocument/2006/relationships/image" Target="../media/image131.png"/><Relationship Id="rId71" Type="http://schemas.openxmlformats.org/officeDocument/2006/relationships/image" Target="../media/image132.png"/><Relationship Id="rId72" Type="http://schemas.openxmlformats.org/officeDocument/2006/relationships/image" Target="../media/image133.png"/><Relationship Id="rId73" Type="http://schemas.openxmlformats.org/officeDocument/2006/relationships/image" Target="../media/image134.png"/><Relationship Id="rId74" Type="http://schemas.openxmlformats.org/officeDocument/2006/relationships/image" Target="../media/image135.png"/><Relationship Id="rId75" Type="http://schemas.openxmlformats.org/officeDocument/2006/relationships/image" Target="../media/image136.png"/><Relationship Id="rId76" Type="http://schemas.openxmlformats.org/officeDocument/2006/relationships/image" Target="../media/image137.png"/><Relationship Id="rId77" Type="http://schemas.openxmlformats.org/officeDocument/2006/relationships/image" Target="../media/image138.png"/><Relationship Id="rId78" Type="http://schemas.openxmlformats.org/officeDocument/2006/relationships/image" Target="../media/image139.png"/><Relationship Id="rId79" Type="http://schemas.openxmlformats.org/officeDocument/2006/relationships/image" Target="../media/image140.png"/><Relationship Id="rId80" Type="http://schemas.openxmlformats.org/officeDocument/2006/relationships/image" Target="../media/image141.png"/><Relationship Id="rId81" Type="http://schemas.openxmlformats.org/officeDocument/2006/relationships/image" Target="../media/image142.png"/><Relationship Id="rId82" Type="http://schemas.openxmlformats.org/officeDocument/2006/relationships/image" Target="../media/image143.png"/><Relationship Id="rId83" Type="http://schemas.openxmlformats.org/officeDocument/2006/relationships/image" Target="../media/image144.png"/><Relationship Id="rId84" Type="http://schemas.openxmlformats.org/officeDocument/2006/relationships/image" Target="../media/image145.png"/><Relationship Id="rId85" Type="http://schemas.openxmlformats.org/officeDocument/2006/relationships/image" Target="../media/image146.png"/><Relationship Id="rId86" Type="http://schemas.openxmlformats.org/officeDocument/2006/relationships/image" Target="../media/image14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22.png"/><Relationship Id="rId12" Type="http://schemas.openxmlformats.org/officeDocument/2006/relationships/image" Target="../media/image156.png"/><Relationship Id="rId13" Type="http://schemas.openxmlformats.org/officeDocument/2006/relationships/image" Target="../media/image157.png"/><Relationship Id="rId14" Type="http://schemas.openxmlformats.org/officeDocument/2006/relationships/image" Target="../media/image158.png"/><Relationship Id="rId15" Type="http://schemas.openxmlformats.org/officeDocument/2006/relationships/image" Target="../media/image159.png"/><Relationship Id="rId16" Type="http://schemas.openxmlformats.org/officeDocument/2006/relationships/image" Target="../media/image160.png"/><Relationship Id="rId17" Type="http://schemas.openxmlformats.org/officeDocument/2006/relationships/image" Target="../media/image161.png"/><Relationship Id="rId18" Type="http://schemas.openxmlformats.org/officeDocument/2006/relationships/image" Target="../media/image162.png"/><Relationship Id="rId19" Type="http://schemas.openxmlformats.org/officeDocument/2006/relationships/image" Target="../media/image163.png"/><Relationship Id="rId20" Type="http://schemas.openxmlformats.org/officeDocument/2006/relationships/image" Target="../media/image77.png"/><Relationship Id="rId21" Type="http://schemas.openxmlformats.org/officeDocument/2006/relationships/image" Target="../media/image164.png"/><Relationship Id="rId22" Type="http://schemas.openxmlformats.org/officeDocument/2006/relationships/image" Target="../media/image115.png"/><Relationship Id="rId23" Type="http://schemas.openxmlformats.org/officeDocument/2006/relationships/image" Target="../media/image165.png"/><Relationship Id="rId24" Type="http://schemas.openxmlformats.org/officeDocument/2006/relationships/image" Target="../media/image113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68.png"/><Relationship Id="rId30" Type="http://schemas.openxmlformats.org/officeDocument/2006/relationships/image" Target="../media/image86.png"/><Relationship Id="rId31" Type="http://schemas.openxmlformats.org/officeDocument/2006/relationships/image" Target="../media/image93.png"/><Relationship Id="rId32" Type="http://schemas.openxmlformats.org/officeDocument/2006/relationships/image" Target="../media/image169.png"/><Relationship Id="rId33" Type="http://schemas.openxmlformats.org/officeDocument/2006/relationships/image" Target="../media/image170.png"/><Relationship Id="rId34" Type="http://schemas.openxmlformats.org/officeDocument/2006/relationships/image" Target="../media/image171.png"/><Relationship Id="rId35" Type="http://schemas.openxmlformats.org/officeDocument/2006/relationships/image" Target="../media/image172.png"/><Relationship Id="rId36" Type="http://schemas.openxmlformats.org/officeDocument/2006/relationships/image" Target="../media/image173.png"/><Relationship Id="rId37" Type="http://schemas.openxmlformats.org/officeDocument/2006/relationships/image" Target="../media/image174.png"/><Relationship Id="rId38" Type="http://schemas.openxmlformats.org/officeDocument/2006/relationships/image" Target="../media/image175.png"/><Relationship Id="rId39" Type="http://schemas.openxmlformats.org/officeDocument/2006/relationships/image" Target="../media/image111.png"/><Relationship Id="rId40" Type="http://schemas.openxmlformats.org/officeDocument/2006/relationships/image" Target="../media/image176.png"/><Relationship Id="rId41" Type="http://schemas.openxmlformats.org/officeDocument/2006/relationships/image" Target="../media/image177.png"/><Relationship Id="rId42" Type="http://schemas.openxmlformats.org/officeDocument/2006/relationships/image" Target="../media/image178.png"/><Relationship Id="rId43" Type="http://schemas.openxmlformats.org/officeDocument/2006/relationships/image" Target="../media/image179.png"/><Relationship Id="rId44" Type="http://schemas.openxmlformats.org/officeDocument/2006/relationships/image" Target="../media/image90.png"/><Relationship Id="rId45" Type="http://schemas.openxmlformats.org/officeDocument/2006/relationships/image" Target="../media/image180.png"/><Relationship Id="rId46" Type="http://schemas.openxmlformats.org/officeDocument/2006/relationships/image" Target="../media/image181.png"/><Relationship Id="rId47" Type="http://schemas.openxmlformats.org/officeDocument/2006/relationships/image" Target="../media/image182.png"/><Relationship Id="rId48" Type="http://schemas.openxmlformats.org/officeDocument/2006/relationships/image" Target="../media/image183.png"/><Relationship Id="rId49" Type="http://schemas.openxmlformats.org/officeDocument/2006/relationships/image" Target="../media/image184.png"/><Relationship Id="rId50" Type="http://schemas.openxmlformats.org/officeDocument/2006/relationships/image" Target="../media/image95.png"/><Relationship Id="rId51" Type="http://schemas.openxmlformats.org/officeDocument/2006/relationships/image" Target="../media/image185.png"/><Relationship Id="rId52" Type="http://schemas.openxmlformats.org/officeDocument/2006/relationships/image" Target="../media/image186.png"/><Relationship Id="rId53" Type="http://schemas.openxmlformats.org/officeDocument/2006/relationships/image" Target="../media/image108.png"/><Relationship Id="rId54" Type="http://schemas.openxmlformats.org/officeDocument/2006/relationships/image" Target="../media/image187.png"/><Relationship Id="rId55" Type="http://schemas.openxmlformats.org/officeDocument/2006/relationships/image" Target="../media/image188.png"/><Relationship Id="rId56" Type="http://schemas.openxmlformats.org/officeDocument/2006/relationships/image" Target="../media/image189.png"/><Relationship Id="rId57" Type="http://schemas.openxmlformats.org/officeDocument/2006/relationships/image" Target="../media/image190.png"/><Relationship Id="rId58" Type="http://schemas.openxmlformats.org/officeDocument/2006/relationships/image" Target="../media/image191.png"/><Relationship Id="rId59" Type="http://schemas.openxmlformats.org/officeDocument/2006/relationships/image" Target="../media/image192.png"/><Relationship Id="rId60" Type="http://schemas.openxmlformats.org/officeDocument/2006/relationships/image" Target="../media/image193.png"/><Relationship Id="rId61" Type="http://schemas.openxmlformats.org/officeDocument/2006/relationships/image" Target="../media/image194.png"/><Relationship Id="rId62" Type="http://schemas.openxmlformats.org/officeDocument/2006/relationships/image" Target="../media/image195.png"/><Relationship Id="rId63" Type="http://schemas.openxmlformats.org/officeDocument/2006/relationships/image" Target="../media/image196.png"/><Relationship Id="rId64" Type="http://schemas.openxmlformats.org/officeDocument/2006/relationships/image" Target="../media/image120.png"/><Relationship Id="rId65" Type="http://schemas.openxmlformats.org/officeDocument/2006/relationships/image" Target="../media/image197.png"/><Relationship Id="rId66" Type="http://schemas.openxmlformats.org/officeDocument/2006/relationships/image" Target="../media/image198.png"/><Relationship Id="rId67" Type="http://schemas.openxmlformats.org/officeDocument/2006/relationships/image" Target="../media/image199.png"/><Relationship Id="rId68" Type="http://schemas.openxmlformats.org/officeDocument/2006/relationships/image" Target="../media/image200.png"/><Relationship Id="rId69" Type="http://schemas.openxmlformats.org/officeDocument/2006/relationships/image" Target="../media/image201.png"/><Relationship Id="rId70" Type="http://schemas.openxmlformats.org/officeDocument/2006/relationships/image" Target="../media/image202.png"/><Relationship Id="rId71" Type="http://schemas.openxmlformats.org/officeDocument/2006/relationships/image" Target="../media/image203.png"/><Relationship Id="rId72" Type="http://schemas.openxmlformats.org/officeDocument/2006/relationships/image" Target="../media/image204.png"/><Relationship Id="rId73" Type="http://schemas.openxmlformats.org/officeDocument/2006/relationships/image" Target="../media/image205.png"/><Relationship Id="rId74" Type="http://schemas.openxmlformats.org/officeDocument/2006/relationships/image" Target="../media/image206.png"/><Relationship Id="rId75" Type="http://schemas.openxmlformats.org/officeDocument/2006/relationships/image" Target="../media/image97.png"/><Relationship Id="rId76" Type="http://schemas.openxmlformats.org/officeDocument/2006/relationships/image" Target="../media/image207.png"/><Relationship Id="rId77" Type="http://schemas.openxmlformats.org/officeDocument/2006/relationships/image" Target="../media/image101.png"/><Relationship Id="rId78" Type="http://schemas.openxmlformats.org/officeDocument/2006/relationships/image" Target="../media/image100.png"/><Relationship Id="rId79" Type="http://schemas.openxmlformats.org/officeDocument/2006/relationships/image" Target="../media/image208.png"/><Relationship Id="rId80" Type="http://schemas.openxmlformats.org/officeDocument/2006/relationships/image" Target="../media/image66.png"/><Relationship Id="rId81" Type="http://schemas.openxmlformats.org/officeDocument/2006/relationships/image" Target="../media/image209.png"/><Relationship Id="rId82" Type="http://schemas.openxmlformats.org/officeDocument/2006/relationships/image" Target="../media/image210.png"/><Relationship Id="rId83" Type="http://schemas.openxmlformats.org/officeDocument/2006/relationships/image" Target="../media/image211.png"/><Relationship Id="rId84" Type="http://schemas.openxmlformats.org/officeDocument/2006/relationships/image" Target="../media/image2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2.png"/><Relationship Id="rId3" Type="http://schemas.openxmlformats.org/officeDocument/2006/relationships/image" Target="../media/image122.png"/><Relationship Id="rId4" Type="http://schemas.openxmlformats.org/officeDocument/2006/relationships/image" Target="../media/image108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93.png"/><Relationship Id="rId14" Type="http://schemas.openxmlformats.org/officeDocument/2006/relationships/image" Target="../media/image182.png"/><Relationship Id="rId15" Type="http://schemas.openxmlformats.org/officeDocument/2006/relationships/image" Target="../media/image221.png"/><Relationship Id="rId16" Type="http://schemas.openxmlformats.org/officeDocument/2006/relationships/image" Target="../media/image205.png"/><Relationship Id="rId17" Type="http://schemas.openxmlformats.org/officeDocument/2006/relationships/image" Target="../media/image222.png"/><Relationship Id="rId18" Type="http://schemas.openxmlformats.org/officeDocument/2006/relationships/image" Target="../media/image95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227.png"/><Relationship Id="rId24" Type="http://schemas.openxmlformats.org/officeDocument/2006/relationships/image" Target="../media/image228.png"/><Relationship Id="rId25" Type="http://schemas.openxmlformats.org/officeDocument/2006/relationships/image" Target="../media/image229.png"/><Relationship Id="rId26" Type="http://schemas.openxmlformats.org/officeDocument/2006/relationships/image" Target="../media/image230.png"/><Relationship Id="rId27" Type="http://schemas.openxmlformats.org/officeDocument/2006/relationships/image" Target="../media/image231.png"/><Relationship Id="rId28" Type="http://schemas.openxmlformats.org/officeDocument/2006/relationships/image" Target="../media/image187.png"/><Relationship Id="rId29" Type="http://schemas.openxmlformats.org/officeDocument/2006/relationships/image" Target="../media/image232.png"/><Relationship Id="rId30" Type="http://schemas.openxmlformats.org/officeDocument/2006/relationships/image" Target="../media/image233.png"/><Relationship Id="rId31" Type="http://schemas.openxmlformats.org/officeDocument/2006/relationships/image" Target="../media/image234.png"/><Relationship Id="rId32" Type="http://schemas.openxmlformats.org/officeDocument/2006/relationships/image" Target="../media/image235.png"/><Relationship Id="rId33" Type="http://schemas.openxmlformats.org/officeDocument/2006/relationships/image" Target="../media/image185.png"/><Relationship Id="rId34" Type="http://schemas.openxmlformats.org/officeDocument/2006/relationships/image" Target="../media/image236.png"/><Relationship Id="rId35" Type="http://schemas.openxmlformats.org/officeDocument/2006/relationships/image" Target="../media/image237.png"/><Relationship Id="rId36" Type="http://schemas.openxmlformats.org/officeDocument/2006/relationships/image" Target="../media/image238.png"/><Relationship Id="rId37" Type="http://schemas.openxmlformats.org/officeDocument/2006/relationships/image" Target="../media/image239.png"/><Relationship Id="rId38" Type="http://schemas.openxmlformats.org/officeDocument/2006/relationships/image" Target="../media/image240.png"/><Relationship Id="rId39" Type="http://schemas.openxmlformats.org/officeDocument/2006/relationships/image" Target="../media/image100.png"/><Relationship Id="rId40" Type="http://schemas.openxmlformats.org/officeDocument/2006/relationships/image" Target="../media/image169.png"/><Relationship Id="rId41" Type="http://schemas.openxmlformats.org/officeDocument/2006/relationships/image" Target="../media/image241.png"/><Relationship Id="rId42" Type="http://schemas.openxmlformats.org/officeDocument/2006/relationships/image" Target="../media/image242.png"/><Relationship Id="rId43" Type="http://schemas.openxmlformats.org/officeDocument/2006/relationships/image" Target="../media/image243.png"/><Relationship Id="rId44" Type="http://schemas.openxmlformats.org/officeDocument/2006/relationships/image" Target="../media/image77.png"/><Relationship Id="rId45" Type="http://schemas.openxmlformats.org/officeDocument/2006/relationships/image" Target="../media/image244.png"/><Relationship Id="rId46" Type="http://schemas.openxmlformats.org/officeDocument/2006/relationships/image" Target="../media/image245.png"/><Relationship Id="rId47" Type="http://schemas.openxmlformats.org/officeDocument/2006/relationships/image" Target="../media/image90.png"/><Relationship Id="rId48" Type="http://schemas.openxmlformats.org/officeDocument/2006/relationships/image" Target="../media/image179.png"/><Relationship Id="rId49" Type="http://schemas.openxmlformats.org/officeDocument/2006/relationships/image" Target="../media/image246.png"/><Relationship Id="rId50" Type="http://schemas.openxmlformats.org/officeDocument/2006/relationships/image" Target="../media/image117.png"/><Relationship Id="rId51" Type="http://schemas.openxmlformats.org/officeDocument/2006/relationships/image" Target="../media/image118.png"/><Relationship Id="rId52" Type="http://schemas.openxmlformats.org/officeDocument/2006/relationships/image" Target="../media/image247.png"/><Relationship Id="rId53" Type="http://schemas.openxmlformats.org/officeDocument/2006/relationships/image" Target="../media/image248.png"/><Relationship Id="rId54" Type="http://schemas.openxmlformats.org/officeDocument/2006/relationships/image" Target="../media/image249.png"/><Relationship Id="rId55" Type="http://schemas.openxmlformats.org/officeDocument/2006/relationships/image" Target="../media/image250.png"/><Relationship Id="rId56" Type="http://schemas.openxmlformats.org/officeDocument/2006/relationships/image" Target="../media/image147.png"/><Relationship Id="rId57" Type="http://schemas.openxmlformats.org/officeDocument/2006/relationships/image" Target="../media/image251.png"/><Relationship Id="rId58" Type="http://schemas.openxmlformats.org/officeDocument/2006/relationships/image" Target="../media/image252.png"/><Relationship Id="rId59" Type="http://schemas.openxmlformats.org/officeDocument/2006/relationships/image" Target="../media/image253.png"/><Relationship Id="rId60" Type="http://schemas.openxmlformats.org/officeDocument/2006/relationships/image" Target="../media/image254.png"/><Relationship Id="rId61" Type="http://schemas.openxmlformats.org/officeDocument/2006/relationships/image" Target="../media/image255.png"/><Relationship Id="rId62" Type="http://schemas.openxmlformats.org/officeDocument/2006/relationships/image" Target="../media/image256.png"/><Relationship Id="rId63" Type="http://schemas.openxmlformats.org/officeDocument/2006/relationships/image" Target="../media/image163.png"/><Relationship Id="rId64" Type="http://schemas.openxmlformats.org/officeDocument/2006/relationships/image" Target="../media/image257.png"/><Relationship Id="rId65" Type="http://schemas.openxmlformats.org/officeDocument/2006/relationships/image" Target="../media/image258.png"/><Relationship Id="rId66" Type="http://schemas.openxmlformats.org/officeDocument/2006/relationships/image" Target="../media/image259.png"/><Relationship Id="rId67" Type="http://schemas.openxmlformats.org/officeDocument/2006/relationships/image" Target="../media/image260.png"/><Relationship Id="rId68" Type="http://schemas.openxmlformats.org/officeDocument/2006/relationships/image" Target="../media/image261.png"/><Relationship Id="rId69" Type="http://schemas.openxmlformats.org/officeDocument/2006/relationships/image" Target="../media/image262.png"/><Relationship Id="rId70" Type="http://schemas.openxmlformats.org/officeDocument/2006/relationships/image" Target="../media/image263.png"/><Relationship Id="rId71" Type="http://schemas.openxmlformats.org/officeDocument/2006/relationships/image" Target="../media/image264.png"/><Relationship Id="rId72" Type="http://schemas.openxmlformats.org/officeDocument/2006/relationships/image" Target="../media/image265.png"/><Relationship Id="rId73" Type="http://schemas.openxmlformats.org/officeDocument/2006/relationships/image" Target="../media/image266.png"/><Relationship Id="rId74" Type="http://schemas.openxmlformats.org/officeDocument/2006/relationships/image" Target="../media/image267.png"/><Relationship Id="rId75" Type="http://schemas.openxmlformats.org/officeDocument/2006/relationships/image" Target="../media/image268.png"/><Relationship Id="rId76" Type="http://schemas.openxmlformats.org/officeDocument/2006/relationships/image" Target="../media/image269.png"/><Relationship Id="rId77" Type="http://schemas.openxmlformats.org/officeDocument/2006/relationships/image" Target="../media/image270.png"/><Relationship Id="rId78" Type="http://schemas.openxmlformats.org/officeDocument/2006/relationships/image" Target="../media/image271.png"/><Relationship Id="rId79" Type="http://schemas.openxmlformats.org/officeDocument/2006/relationships/image" Target="../media/image272.png"/><Relationship Id="rId80" Type="http://schemas.openxmlformats.org/officeDocument/2006/relationships/image" Target="../media/image273.png"/><Relationship Id="rId81" Type="http://schemas.openxmlformats.org/officeDocument/2006/relationships/image" Target="../media/image274.png"/><Relationship Id="rId82" Type="http://schemas.openxmlformats.org/officeDocument/2006/relationships/image" Target="../media/image275.png"/><Relationship Id="rId83" Type="http://schemas.openxmlformats.org/officeDocument/2006/relationships/image" Target="../media/image276.png"/><Relationship Id="rId84" Type="http://schemas.openxmlformats.org/officeDocument/2006/relationships/image" Target="../media/image277.png"/><Relationship Id="rId85" Type="http://schemas.openxmlformats.org/officeDocument/2006/relationships/image" Target="../media/image278.png"/><Relationship Id="rId86" Type="http://schemas.openxmlformats.org/officeDocument/2006/relationships/image" Target="../media/image279.png"/><Relationship Id="rId87" Type="http://schemas.openxmlformats.org/officeDocument/2006/relationships/image" Target="../media/image28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png"/><Relationship Id="rId3" Type="http://schemas.openxmlformats.org/officeDocument/2006/relationships/image" Target="../media/image281.png"/><Relationship Id="rId4" Type="http://schemas.openxmlformats.org/officeDocument/2006/relationships/image" Target="../media/image220.png"/><Relationship Id="rId5" Type="http://schemas.openxmlformats.org/officeDocument/2006/relationships/image" Target="../media/image282.png"/><Relationship Id="rId6" Type="http://schemas.openxmlformats.org/officeDocument/2006/relationships/image" Target="../media/image93.png"/><Relationship Id="rId7" Type="http://schemas.openxmlformats.org/officeDocument/2006/relationships/image" Target="../media/image283.png"/><Relationship Id="rId8" Type="http://schemas.openxmlformats.org/officeDocument/2006/relationships/image" Target="../media/image284.png"/><Relationship Id="rId9" Type="http://schemas.openxmlformats.org/officeDocument/2006/relationships/image" Target="../media/image205.png"/><Relationship Id="rId10" Type="http://schemas.openxmlformats.org/officeDocument/2006/relationships/image" Target="../media/image285.png"/><Relationship Id="rId11" Type="http://schemas.openxmlformats.org/officeDocument/2006/relationships/image" Target="../media/image95.png"/><Relationship Id="rId12" Type="http://schemas.openxmlformats.org/officeDocument/2006/relationships/image" Target="../media/image286.png"/><Relationship Id="rId13" Type="http://schemas.openxmlformats.org/officeDocument/2006/relationships/image" Target="../media/image66.png"/><Relationship Id="rId14" Type="http://schemas.openxmlformats.org/officeDocument/2006/relationships/image" Target="../media/image287.png"/><Relationship Id="rId15" Type="http://schemas.openxmlformats.org/officeDocument/2006/relationships/image" Target="../media/image288.png"/><Relationship Id="rId16" Type="http://schemas.openxmlformats.org/officeDocument/2006/relationships/image" Target="../media/image289.png"/><Relationship Id="rId17" Type="http://schemas.openxmlformats.org/officeDocument/2006/relationships/image" Target="../media/image100.png"/><Relationship Id="rId18" Type="http://schemas.openxmlformats.org/officeDocument/2006/relationships/image" Target="../media/image111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90.png"/><Relationship Id="rId22" Type="http://schemas.openxmlformats.org/officeDocument/2006/relationships/image" Target="../media/image292.png"/><Relationship Id="rId23" Type="http://schemas.openxmlformats.org/officeDocument/2006/relationships/image" Target="../media/image77.png"/><Relationship Id="rId24" Type="http://schemas.openxmlformats.org/officeDocument/2006/relationships/image" Target="../media/image293.png"/><Relationship Id="rId25" Type="http://schemas.openxmlformats.org/officeDocument/2006/relationships/image" Target="../media/image294.png"/><Relationship Id="rId26" Type="http://schemas.openxmlformats.org/officeDocument/2006/relationships/image" Target="../media/image295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75.png"/><Relationship Id="rId30" Type="http://schemas.openxmlformats.org/officeDocument/2006/relationships/image" Target="../media/image94.png"/><Relationship Id="rId31" Type="http://schemas.openxmlformats.org/officeDocument/2006/relationships/image" Target="../media/image105.png"/><Relationship Id="rId32" Type="http://schemas.openxmlformats.org/officeDocument/2006/relationships/image" Target="../media/image296.png"/><Relationship Id="rId33" Type="http://schemas.openxmlformats.org/officeDocument/2006/relationships/image" Target="../media/image297.png"/><Relationship Id="rId34" Type="http://schemas.openxmlformats.org/officeDocument/2006/relationships/image" Target="../media/image298.png"/><Relationship Id="rId35" Type="http://schemas.openxmlformats.org/officeDocument/2006/relationships/image" Target="../media/image104.png"/><Relationship Id="rId36" Type="http://schemas.openxmlformats.org/officeDocument/2006/relationships/image" Target="../media/image131.png"/><Relationship Id="rId37" Type="http://schemas.openxmlformats.org/officeDocument/2006/relationships/image" Target="../media/image299.png"/><Relationship Id="rId38" Type="http://schemas.openxmlformats.org/officeDocument/2006/relationships/image" Target="../media/image300.png"/><Relationship Id="rId39" Type="http://schemas.openxmlformats.org/officeDocument/2006/relationships/image" Target="../media/image301.png"/><Relationship Id="rId40" Type="http://schemas.openxmlformats.org/officeDocument/2006/relationships/image" Target="../media/image302.png"/><Relationship Id="rId41" Type="http://schemas.openxmlformats.org/officeDocument/2006/relationships/image" Target="../media/image303.png"/><Relationship Id="rId42" Type="http://schemas.openxmlformats.org/officeDocument/2006/relationships/image" Target="../media/image304.png"/><Relationship Id="rId43" Type="http://schemas.openxmlformats.org/officeDocument/2006/relationships/image" Target="../media/image138.png"/><Relationship Id="rId44" Type="http://schemas.openxmlformats.org/officeDocument/2006/relationships/image" Target="../media/image139.png"/><Relationship Id="rId45" Type="http://schemas.openxmlformats.org/officeDocument/2006/relationships/image" Target="../media/image305.png"/><Relationship Id="rId46" Type="http://schemas.openxmlformats.org/officeDocument/2006/relationships/image" Target="../media/image119.png"/><Relationship Id="rId47" Type="http://schemas.openxmlformats.org/officeDocument/2006/relationships/image" Target="../media/image306.png"/><Relationship Id="rId48" Type="http://schemas.openxmlformats.org/officeDocument/2006/relationships/image" Target="../media/image147.png"/><Relationship Id="rId49" Type="http://schemas.openxmlformats.org/officeDocument/2006/relationships/image" Target="../media/image307.png"/><Relationship Id="rId50" Type="http://schemas.openxmlformats.org/officeDocument/2006/relationships/image" Target="../media/image128.png"/><Relationship Id="rId51" Type="http://schemas.openxmlformats.org/officeDocument/2006/relationships/image" Target="../media/image308.png"/><Relationship Id="rId52" Type="http://schemas.openxmlformats.org/officeDocument/2006/relationships/image" Target="../media/image309.png"/><Relationship Id="rId53" Type="http://schemas.openxmlformats.org/officeDocument/2006/relationships/image" Target="../media/image310.png"/><Relationship Id="rId54" Type="http://schemas.openxmlformats.org/officeDocument/2006/relationships/image" Target="../media/image311.png"/><Relationship Id="rId55" Type="http://schemas.openxmlformats.org/officeDocument/2006/relationships/image" Target="../media/image143.png"/><Relationship Id="rId56" Type="http://schemas.openxmlformats.org/officeDocument/2006/relationships/image" Target="../media/image312.png"/><Relationship Id="rId57" Type="http://schemas.openxmlformats.org/officeDocument/2006/relationships/image" Target="../media/image313.png"/><Relationship Id="rId58" Type="http://schemas.openxmlformats.org/officeDocument/2006/relationships/image" Target="../media/image314.png"/><Relationship Id="rId59" Type="http://schemas.openxmlformats.org/officeDocument/2006/relationships/image" Target="../media/image315.png"/><Relationship Id="rId60" Type="http://schemas.openxmlformats.org/officeDocument/2006/relationships/image" Target="../media/image1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2.png"/><Relationship Id="rId3" Type="http://schemas.openxmlformats.org/officeDocument/2006/relationships/image" Target="../media/image122.png"/><Relationship Id="rId4" Type="http://schemas.openxmlformats.org/officeDocument/2006/relationships/image" Target="../media/image108.png"/><Relationship Id="rId5" Type="http://schemas.openxmlformats.org/officeDocument/2006/relationships/image" Target="../media/image156.png"/><Relationship Id="rId6" Type="http://schemas.openxmlformats.org/officeDocument/2006/relationships/image" Target="../media/image316.png"/><Relationship Id="rId7" Type="http://schemas.openxmlformats.org/officeDocument/2006/relationships/image" Target="../media/image157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319.png"/><Relationship Id="rId11" Type="http://schemas.openxmlformats.org/officeDocument/2006/relationships/image" Target="../media/image320.png"/><Relationship Id="rId12" Type="http://schemas.openxmlformats.org/officeDocument/2006/relationships/image" Target="../media/image321.png"/><Relationship Id="rId13" Type="http://schemas.openxmlformats.org/officeDocument/2006/relationships/image" Target="../media/image322.png"/><Relationship Id="rId14" Type="http://schemas.openxmlformats.org/officeDocument/2006/relationships/image" Target="../media/image323.png"/><Relationship Id="rId15" Type="http://schemas.openxmlformats.org/officeDocument/2006/relationships/image" Target="../media/image324.png"/><Relationship Id="rId16" Type="http://schemas.openxmlformats.org/officeDocument/2006/relationships/image" Target="../media/image325.png"/><Relationship Id="rId17" Type="http://schemas.openxmlformats.org/officeDocument/2006/relationships/image" Target="../media/image285.png"/><Relationship Id="rId18" Type="http://schemas.openxmlformats.org/officeDocument/2006/relationships/image" Target="../media/image93.png"/><Relationship Id="rId19" Type="http://schemas.openxmlformats.org/officeDocument/2006/relationships/image" Target="../media/image326.png"/><Relationship Id="rId20" Type="http://schemas.openxmlformats.org/officeDocument/2006/relationships/image" Target="../media/image90.png"/><Relationship Id="rId21" Type="http://schemas.openxmlformats.org/officeDocument/2006/relationships/image" Target="../media/image327.png"/><Relationship Id="rId22" Type="http://schemas.openxmlformats.org/officeDocument/2006/relationships/image" Target="../media/image311.png"/><Relationship Id="rId23" Type="http://schemas.openxmlformats.org/officeDocument/2006/relationships/image" Target="../media/image75.png"/><Relationship Id="rId24" Type="http://schemas.openxmlformats.org/officeDocument/2006/relationships/image" Target="../media/image94.png"/><Relationship Id="rId25" Type="http://schemas.openxmlformats.org/officeDocument/2006/relationships/image" Target="../media/image129.png"/><Relationship Id="rId26" Type="http://schemas.openxmlformats.org/officeDocument/2006/relationships/image" Target="../media/image328.png"/><Relationship Id="rId27" Type="http://schemas.openxmlformats.org/officeDocument/2006/relationships/image" Target="../media/image329.png"/><Relationship Id="rId28" Type="http://schemas.openxmlformats.org/officeDocument/2006/relationships/image" Target="../media/image330.png"/><Relationship Id="rId29" Type="http://schemas.openxmlformats.org/officeDocument/2006/relationships/image" Target="../media/image331.png"/><Relationship Id="rId30" Type="http://schemas.openxmlformats.org/officeDocument/2006/relationships/image" Target="../media/image332.png"/><Relationship Id="rId31" Type="http://schemas.openxmlformats.org/officeDocument/2006/relationships/image" Target="../media/image333.png"/><Relationship Id="rId32" Type="http://schemas.openxmlformats.org/officeDocument/2006/relationships/image" Target="../media/image334.png"/><Relationship Id="rId33" Type="http://schemas.openxmlformats.org/officeDocument/2006/relationships/image" Target="../media/image335.png"/><Relationship Id="rId34" Type="http://schemas.openxmlformats.org/officeDocument/2006/relationships/image" Target="../media/image297.png"/><Relationship Id="rId35" Type="http://schemas.openxmlformats.org/officeDocument/2006/relationships/image" Target="../media/image336.png"/><Relationship Id="rId36" Type="http://schemas.openxmlformats.org/officeDocument/2006/relationships/image" Target="../media/image337.png"/><Relationship Id="rId37" Type="http://schemas.openxmlformats.org/officeDocument/2006/relationships/image" Target="../media/image298.png"/><Relationship Id="rId38" Type="http://schemas.openxmlformats.org/officeDocument/2006/relationships/image" Target="../media/image338.png"/><Relationship Id="rId39" Type="http://schemas.openxmlformats.org/officeDocument/2006/relationships/image" Target="../media/image339.png"/><Relationship Id="rId40" Type="http://schemas.openxmlformats.org/officeDocument/2006/relationships/image" Target="../media/image74.png"/><Relationship Id="rId41" Type="http://schemas.openxmlformats.org/officeDocument/2006/relationships/image" Target="../media/image340.png"/><Relationship Id="rId42" Type="http://schemas.openxmlformats.org/officeDocument/2006/relationships/image" Target="../media/image100.png"/><Relationship Id="rId43" Type="http://schemas.openxmlformats.org/officeDocument/2006/relationships/image" Target="../media/image341.png"/><Relationship Id="rId44" Type="http://schemas.openxmlformats.org/officeDocument/2006/relationships/image" Target="../media/image139.png"/><Relationship Id="rId45" Type="http://schemas.openxmlformats.org/officeDocument/2006/relationships/image" Target="../media/image342.png"/><Relationship Id="rId46" Type="http://schemas.openxmlformats.org/officeDocument/2006/relationships/image" Target="../media/image343.png"/><Relationship Id="rId47" Type="http://schemas.openxmlformats.org/officeDocument/2006/relationships/image" Target="../media/image344.png"/><Relationship Id="rId48" Type="http://schemas.openxmlformats.org/officeDocument/2006/relationships/image" Target="../media/image345.png"/><Relationship Id="rId49" Type="http://schemas.openxmlformats.org/officeDocument/2006/relationships/image" Target="../media/image283.png"/><Relationship Id="rId50" Type="http://schemas.openxmlformats.org/officeDocument/2006/relationships/image" Target="../media/image346.png"/><Relationship Id="rId51" Type="http://schemas.openxmlformats.org/officeDocument/2006/relationships/image" Target="../media/image347.png"/><Relationship Id="rId52" Type="http://schemas.openxmlformats.org/officeDocument/2006/relationships/image" Target="../media/image348.png"/><Relationship Id="rId53" Type="http://schemas.openxmlformats.org/officeDocument/2006/relationships/image" Target="../media/image349.png"/><Relationship Id="rId54" Type="http://schemas.openxmlformats.org/officeDocument/2006/relationships/image" Target="../media/image350.png"/><Relationship Id="rId55" Type="http://schemas.openxmlformats.org/officeDocument/2006/relationships/image" Target="../media/image186.png"/><Relationship Id="rId56" Type="http://schemas.openxmlformats.org/officeDocument/2006/relationships/image" Target="../media/image351.png"/><Relationship Id="rId57" Type="http://schemas.openxmlformats.org/officeDocument/2006/relationships/image" Target="../media/image352.png"/><Relationship Id="rId58" Type="http://schemas.openxmlformats.org/officeDocument/2006/relationships/image" Target="../media/image353.png"/><Relationship Id="rId59" Type="http://schemas.openxmlformats.org/officeDocument/2006/relationships/image" Target="../media/image354.png"/><Relationship Id="rId60" Type="http://schemas.openxmlformats.org/officeDocument/2006/relationships/image" Target="../media/image355.png"/><Relationship Id="rId61" Type="http://schemas.openxmlformats.org/officeDocument/2006/relationships/image" Target="../media/image288.png"/><Relationship Id="rId62" Type="http://schemas.openxmlformats.org/officeDocument/2006/relationships/image" Target="../media/image356.png"/><Relationship Id="rId63" Type="http://schemas.openxmlformats.org/officeDocument/2006/relationships/image" Target="../media/image357.png"/><Relationship Id="rId64" Type="http://schemas.openxmlformats.org/officeDocument/2006/relationships/image" Target="../media/image105.png"/><Relationship Id="rId65" Type="http://schemas.openxmlformats.org/officeDocument/2006/relationships/image" Target="../media/image296.png"/><Relationship Id="rId66" Type="http://schemas.openxmlformats.org/officeDocument/2006/relationships/image" Target="../media/image358.png"/><Relationship Id="rId67" Type="http://schemas.openxmlformats.org/officeDocument/2006/relationships/image" Target="../media/image359.png"/><Relationship Id="rId68" Type="http://schemas.openxmlformats.org/officeDocument/2006/relationships/image" Target="../media/image360.png"/><Relationship Id="rId69" Type="http://schemas.openxmlformats.org/officeDocument/2006/relationships/image" Target="../media/image66.png"/><Relationship Id="rId70" Type="http://schemas.openxmlformats.org/officeDocument/2006/relationships/image" Target="../media/image361.png"/><Relationship Id="rId71" Type="http://schemas.openxmlformats.org/officeDocument/2006/relationships/image" Target="../media/image362.png"/><Relationship Id="rId72" Type="http://schemas.openxmlformats.org/officeDocument/2006/relationships/image" Target="../media/image308.png"/><Relationship Id="rId73" Type="http://schemas.openxmlformats.org/officeDocument/2006/relationships/image" Target="../media/image363.png"/><Relationship Id="rId74" Type="http://schemas.openxmlformats.org/officeDocument/2006/relationships/image" Target="../media/image364.png"/><Relationship Id="rId75" Type="http://schemas.openxmlformats.org/officeDocument/2006/relationships/image" Target="../media/image199.png"/><Relationship Id="rId76" Type="http://schemas.openxmlformats.org/officeDocument/2006/relationships/image" Target="../media/image365.png"/><Relationship Id="rId77" Type="http://schemas.openxmlformats.org/officeDocument/2006/relationships/image" Target="../media/image366.png"/><Relationship Id="rId78" Type="http://schemas.openxmlformats.org/officeDocument/2006/relationships/image" Target="../media/image367.png"/><Relationship Id="rId79" Type="http://schemas.openxmlformats.org/officeDocument/2006/relationships/image" Target="../media/image368.png"/><Relationship Id="rId80" Type="http://schemas.openxmlformats.org/officeDocument/2006/relationships/image" Target="../media/image369.png"/><Relationship Id="rId81" Type="http://schemas.openxmlformats.org/officeDocument/2006/relationships/image" Target="../media/image370.png"/><Relationship Id="rId82" Type="http://schemas.openxmlformats.org/officeDocument/2006/relationships/image" Target="../media/image371.png"/><Relationship Id="rId83" Type="http://schemas.openxmlformats.org/officeDocument/2006/relationships/image" Target="../media/image37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3.png"/><Relationship Id="rId3" Type="http://schemas.openxmlformats.org/officeDocument/2006/relationships/image" Target="../media/image122.png"/><Relationship Id="rId4" Type="http://schemas.openxmlformats.org/officeDocument/2006/relationships/image" Target="../media/image108.png"/><Relationship Id="rId5" Type="http://schemas.openxmlformats.org/officeDocument/2006/relationships/image" Target="../media/image213.png"/><Relationship Id="rId6" Type="http://schemas.openxmlformats.org/officeDocument/2006/relationships/image" Target="../media/image374.png"/><Relationship Id="rId7" Type="http://schemas.openxmlformats.org/officeDocument/2006/relationships/image" Target="../media/image375.png"/><Relationship Id="rId8" Type="http://schemas.openxmlformats.org/officeDocument/2006/relationships/image" Target="../media/image376.png"/><Relationship Id="rId9" Type="http://schemas.openxmlformats.org/officeDocument/2006/relationships/image" Target="../media/image377.png"/><Relationship Id="rId10" Type="http://schemas.openxmlformats.org/officeDocument/2006/relationships/image" Target="../media/image216.png"/><Relationship Id="rId11" Type="http://schemas.openxmlformats.org/officeDocument/2006/relationships/image" Target="../media/image378.png"/><Relationship Id="rId12" Type="http://schemas.openxmlformats.org/officeDocument/2006/relationships/image" Target="../media/image343.png"/><Relationship Id="rId13" Type="http://schemas.openxmlformats.org/officeDocument/2006/relationships/image" Target="../media/image379.png"/><Relationship Id="rId14" Type="http://schemas.openxmlformats.org/officeDocument/2006/relationships/image" Target="../media/image74.png"/><Relationship Id="rId15" Type="http://schemas.openxmlformats.org/officeDocument/2006/relationships/image" Target="../media/image380.png"/><Relationship Id="rId16" Type="http://schemas.openxmlformats.org/officeDocument/2006/relationships/image" Target="../media/image381.png"/><Relationship Id="rId17" Type="http://schemas.openxmlformats.org/officeDocument/2006/relationships/image" Target="../media/image382.png"/><Relationship Id="rId18" Type="http://schemas.openxmlformats.org/officeDocument/2006/relationships/image" Target="../media/image86.png"/><Relationship Id="rId19" Type="http://schemas.openxmlformats.org/officeDocument/2006/relationships/image" Target="../media/image383.png"/><Relationship Id="rId20" Type="http://schemas.openxmlformats.org/officeDocument/2006/relationships/image" Target="../media/image384.png"/><Relationship Id="rId21" Type="http://schemas.openxmlformats.org/officeDocument/2006/relationships/image" Target="../media/image385.png"/><Relationship Id="rId22" Type="http://schemas.openxmlformats.org/officeDocument/2006/relationships/image" Target="../media/image386.png"/><Relationship Id="rId23" Type="http://schemas.openxmlformats.org/officeDocument/2006/relationships/image" Target="../media/image93.png"/><Relationship Id="rId24" Type="http://schemas.openxmlformats.org/officeDocument/2006/relationships/image" Target="../media/image283.png"/><Relationship Id="rId25" Type="http://schemas.openxmlformats.org/officeDocument/2006/relationships/image" Target="../media/image387.png"/><Relationship Id="rId26" Type="http://schemas.openxmlformats.org/officeDocument/2006/relationships/image" Target="../media/image388.png"/><Relationship Id="rId27" Type="http://schemas.openxmlformats.org/officeDocument/2006/relationships/image" Target="../media/image389.png"/><Relationship Id="rId28" Type="http://schemas.openxmlformats.org/officeDocument/2006/relationships/image" Target="../media/image390.png"/><Relationship Id="rId29" Type="http://schemas.openxmlformats.org/officeDocument/2006/relationships/image" Target="../media/image391.png"/><Relationship Id="rId30" Type="http://schemas.openxmlformats.org/officeDocument/2006/relationships/image" Target="../media/image392.png"/><Relationship Id="rId31" Type="http://schemas.openxmlformats.org/officeDocument/2006/relationships/image" Target="../media/image393.png"/><Relationship Id="rId32" Type="http://schemas.openxmlformats.org/officeDocument/2006/relationships/image" Target="../media/image394.png"/><Relationship Id="rId33" Type="http://schemas.openxmlformats.org/officeDocument/2006/relationships/image" Target="../media/image395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396.png"/><Relationship Id="rId37" Type="http://schemas.openxmlformats.org/officeDocument/2006/relationships/image" Target="../media/image397.png"/><Relationship Id="rId38" Type="http://schemas.openxmlformats.org/officeDocument/2006/relationships/image" Target="../media/image398.png"/><Relationship Id="rId39" Type="http://schemas.openxmlformats.org/officeDocument/2006/relationships/image" Target="../media/image399.png"/><Relationship Id="rId40" Type="http://schemas.openxmlformats.org/officeDocument/2006/relationships/image" Target="../media/image400.png"/><Relationship Id="rId41" Type="http://schemas.openxmlformats.org/officeDocument/2006/relationships/image" Target="../media/image75.png"/><Relationship Id="rId42" Type="http://schemas.openxmlformats.org/officeDocument/2006/relationships/image" Target="../media/image401.png"/><Relationship Id="rId43" Type="http://schemas.openxmlformats.org/officeDocument/2006/relationships/image" Target="../media/image119.png"/><Relationship Id="rId44" Type="http://schemas.openxmlformats.org/officeDocument/2006/relationships/image" Target="../media/image250.png"/><Relationship Id="rId45" Type="http://schemas.openxmlformats.org/officeDocument/2006/relationships/image" Target="../media/image402.png"/><Relationship Id="rId46" Type="http://schemas.openxmlformats.org/officeDocument/2006/relationships/image" Target="../media/image403.png"/><Relationship Id="rId47" Type="http://schemas.openxmlformats.org/officeDocument/2006/relationships/image" Target="../media/image404.png"/><Relationship Id="rId48" Type="http://schemas.openxmlformats.org/officeDocument/2006/relationships/image" Target="../media/image40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6.png"/><Relationship Id="rId3" Type="http://schemas.openxmlformats.org/officeDocument/2006/relationships/image" Target="../media/image373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image" Target="../media/image409.png"/><Relationship Id="rId7" Type="http://schemas.openxmlformats.org/officeDocument/2006/relationships/image" Target="../media/image410.png"/><Relationship Id="rId8" Type="http://schemas.openxmlformats.org/officeDocument/2006/relationships/image" Target="../media/image411.png"/><Relationship Id="rId9" Type="http://schemas.openxmlformats.org/officeDocument/2006/relationships/image" Target="../media/image412.png"/><Relationship Id="rId10" Type="http://schemas.openxmlformats.org/officeDocument/2006/relationships/image" Target="../media/image149.png"/><Relationship Id="rId11" Type="http://schemas.openxmlformats.org/officeDocument/2006/relationships/image" Target="../media/image413.png"/><Relationship Id="rId12" Type="http://schemas.openxmlformats.org/officeDocument/2006/relationships/image" Target="../media/image414.png"/><Relationship Id="rId13" Type="http://schemas.openxmlformats.org/officeDocument/2006/relationships/image" Target="../media/image415.png"/><Relationship Id="rId14" Type="http://schemas.openxmlformats.org/officeDocument/2006/relationships/image" Target="../media/image108.png"/><Relationship Id="rId15" Type="http://schemas.openxmlformats.org/officeDocument/2006/relationships/image" Target="../media/image416.png"/><Relationship Id="rId16" Type="http://schemas.openxmlformats.org/officeDocument/2006/relationships/image" Target="../media/image391.png"/><Relationship Id="rId17" Type="http://schemas.openxmlformats.org/officeDocument/2006/relationships/image" Target="../media/image417.png"/><Relationship Id="rId18" Type="http://schemas.openxmlformats.org/officeDocument/2006/relationships/image" Target="../media/image418.png"/><Relationship Id="rId19" Type="http://schemas.openxmlformats.org/officeDocument/2006/relationships/image" Target="../media/image419.png"/><Relationship Id="rId20" Type="http://schemas.openxmlformats.org/officeDocument/2006/relationships/image" Target="../media/image189.png"/><Relationship Id="rId21" Type="http://schemas.openxmlformats.org/officeDocument/2006/relationships/image" Target="../media/image420.png"/><Relationship Id="rId22" Type="http://schemas.openxmlformats.org/officeDocument/2006/relationships/image" Target="../media/image421.png"/><Relationship Id="rId23" Type="http://schemas.openxmlformats.org/officeDocument/2006/relationships/image" Target="../media/image422.png"/><Relationship Id="rId24" Type="http://schemas.openxmlformats.org/officeDocument/2006/relationships/image" Target="../media/image423.png"/><Relationship Id="rId25" Type="http://schemas.openxmlformats.org/officeDocument/2006/relationships/image" Target="../media/image424.png"/><Relationship Id="rId26" Type="http://schemas.openxmlformats.org/officeDocument/2006/relationships/image" Target="../media/image393.png"/><Relationship Id="rId27" Type="http://schemas.openxmlformats.org/officeDocument/2006/relationships/image" Target="../media/image379.png"/><Relationship Id="rId28" Type="http://schemas.openxmlformats.org/officeDocument/2006/relationships/image" Target="../media/image127.png"/><Relationship Id="rId29" Type="http://schemas.openxmlformats.org/officeDocument/2006/relationships/image" Target="../media/image383.png"/><Relationship Id="rId30" Type="http://schemas.openxmlformats.org/officeDocument/2006/relationships/image" Target="../media/image425.png"/><Relationship Id="rId31" Type="http://schemas.openxmlformats.org/officeDocument/2006/relationships/image" Target="../media/image426.png"/><Relationship Id="rId32" Type="http://schemas.openxmlformats.org/officeDocument/2006/relationships/image" Target="../media/image427.png"/><Relationship Id="rId33" Type="http://schemas.openxmlformats.org/officeDocument/2006/relationships/image" Target="../media/image93.png"/><Relationship Id="rId34" Type="http://schemas.openxmlformats.org/officeDocument/2006/relationships/image" Target="../media/image428.png"/><Relationship Id="rId35" Type="http://schemas.openxmlformats.org/officeDocument/2006/relationships/image" Target="../media/image86.png"/><Relationship Id="rId36" Type="http://schemas.openxmlformats.org/officeDocument/2006/relationships/image" Target="../media/image140.png"/><Relationship Id="rId37" Type="http://schemas.openxmlformats.org/officeDocument/2006/relationships/image" Target="../media/image429.png"/><Relationship Id="rId38" Type="http://schemas.openxmlformats.org/officeDocument/2006/relationships/image" Target="../media/image430.png"/><Relationship Id="rId39" Type="http://schemas.openxmlformats.org/officeDocument/2006/relationships/image" Target="../media/image367.png"/><Relationship Id="rId40" Type="http://schemas.openxmlformats.org/officeDocument/2006/relationships/image" Target="../media/image431.png"/><Relationship Id="rId41" Type="http://schemas.openxmlformats.org/officeDocument/2006/relationships/image" Target="../media/image432.png"/><Relationship Id="rId42" Type="http://schemas.openxmlformats.org/officeDocument/2006/relationships/image" Target="../media/image433.png"/><Relationship Id="rId43" Type="http://schemas.openxmlformats.org/officeDocument/2006/relationships/image" Target="../media/image90.png"/><Relationship Id="rId44" Type="http://schemas.openxmlformats.org/officeDocument/2006/relationships/image" Target="../media/image434.png"/><Relationship Id="rId45" Type="http://schemas.openxmlformats.org/officeDocument/2006/relationships/image" Target="../media/image435.png"/><Relationship Id="rId46" Type="http://schemas.openxmlformats.org/officeDocument/2006/relationships/image" Target="../media/image436.png"/><Relationship Id="rId47" Type="http://schemas.openxmlformats.org/officeDocument/2006/relationships/image" Target="../media/image437.png"/><Relationship Id="rId48" Type="http://schemas.openxmlformats.org/officeDocument/2006/relationships/image" Target="../media/image438.png"/><Relationship Id="rId49" Type="http://schemas.openxmlformats.org/officeDocument/2006/relationships/image" Target="../media/image439.png"/><Relationship Id="rId50" Type="http://schemas.openxmlformats.org/officeDocument/2006/relationships/image" Target="../media/image440.png"/><Relationship Id="rId51" Type="http://schemas.openxmlformats.org/officeDocument/2006/relationships/image" Target="../media/image441.png"/><Relationship Id="rId52" Type="http://schemas.openxmlformats.org/officeDocument/2006/relationships/image" Target="../media/image442.png"/><Relationship Id="rId53" Type="http://schemas.openxmlformats.org/officeDocument/2006/relationships/image" Target="../media/image443.png"/><Relationship Id="rId54" Type="http://schemas.openxmlformats.org/officeDocument/2006/relationships/image" Target="../media/image444.png"/><Relationship Id="rId55" Type="http://schemas.openxmlformats.org/officeDocument/2006/relationships/image" Target="../media/image156.png"/><Relationship Id="rId56" Type="http://schemas.openxmlformats.org/officeDocument/2006/relationships/image" Target="../media/image445.png"/><Relationship Id="rId57" Type="http://schemas.openxmlformats.org/officeDocument/2006/relationships/image" Target="../media/image75.png"/><Relationship Id="rId58" Type="http://schemas.openxmlformats.org/officeDocument/2006/relationships/image" Target="../media/image446.png"/><Relationship Id="rId59" Type="http://schemas.openxmlformats.org/officeDocument/2006/relationships/image" Target="../media/image447.png"/><Relationship Id="rId60" Type="http://schemas.openxmlformats.org/officeDocument/2006/relationships/image" Target="../media/image448.png"/><Relationship Id="rId61" Type="http://schemas.openxmlformats.org/officeDocument/2006/relationships/image" Target="../media/image449.png"/><Relationship Id="rId62" Type="http://schemas.openxmlformats.org/officeDocument/2006/relationships/image" Target="../media/image450.png"/><Relationship Id="rId63" Type="http://schemas.openxmlformats.org/officeDocument/2006/relationships/image" Target="../media/image451.png"/><Relationship Id="rId64" Type="http://schemas.openxmlformats.org/officeDocument/2006/relationships/image" Target="../media/image452.png"/><Relationship Id="rId65" Type="http://schemas.openxmlformats.org/officeDocument/2006/relationships/image" Target="../media/image453.png"/><Relationship Id="rId66" Type="http://schemas.openxmlformats.org/officeDocument/2006/relationships/image" Target="../media/image454.png"/><Relationship Id="rId67" Type="http://schemas.openxmlformats.org/officeDocument/2006/relationships/image" Target="../media/image455.png"/><Relationship Id="rId68" Type="http://schemas.openxmlformats.org/officeDocument/2006/relationships/image" Target="../media/image456.png"/><Relationship Id="rId69" Type="http://schemas.openxmlformats.org/officeDocument/2006/relationships/image" Target="../media/image457.png"/><Relationship Id="rId70" Type="http://schemas.openxmlformats.org/officeDocument/2006/relationships/image" Target="../media/image458.png"/><Relationship Id="rId71" Type="http://schemas.openxmlformats.org/officeDocument/2006/relationships/image" Target="../media/image459.png"/><Relationship Id="rId72" Type="http://schemas.openxmlformats.org/officeDocument/2006/relationships/image" Target="../media/image460.png"/><Relationship Id="rId73" Type="http://schemas.openxmlformats.org/officeDocument/2006/relationships/image" Target="../media/image461.png"/><Relationship Id="rId74" Type="http://schemas.openxmlformats.org/officeDocument/2006/relationships/image" Target="../media/image462.png"/><Relationship Id="rId75" Type="http://schemas.openxmlformats.org/officeDocument/2006/relationships/image" Target="../media/image463.png"/><Relationship Id="rId76" Type="http://schemas.openxmlformats.org/officeDocument/2006/relationships/image" Target="../media/image464.png"/><Relationship Id="rId77" Type="http://schemas.openxmlformats.org/officeDocument/2006/relationships/image" Target="../media/image465.png"/><Relationship Id="rId78" Type="http://schemas.openxmlformats.org/officeDocument/2006/relationships/image" Target="../media/image466.png"/><Relationship Id="rId79" Type="http://schemas.openxmlformats.org/officeDocument/2006/relationships/image" Target="../media/image467.png"/><Relationship Id="rId80" Type="http://schemas.openxmlformats.org/officeDocument/2006/relationships/image" Target="../media/image468.png"/><Relationship Id="rId81" Type="http://schemas.openxmlformats.org/officeDocument/2006/relationships/image" Target="../media/image469.png"/><Relationship Id="rId82" Type="http://schemas.openxmlformats.org/officeDocument/2006/relationships/image" Target="../media/image154.png"/><Relationship Id="rId83" Type="http://schemas.openxmlformats.org/officeDocument/2006/relationships/image" Target="../media/image470.png"/><Relationship Id="rId84" Type="http://schemas.openxmlformats.org/officeDocument/2006/relationships/image" Target="../media/image471.png"/><Relationship Id="rId85" Type="http://schemas.openxmlformats.org/officeDocument/2006/relationships/image" Target="../media/image330.png"/><Relationship Id="rId86" Type="http://schemas.openxmlformats.org/officeDocument/2006/relationships/image" Target="../media/image472.png"/><Relationship Id="rId87" Type="http://schemas.openxmlformats.org/officeDocument/2006/relationships/image" Target="../media/image473.png"/><Relationship Id="rId88" Type="http://schemas.openxmlformats.org/officeDocument/2006/relationships/image" Target="../media/image474.png"/><Relationship Id="rId89" Type="http://schemas.openxmlformats.org/officeDocument/2006/relationships/image" Target="../media/image475.png"/><Relationship Id="rId90" Type="http://schemas.openxmlformats.org/officeDocument/2006/relationships/image" Target="../media/image476.png"/><Relationship Id="rId91" Type="http://schemas.openxmlformats.org/officeDocument/2006/relationships/image" Target="../media/image131.png"/><Relationship Id="rId92" Type="http://schemas.openxmlformats.org/officeDocument/2006/relationships/image" Target="../media/image477.png"/><Relationship Id="rId93" Type="http://schemas.openxmlformats.org/officeDocument/2006/relationships/image" Target="../media/image478.png"/><Relationship Id="rId94" Type="http://schemas.openxmlformats.org/officeDocument/2006/relationships/image" Target="../media/image479.png"/><Relationship Id="rId95" Type="http://schemas.openxmlformats.org/officeDocument/2006/relationships/image" Target="../media/image403.png"/><Relationship Id="rId96" Type="http://schemas.openxmlformats.org/officeDocument/2006/relationships/image" Target="../media/image480.png"/><Relationship Id="rId97" Type="http://schemas.openxmlformats.org/officeDocument/2006/relationships/image" Target="../media/image481.png"/><Relationship Id="rId98" Type="http://schemas.openxmlformats.org/officeDocument/2006/relationships/image" Target="../media/image482.png"/><Relationship Id="rId99" Type="http://schemas.openxmlformats.org/officeDocument/2006/relationships/image" Target="../media/image48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9.png"/><Relationship Id="rId3" Type="http://schemas.openxmlformats.org/officeDocument/2006/relationships/image" Target="../media/image451.png"/><Relationship Id="rId4" Type="http://schemas.openxmlformats.org/officeDocument/2006/relationships/image" Target="../media/image484.png"/><Relationship Id="rId5" Type="http://schemas.openxmlformats.org/officeDocument/2006/relationships/image" Target="../media/image86.png"/><Relationship Id="rId6" Type="http://schemas.openxmlformats.org/officeDocument/2006/relationships/image" Target="../media/image485.png"/><Relationship Id="rId7" Type="http://schemas.openxmlformats.org/officeDocument/2006/relationships/image" Target="../media/image486.png"/><Relationship Id="rId8" Type="http://schemas.openxmlformats.org/officeDocument/2006/relationships/image" Target="../media/image487.png"/><Relationship Id="rId9" Type="http://schemas.openxmlformats.org/officeDocument/2006/relationships/image" Target="../media/image488.png"/><Relationship Id="rId10" Type="http://schemas.openxmlformats.org/officeDocument/2006/relationships/image" Target="../media/image489.png"/><Relationship Id="rId11" Type="http://schemas.openxmlformats.org/officeDocument/2006/relationships/image" Target="../media/image490.png"/><Relationship Id="rId12" Type="http://schemas.openxmlformats.org/officeDocument/2006/relationships/image" Target="../media/image75.png"/><Relationship Id="rId13" Type="http://schemas.openxmlformats.org/officeDocument/2006/relationships/image" Target="../media/image79.png"/><Relationship Id="rId14" Type="http://schemas.openxmlformats.org/officeDocument/2006/relationships/image" Target="../media/image491.png"/><Relationship Id="rId15" Type="http://schemas.openxmlformats.org/officeDocument/2006/relationships/image" Target="../media/image492.png"/><Relationship Id="rId16" Type="http://schemas.openxmlformats.org/officeDocument/2006/relationships/image" Target="../media/image493.png"/><Relationship Id="rId17" Type="http://schemas.openxmlformats.org/officeDocument/2006/relationships/image" Target="../media/image398.png"/><Relationship Id="rId18" Type="http://schemas.openxmlformats.org/officeDocument/2006/relationships/image" Target="../media/image494.png"/><Relationship Id="rId19" Type="http://schemas.openxmlformats.org/officeDocument/2006/relationships/image" Target="../media/image495.png"/><Relationship Id="rId20" Type="http://schemas.openxmlformats.org/officeDocument/2006/relationships/image" Target="../media/image189.png"/><Relationship Id="rId21" Type="http://schemas.openxmlformats.org/officeDocument/2006/relationships/image" Target="../media/image115.png"/><Relationship Id="rId22" Type="http://schemas.openxmlformats.org/officeDocument/2006/relationships/image" Target="../media/image90.png"/><Relationship Id="rId23" Type="http://schemas.openxmlformats.org/officeDocument/2006/relationships/image" Target="../media/image496.png"/><Relationship Id="rId24" Type="http://schemas.openxmlformats.org/officeDocument/2006/relationships/image" Target="../media/image497.png"/><Relationship Id="rId25" Type="http://schemas.openxmlformats.org/officeDocument/2006/relationships/image" Target="../media/image434.png"/><Relationship Id="rId26" Type="http://schemas.openxmlformats.org/officeDocument/2006/relationships/image" Target="../media/image498.png"/><Relationship Id="rId27" Type="http://schemas.openxmlformats.org/officeDocument/2006/relationships/image" Target="../media/image499.png"/><Relationship Id="rId28" Type="http://schemas.openxmlformats.org/officeDocument/2006/relationships/image" Target="../media/image500.png"/><Relationship Id="rId29" Type="http://schemas.openxmlformats.org/officeDocument/2006/relationships/image" Target="../media/image501.png"/><Relationship Id="rId30" Type="http://schemas.openxmlformats.org/officeDocument/2006/relationships/image" Target="../media/image131.png"/><Relationship Id="rId31" Type="http://schemas.openxmlformats.org/officeDocument/2006/relationships/image" Target="../media/image502.png"/><Relationship Id="rId32" Type="http://schemas.openxmlformats.org/officeDocument/2006/relationships/image" Target="../media/image503.png"/><Relationship Id="rId33" Type="http://schemas.openxmlformats.org/officeDocument/2006/relationships/image" Target="../media/image504.png"/><Relationship Id="rId34" Type="http://schemas.openxmlformats.org/officeDocument/2006/relationships/image" Target="../media/image505.png"/><Relationship Id="rId35" Type="http://schemas.openxmlformats.org/officeDocument/2006/relationships/image" Target="../media/image413.png"/><Relationship Id="rId36" Type="http://schemas.openxmlformats.org/officeDocument/2006/relationships/image" Target="../media/image506.png"/><Relationship Id="rId37" Type="http://schemas.openxmlformats.org/officeDocument/2006/relationships/image" Target="../media/image119.png"/><Relationship Id="rId38" Type="http://schemas.openxmlformats.org/officeDocument/2006/relationships/image" Target="../media/image507.png"/><Relationship Id="rId39" Type="http://schemas.openxmlformats.org/officeDocument/2006/relationships/image" Target="../media/image508.jpg"/><Relationship Id="rId40" Type="http://schemas.openxmlformats.org/officeDocument/2006/relationships/image" Target="../media/image509.jpg"/><Relationship Id="rId41" Type="http://schemas.openxmlformats.org/officeDocument/2006/relationships/image" Target="../media/image510.png"/><Relationship Id="rId42" Type="http://schemas.openxmlformats.org/officeDocument/2006/relationships/image" Target="../media/image511.png"/><Relationship Id="rId43" Type="http://schemas.openxmlformats.org/officeDocument/2006/relationships/image" Target="../media/image512.png"/><Relationship Id="rId44" Type="http://schemas.openxmlformats.org/officeDocument/2006/relationships/image" Target="../media/image513.png"/><Relationship Id="rId45" Type="http://schemas.openxmlformats.org/officeDocument/2006/relationships/image" Target="../media/image514.png"/><Relationship Id="rId46" Type="http://schemas.openxmlformats.org/officeDocument/2006/relationships/image" Target="../media/image192.png"/><Relationship Id="rId47" Type="http://schemas.openxmlformats.org/officeDocument/2006/relationships/image" Target="../media/image515.png"/><Relationship Id="rId48" Type="http://schemas.openxmlformats.org/officeDocument/2006/relationships/image" Target="../media/image516.png"/><Relationship Id="rId49" Type="http://schemas.openxmlformats.org/officeDocument/2006/relationships/image" Target="../media/image455.png"/><Relationship Id="rId50" Type="http://schemas.openxmlformats.org/officeDocument/2006/relationships/image" Target="../media/image517.png"/><Relationship Id="rId51" Type="http://schemas.openxmlformats.org/officeDocument/2006/relationships/image" Target="../media/image518.png"/><Relationship Id="rId52" Type="http://schemas.openxmlformats.org/officeDocument/2006/relationships/image" Target="../media/image519.png"/><Relationship Id="rId53" Type="http://schemas.openxmlformats.org/officeDocument/2006/relationships/image" Target="../media/image52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1.png"/><Relationship Id="rId3" Type="http://schemas.openxmlformats.org/officeDocument/2006/relationships/image" Target="../media/image488.png"/><Relationship Id="rId4" Type="http://schemas.openxmlformats.org/officeDocument/2006/relationships/image" Target="../media/image522.png"/><Relationship Id="rId5" Type="http://schemas.openxmlformats.org/officeDocument/2006/relationships/image" Target="../media/image523.png"/><Relationship Id="rId6" Type="http://schemas.openxmlformats.org/officeDocument/2006/relationships/image" Target="../media/image524.png"/><Relationship Id="rId7" Type="http://schemas.openxmlformats.org/officeDocument/2006/relationships/image" Target="../media/image451.png"/><Relationship Id="rId8" Type="http://schemas.openxmlformats.org/officeDocument/2006/relationships/image" Target="../media/image149.png"/><Relationship Id="rId9" Type="http://schemas.openxmlformats.org/officeDocument/2006/relationships/image" Target="../media/image525.png"/><Relationship Id="rId10" Type="http://schemas.openxmlformats.org/officeDocument/2006/relationships/image" Target="../media/image75.png"/><Relationship Id="rId11" Type="http://schemas.openxmlformats.org/officeDocument/2006/relationships/image" Target="../media/image503.png"/><Relationship Id="rId12" Type="http://schemas.openxmlformats.org/officeDocument/2006/relationships/image" Target="../media/image526.png"/><Relationship Id="rId13" Type="http://schemas.openxmlformats.org/officeDocument/2006/relationships/image" Target="../media/image356.png"/><Relationship Id="rId14" Type="http://schemas.openxmlformats.org/officeDocument/2006/relationships/image" Target="../media/image105.png"/><Relationship Id="rId15" Type="http://schemas.openxmlformats.org/officeDocument/2006/relationships/image" Target="../media/image527.png"/><Relationship Id="rId16" Type="http://schemas.openxmlformats.org/officeDocument/2006/relationships/image" Target="../media/image528.png"/><Relationship Id="rId17" Type="http://schemas.openxmlformats.org/officeDocument/2006/relationships/image" Target="../media/image188.png"/><Relationship Id="rId18" Type="http://schemas.openxmlformats.org/officeDocument/2006/relationships/image" Target="../media/image529.png"/><Relationship Id="rId19" Type="http://schemas.openxmlformats.org/officeDocument/2006/relationships/image" Target="../media/image530.png"/><Relationship Id="rId20" Type="http://schemas.openxmlformats.org/officeDocument/2006/relationships/image" Target="../media/image531.png"/><Relationship Id="rId21" Type="http://schemas.openxmlformats.org/officeDocument/2006/relationships/image" Target="../media/image532.png"/><Relationship Id="rId22" Type="http://schemas.openxmlformats.org/officeDocument/2006/relationships/image" Target="../media/image533.png"/><Relationship Id="rId23" Type="http://schemas.openxmlformats.org/officeDocument/2006/relationships/image" Target="../media/image534.png"/><Relationship Id="rId24" Type="http://schemas.openxmlformats.org/officeDocument/2006/relationships/image" Target="../media/image232.png"/><Relationship Id="rId25" Type="http://schemas.openxmlformats.org/officeDocument/2006/relationships/image" Target="../media/image505.png"/><Relationship Id="rId26" Type="http://schemas.openxmlformats.org/officeDocument/2006/relationships/image" Target="../media/image535.png"/><Relationship Id="rId27" Type="http://schemas.openxmlformats.org/officeDocument/2006/relationships/image" Target="../media/image536.jpg"/><Relationship Id="rId28" Type="http://schemas.openxmlformats.org/officeDocument/2006/relationships/image" Target="../media/image537.png"/><Relationship Id="rId29" Type="http://schemas.openxmlformats.org/officeDocument/2006/relationships/image" Target="../media/image538.png"/><Relationship Id="rId30" Type="http://schemas.openxmlformats.org/officeDocument/2006/relationships/image" Target="../media/image539.png"/><Relationship Id="rId31" Type="http://schemas.openxmlformats.org/officeDocument/2006/relationships/image" Target="../media/image540.png"/><Relationship Id="rId32" Type="http://schemas.openxmlformats.org/officeDocument/2006/relationships/image" Target="../media/image541.png"/><Relationship Id="rId33" Type="http://schemas.openxmlformats.org/officeDocument/2006/relationships/image" Target="../media/image542.png"/><Relationship Id="rId34" Type="http://schemas.openxmlformats.org/officeDocument/2006/relationships/image" Target="../media/image543.png"/><Relationship Id="rId35" Type="http://schemas.openxmlformats.org/officeDocument/2006/relationships/image" Target="../media/image544.png"/><Relationship Id="rId36" Type="http://schemas.openxmlformats.org/officeDocument/2006/relationships/image" Target="../media/image18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5.png"/><Relationship Id="rId3" Type="http://schemas.openxmlformats.org/officeDocument/2006/relationships/image" Target="../media/image546.png"/><Relationship Id="rId4" Type="http://schemas.openxmlformats.org/officeDocument/2006/relationships/image" Target="../media/image547.png"/><Relationship Id="rId5" Type="http://schemas.openxmlformats.org/officeDocument/2006/relationships/image" Target="../media/image548.png"/><Relationship Id="rId6" Type="http://schemas.openxmlformats.org/officeDocument/2006/relationships/image" Target="../media/image549.png"/><Relationship Id="rId7" Type="http://schemas.openxmlformats.org/officeDocument/2006/relationships/image" Target="../media/image550.png"/><Relationship Id="rId8" Type="http://schemas.openxmlformats.org/officeDocument/2006/relationships/image" Target="../media/image288.png"/><Relationship Id="rId9" Type="http://schemas.openxmlformats.org/officeDocument/2006/relationships/image" Target="../media/image551.png"/><Relationship Id="rId10" Type="http://schemas.openxmlformats.org/officeDocument/2006/relationships/image" Target="../media/image552.png"/><Relationship Id="rId11" Type="http://schemas.openxmlformats.org/officeDocument/2006/relationships/image" Target="../media/image553.png"/><Relationship Id="rId12" Type="http://schemas.openxmlformats.org/officeDocument/2006/relationships/image" Target="../media/image118.png"/><Relationship Id="rId13" Type="http://schemas.openxmlformats.org/officeDocument/2006/relationships/image" Target="../media/image554.png"/><Relationship Id="rId14" Type="http://schemas.openxmlformats.org/officeDocument/2006/relationships/image" Target="../media/image555.png"/><Relationship Id="rId15" Type="http://schemas.openxmlformats.org/officeDocument/2006/relationships/image" Target="../media/image556.png"/><Relationship Id="rId16" Type="http://schemas.openxmlformats.org/officeDocument/2006/relationships/image" Target="../media/image139.png"/><Relationship Id="rId17" Type="http://schemas.openxmlformats.org/officeDocument/2006/relationships/image" Target="../media/image557.png"/><Relationship Id="rId18" Type="http://schemas.openxmlformats.org/officeDocument/2006/relationships/image" Target="../media/image558.png"/><Relationship Id="rId19" Type="http://schemas.openxmlformats.org/officeDocument/2006/relationships/image" Target="../media/image559.png"/><Relationship Id="rId20" Type="http://schemas.openxmlformats.org/officeDocument/2006/relationships/image" Target="../media/image560.png"/><Relationship Id="rId21" Type="http://schemas.openxmlformats.org/officeDocument/2006/relationships/image" Target="../media/image561.png"/><Relationship Id="rId22" Type="http://schemas.openxmlformats.org/officeDocument/2006/relationships/image" Target="../media/image562.png"/><Relationship Id="rId23" Type="http://schemas.openxmlformats.org/officeDocument/2006/relationships/image" Target="../media/image264.png"/><Relationship Id="rId24" Type="http://schemas.openxmlformats.org/officeDocument/2006/relationships/image" Target="../media/image563.png"/><Relationship Id="rId25" Type="http://schemas.openxmlformats.org/officeDocument/2006/relationships/image" Target="../media/image564.png"/><Relationship Id="rId26" Type="http://schemas.openxmlformats.org/officeDocument/2006/relationships/image" Target="../media/image565.png"/><Relationship Id="rId27" Type="http://schemas.openxmlformats.org/officeDocument/2006/relationships/image" Target="../media/image566.png"/><Relationship Id="rId28" Type="http://schemas.openxmlformats.org/officeDocument/2006/relationships/image" Target="../media/image567.png"/><Relationship Id="rId29" Type="http://schemas.openxmlformats.org/officeDocument/2006/relationships/image" Target="../media/image568.png"/><Relationship Id="rId30" Type="http://schemas.openxmlformats.org/officeDocument/2006/relationships/image" Target="../media/image569.png"/><Relationship Id="rId31" Type="http://schemas.openxmlformats.org/officeDocument/2006/relationships/image" Target="../media/image570.png"/><Relationship Id="rId32" Type="http://schemas.openxmlformats.org/officeDocument/2006/relationships/image" Target="../media/image571.png"/><Relationship Id="rId33" Type="http://schemas.openxmlformats.org/officeDocument/2006/relationships/image" Target="../media/image572.png"/><Relationship Id="rId34" Type="http://schemas.openxmlformats.org/officeDocument/2006/relationships/image" Target="../media/image573.png"/><Relationship Id="rId35" Type="http://schemas.openxmlformats.org/officeDocument/2006/relationships/image" Target="../media/image574.png"/><Relationship Id="rId36" Type="http://schemas.openxmlformats.org/officeDocument/2006/relationships/image" Target="../media/image575.png"/><Relationship Id="rId37" Type="http://schemas.openxmlformats.org/officeDocument/2006/relationships/image" Target="../media/image576.png"/><Relationship Id="rId38" Type="http://schemas.openxmlformats.org/officeDocument/2006/relationships/image" Target="../media/image577.png"/><Relationship Id="rId39" Type="http://schemas.openxmlformats.org/officeDocument/2006/relationships/image" Target="../media/image578.png"/><Relationship Id="rId40" Type="http://schemas.openxmlformats.org/officeDocument/2006/relationships/image" Target="../media/image579.png"/><Relationship Id="rId41" Type="http://schemas.openxmlformats.org/officeDocument/2006/relationships/image" Target="../media/image75.png"/><Relationship Id="rId42" Type="http://schemas.openxmlformats.org/officeDocument/2006/relationships/image" Target="../media/image580.png"/><Relationship Id="rId43" Type="http://schemas.openxmlformats.org/officeDocument/2006/relationships/image" Target="../media/image581.png"/><Relationship Id="rId44" Type="http://schemas.openxmlformats.org/officeDocument/2006/relationships/image" Target="../media/image582.png"/><Relationship Id="rId45" Type="http://schemas.openxmlformats.org/officeDocument/2006/relationships/image" Target="../media/image583.png"/><Relationship Id="rId46" Type="http://schemas.openxmlformats.org/officeDocument/2006/relationships/image" Target="../media/image584.png"/><Relationship Id="rId47" Type="http://schemas.openxmlformats.org/officeDocument/2006/relationships/image" Target="../media/image585.png"/><Relationship Id="rId48" Type="http://schemas.openxmlformats.org/officeDocument/2006/relationships/image" Target="../media/image586.png"/><Relationship Id="rId49" Type="http://schemas.openxmlformats.org/officeDocument/2006/relationships/image" Target="../media/image587.png"/><Relationship Id="rId50" Type="http://schemas.openxmlformats.org/officeDocument/2006/relationships/image" Target="../media/image588.png"/><Relationship Id="rId51" Type="http://schemas.openxmlformats.org/officeDocument/2006/relationships/image" Target="../media/image589.png"/><Relationship Id="rId52" Type="http://schemas.openxmlformats.org/officeDocument/2006/relationships/image" Target="../media/image590.png"/><Relationship Id="rId53" Type="http://schemas.openxmlformats.org/officeDocument/2006/relationships/image" Target="../media/image195.png"/><Relationship Id="rId54" Type="http://schemas.openxmlformats.org/officeDocument/2006/relationships/image" Target="../media/image591.png"/><Relationship Id="rId55" Type="http://schemas.openxmlformats.org/officeDocument/2006/relationships/image" Target="../media/image592.png"/><Relationship Id="rId56" Type="http://schemas.openxmlformats.org/officeDocument/2006/relationships/image" Target="../media/image593.jpg"/><Relationship Id="rId57" Type="http://schemas.openxmlformats.org/officeDocument/2006/relationships/image" Target="../media/image594.jpg"/><Relationship Id="rId58" Type="http://schemas.openxmlformats.org/officeDocument/2006/relationships/image" Target="../media/image595.jpg"/><Relationship Id="rId59" Type="http://schemas.openxmlformats.org/officeDocument/2006/relationships/image" Target="../media/image596.jpg"/><Relationship Id="rId60" Type="http://schemas.openxmlformats.org/officeDocument/2006/relationships/image" Target="../media/image597.jpg"/><Relationship Id="rId61" Type="http://schemas.openxmlformats.org/officeDocument/2006/relationships/image" Target="../media/image598.jpg"/><Relationship Id="rId62" Type="http://schemas.openxmlformats.org/officeDocument/2006/relationships/image" Target="../media/image599.png"/><Relationship Id="rId63" Type="http://schemas.openxmlformats.org/officeDocument/2006/relationships/image" Target="../media/image600.png"/><Relationship Id="rId64" Type="http://schemas.openxmlformats.org/officeDocument/2006/relationships/image" Target="../media/image601.png"/><Relationship Id="rId65" Type="http://schemas.openxmlformats.org/officeDocument/2006/relationships/image" Target="../media/image602.png"/><Relationship Id="rId66" Type="http://schemas.openxmlformats.org/officeDocument/2006/relationships/image" Target="../media/image603.png"/><Relationship Id="rId67" Type="http://schemas.openxmlformats.org/officeDocument/2006/relationships/image" Target="../media/image604.png"/><Relationship Id="rId68" Type="http://schemas.openxmlformats.org/officeDocument/2006/relationships/image" Target="../media/image605.png"/><Relationship Id="rId69" Type="http://schemas.openxmlformats.org/officeDocument/2006/relationships/image" Target="../media/image606.png"/><Relationship Id="rId70" Type="http://schemas.openxmlformats.org/officeDocument/2006/relationships/image" Target="../media/image607.png"/><Relationship Id="rId71" Type="http://schemas.openxmlformats.org/officeDocument/2006/relationships/image" Target="../media/image608.png"/><Relationship Id="rId72" Type="http://schemas.openxmlformats.org/officeDocument/2006/relationships/image" Target="../media/image609.png"/><Relationship Id="rId73" Type="http://schemas.openxmlformats.org/officeDocument/2006/relationships/image" Target="../media/image610.png"/><Relationship Id="rId74" Type="http://schemas.openxmlformats.org/officeDocument/2006/relationships/image" Target="../media/image611.png"/><Relationship Id="rId75" Type="http://schemas.openxmlformats.org/officeDocument/2006/relationships/image" Target="../media/image612.png"/><Relationship Id="rId76" Type="http://schemas.openxmlformats.org/officeDocument/2006/relationships/image" Target="../media/image613.png"/><Relationship Id="rId77" Type="http://schemas.openxmlformats.org/officeDocument/2006/relationships/image" Target="../media/image614.png"/><Relationship Id="rId78" Type="http://schemas.openxmlformats.org/officeDocument/2006/relationships/image" Target="../media/image615.png"/><Relationship Id="rId79" Type="http://schemas.openxmlformats.org/officeDocument/2006/relationships/image" Target="../media/image616.png"/><Relationship Id="rId80" Type="http://schemas.openxmlformats.org/officeDocument/2006/relationships/image" Target="../media/image617.png"/><Relationship Id="rId81" Type="http://schemas.openxmlformats.org/officeDocument/2006/relationships/image" Target="../media/image618.png"/><Relationship Id="rId82" Type="http://schemas.openxmlformats.org/officeDocument/2006/relationships/image" Target="../media/image619.png"/><Relationship Id="rId83" Type="http://schemas.openxmlformats.org/officeDocument/2006/relationships/image" Target="../media/image620.png"/><Relationship Id="rId84" Type="http://schemas.openxmlformats.org/officeDocument/2006/relationships/image" Target="../media/image62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537.png"/><Relationship Id="rId4" Type="http://schemas.openxmlformats.org/officeDocument/2006/relationships/image" Target="../media/image451.png"/><Relationship Id="rId5" Type="http://schemas.openxmlformats.org/officeDocument/2006/relationships/image" Target="../media/image538.png"/><Relationship Id="rId6" Type="http://schemas.openxmlformats.org/officeDocument/2006/relationships/image" Target="../media/image488.png"/><Relationship Id="rId7" Type="http://schemas.openxmlformats.org/officeDocument/2006/relationships/image" Target="../media/image542.png"/><Relationship Id="rId8" Type="http://schemas.openxmlformats.org/officeDocument/2006/relationships/image" Target="../media/image485.png"/><Relationship Id="rId9" Type="http://schemas.openxmlformats.org/officeDocument/2006/relationships/image" Target="../media/image622.png"/><Relationship Id="rId10" Type="http://schemas.openxmlformats.org/officeDocument/2006/relationships/image" Target="../media/image623.png"/><Relationship Id="rId11" Type="http://schemas.openxmlformats.org/officeDocument/2006/relationships/image" Target="../media/image335.png"/><Relationship Id="rId12" Type="http://schemas.openxmlformats.org/officeDocument/2006/relationships/image" Target="../media/image624.png"/><Relationship Id="rId13" Type="http://schemas.openxmlformats.org/officeDocument/2006/relationships/image" Target="../media/image625.png"/><Relationship Id="rId14" Type="http://schemas.openxmlformats.org/officeDocument/2006/relationships/image" Target="../media/image626.png"/><Relationship Id="rId15" Type="http://schemas.openxmlformats.org/officeDocument/2006/relationships/image" Target="../media/image139.png"/><Relationship Id="rId16" Type="http://schemas.openxmlformats.org/officeDocument/2006/relationships/image" Target="../media/image627.png"/><Relationship Id="rId17" Type="http://schemas.openxmlformats.org/officeDocument/2006/relationships/image" Target="../media/image105.png"/><Relationship Id="rId18" Type="http://schemas.openxmlformats.org/officeDocument/2006/relationships/image" Target="../media/image531.png"/><Relationship Id="rId19" Type="http://schemas.openxmlformats.org/officeDocument/2006/relationships/image" Target="../media/image628.png"/><Relationship Id="rId20" Type="http://schemas.openxmlformats.org/officeDocument/2006/relationships/image" Target="../media/image629.png"/><Relationship Id="rId21" Type="http://schemas.openxmlformats.org/officeDocument/2006/relationships/image" Target="../media/image630.png"/><Relationship Id="rId22" Type="http://schemas.openxmlformats.org/officeDocument/2006/relationships/image" Target="../media/image195.png"/><Relationship Id="rId23" Type="http://schemas.openxmlformats.org/officeDocument/2006/relationships/image" Target="../media/image120.png"/><Relationship Id="rId24" Type="http://schemas.openxmlformats.org/officeDocument/2006/relationships/image" Target="../media/image631.png"/><Relationship Id="rId25" Type="http://schemas.openxmlformats.org/officeDocument/2006/relationships/image" Target="../media/image503.png"/><Relationship Id="rId26" Type="http://schemas.openxmlformats.org/officeDocument/2006/relationships/image" Target="../media/image63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4.png"/><Relationship Id="rId3" Type="http://schemas.openxmlformats.org/officeDocument/2006/relationships/hyperlink" Target="http://www.cs.helsinki.fi/group/goa/viewing/leikkaus/trivial.html" TargetMode="External"/><Relationship Id="rId4" Type="http://schemas.openxmlformats.org/officeDocument/2006/relationships/image" Target="../media/image63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6.png"/><Relationship Id="rId3" Type="http://schemas.openxmlformats.org/officeDocument/2006/relationships/image" Target="../media/image6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8.png"/><Relationship Id="rId3" Type="http://schemas.openxmlformats.org/officeDocument/2006/relationships/image" Target="../media/image639.png"/><Relationship Id="rId4" Type="http://schemas.openxmlformats.org/officeDocument/2006/relationships/image" Target="../media/image640.png"/><Relationship Id="rId5" Type="http://schemas.openxmlformats.org/officeDocument/2006/relationships/image" Target="../media/image641.png"/><Relationship Id="rId6" Type="http://schemas.openxmlformats.org/officeDocument/2006/relationships/hyperlink" Target="http://www.cs.helsinki.fi/group/goa/viewing/leikkaus/interse.html" TargetMode="External"/><Relationship Id="rId7" Type="http://schemas.openxmlformats.org/officeDocument/2006/relationships/image" Target="../media/image64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3.png"/><Relationship Id="rId3" Type="http://schemas.openxmlformats.org/officeDocument/2006/relationships/image" Target="../media/image644.png"/><Relationship Id="rId4" Type="http://schemas.openxmlformats.org/officeDocument/2006/relationships/image" Target="../media/image645.png"/><Relationship Id="rId5" Type="http://schemas.openxmlformats.org/officeDocument/2006/relationships/image" Target="../media/image646.png"/><Relationship Id="rId6" Type="http://schemas.openxmlformats.org/officeDocument/2006/relationships/image" Target="../media/image647.png"/><Relationship Id="rId7" Type="http://schemas.openxmlformats.org/officeDocument/2006/relationships/hyperlink" Target="http://www.cs.helsinki.fi/group/goa/viewing/leikkaus/tvalue.html" TargetMode="External"/><Relationship Id="rId8" Type="http://schemas.openxmlformats.org/officeDocument/2006/relationships/image" Target="../media/image648.png"/><Relationship Id="rId9" Type="http://schemas.openxmlformats.org/officeDocument/2006/relationships/hyperlink" Target="http://www.cs.helsinki.fi/group/goa/viewing/leikkaus/enter.html" TargetMode="External"/><Relationship Id="rId10" Type="http://schemas.openxmlformats.org/officeDocument/2006/relationships/hyperlink" Target="http://www.cs.helsinki.fi/group/goa/viewing/leikkaus/intersec.html" TargetMode="External"/><Relationship Id="rId11" Type="http://schemas.openxmlformats.org/officeDocument/2006/relationships/image" Target="../media/image649.png"/><Relationship Id="rId12" Type="http://schemas.openxmlformats.org/officeDocument/2006/relationships/image" Target="../media/image650.png"/><Relationship Id="rId13" Type="http://schemas.openxmlformats.org/officeDocument/2006/relationships/image" Target="../media/image651.png"/><Relationship Id="rId14" Type="http://schemas.openxmlformats.org/officeDocument/2006/relationships/image" Target="../media/image652.png"/><Relationship Id="rId15" Type="http://schemas.openxmlformats.org/officeDocument/2006/relationships/image" Target="../media/image653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4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6.png"/><Relationship Id="rId3" Type="http://schemas.openxmlformats.org/officeDocument/2006/relationships/image" Target="../media/image657.png"/><Relationship Id="rId4" Type="http://schemas.openxmlformats.org/officeDocument/2006/relationships/image" Target="../media/image658.png"/><Relationship Id="rId5" Type="http://schemas.openxmlformats.org/officeDocument/2006/relationships/image" Target="../media/image659.png"/><Relationship Id="rId6" Type="http://schemas.openxmlformats.org/officeDocument/2006/relationships/image" Target="../media/image660.png"/><Relationship Id="rId7" Type="http://schemas.openxmlformats.org/officeDocument/2006/relationships/image" Target="../media/image661.png"/><Relationship Id="rId8" Type="http://schemas.openxmlformats.org/officeDocument/2006/relationships/image" Target="../media/image662.png"/><Relationship Id="rId9" Type="http://schemas.openxmlformats.org/officeDocument/2006/relationships/image" Target="../media/image663.png"/><Relationship Id="rId10" Type="http://schemas.openxmlformats.org/officeDocument/2006/relationships/image" Target="../media/image664.jpg"/><Relationship Id="rId11" Type="http://schemas.openxmlformats.org/officeDocument/2006/relationships/image" Target="../media/image665.jpg"/><Relationship Id="rId12" Type="http://schemas.openxmlformats.org/officeDocument/2006/relationships/image" Target="../media/image666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0.png"/><Relationship Id="rId3" Type="http://schemas.openxmlformats.org/officeDocument/2006/relationships/image" Target="../media/image667.jpg"/><Relationship Id="rId4" Type="http://schemas.openxmlformats.org/officeDocument/2006/relationships/image" Target="../media/image65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8.jpg"/><Relationship Id="rId3" Type="http://schemas.openxmlformats.org/officeDocument/2006/relationships/image" Target="../media/image66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0.png"/><Relationship Id="rId3" Type="http://schemas.openxmlformats.org/officeDocument/2006/relationships/image" Target="../media/image67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2.jpg"/><Relationship Id="rId3" Type="http://schemas.openxmlformats.org/officeDocument/2006/relationships/image" Target="../media/image67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4.png"/><Relationship Id="rId3" Type="http://schemas.openxmlformats.org/officeDocument/2006/relationships/image" Target="../media/image675.jpg"/><Relationship Id="rId4" Type="http://schemas.openxmlformats.org/officeDocument/2006/relationships/image" Target="../media/image676.jpg"/><Relationship Id="rId5" Type="http://schemas.openxmlformats.org/officeDocument/2006/relationships/image" Target="../media/image677.png"/><Relationship Id="rId6" Type="http://schemas.openxmlformats.org/officeDocument/2006/relationships/image" Target="../media/image678.png"/><Relationship Id="rId7" Type="http://schemas.openxmlformats.org/officeDocument/2006/relationships/image" Target="../media/image679.png"/><Relationship Id="rId8" Type="http://schemas.openxmlformats.org/officeDocument/2006/relationships/image" Target="../media/image680.png"/><Relationship Id="rId9" Type="http://schemas.openxmlformats.org/officeDocument/2006/relationships/image" Target="../media/image68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2.png"/><Relationship Id="rId3" Type="http://schemas.openxmlformats.org/officeDocument/2006/relationships/image" Target="../media/image683.png"/><Relationship Id="rId4" Type="http://schemas.openxmlformats.org/officeDocument/2006/relationships/image" Target="../media/image684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5.png"/><Relationship Id="rId3" Type="http://schemas.openxmlformats.org/officeDocument/2006/relationships/image" Target="../media/image686.jpg"/><Relationship Id="rId4" Type="http://schemas.openxmlformats.org/officeDocument/2006/relationships/image" Target="../media/image687.jpg"/><Relationship Id="rId5" Type="http://schemas.openxmlformats.org/officeDocument/2006/relationships/image" Target="../media/image688.png"/><Relationship Id="rId6" Type="http://schemas.openxmlformats.org/officeDocument/2006/relationships/image" Target="../media/image689.png"/><Relationship Id="rId7" Type="http://schemas.openxmlformats.org/officeDocument/2006/relationships/image" Target="../media/image690.png"/><Relationship Id="rId8" Type="http://schemas.openxmlformats.org/officeDocument/2006/relationships/image" Target="../media/image69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2.png"/><Relationship Id="rId3" Type="http://schemas.openxmlformats.org/officeDocument/2006/relationships/image" Target="../media/image693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4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5.jpg"/><Relationship Id="rId3" Type="http://schemas.openxmlformats.org/officeDocument/2006/relationships/image" Target="../media/image696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5.jpg"/><Relationship Id="rId3" Type="http://schemas.openxmlformats.org/officeDocument/2006/relationships/image" Target="../media/image69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9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0.png"/><Relationship Id="rId3" Type="http://schemas.openxmlformats.org/officeDocument/2006/relationships/image" Target="../media/image701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2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3.png"/><Relationship Id="rId3" Type="http://schemas.openxmlformats.org/officeDocument/2006/relationships/image" Target="../media/image704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5.png"/><Relationship Id="rId3" Type="http://schemas.openxmlformats.org/officeDocument/2006/relationships/image" Target="../media/image706.png"/><Relationship Id="rId4" Type="http://schemas.openxmlformats.org/officeDocument/2006/relationships/image" Target="../media/image707.png"/><Relationship Id="rId5" Type="http://schemas.openxmlformats.org/officeDocument/2006/relationships/image" Target="../media/image708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9.png"/><Relationship Id="rId3" Type="http://schemas.openxmlformats.org/officeDocument/2006/relationships/image" Target="../media/image710.png"/><Relationship Id="rId4" Type="http://schemas.openxmlformats.org/officeDocument/2006/relationships/image" Target="../media/image711.png"/><Relationship Id="rId5" Type="http://schemas.openxmlformats.org/officeDocument/2006/relationships/image" Target="../media/image712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3.png"/><Relationship Id="rId3" Type="http://schemas.openxmlformats.org/officeDocument/2006/relationships/image" Target="../media/image714.png"/><Relationship Id="rId4" Type="http://schemas.openxmlformats.org/officeDocument/2006/relationships/image" Target="../media/image7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6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7.jpg"/><Relationship Id="rId3" Type="http://schemas.openxmlformats.org/officeDocument/2006/relationships/image" Target="../media/image718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9.jpg"/><Relationship Id="rId3" Type="http://schemas.openxmlformats.org/officeDocument/2006/relationships/image" Target="../media/image720.jpg"/><Relationship Id="rId4" Type="http://schemas.openxmlformats.org/officeDocument/2006/relationships/image" Target="../media/image721.jpg"/><Relationship Id="rId5" Type="http://schemas.openxmlformats.org/officeDocument/2006/relationships/image" Target="../media/image722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3.jpg"/><Relationship Id="rId3" Type="http://schemas.openxmlformats.org/officeDocument/2006/relationships/image" Target="../media/image724.jpg"/><Relationship Id="rId4" Type="http://schemas.openxmlformats.org/officeDocument/2006/relationships/image" Target="../media/image72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algn="ctr" marL="8890" marR="5080">
              <a:lnSpc>
                <a:spcPts val="2930"/>
              </a:lnSpc>
              <a:spcBef>
                <a:spcPts val="250"/>
              </a:spcBef>
            </a:pPr>
            <a:r>
              <a:rPr dirty="0" spc="-5"/>
              <a:t>Computer </a:t>
            </a:r>
            <a:r>
              <a:rPr dirty="0" spc="-10"/>
              <a:t>Graphics </a:t>
            </a:r>
            <a:r>
              <a:rPr dirty="0" spc="-540"/>
              <a:t> </a:t>
            </a:r>
            <a:r>
              <a:rPr dirty="0" spc="-5"/>
              <a:t>[R15A0517]</a:t>
            </a: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pc="-5"/>
              <a:t>LECTURE</a:t>
            </a:r>
            <a:r>
              <a:rPr dirty="0" spc="-55"/>
              <a:t> </a:t>
            </a:r>
            <a:r>
              <a:rPr dirty="0" spc="-10"/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1322" y="2709417"/>
            <a:ext cx="3890645" cy="694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8415" marR="5080" indent="-127635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mbria"/>
                <a:cs typeface="Cambria"/>
              </a:rPr>
              <a:t>B.TECH</a:t>
            </a:r>
            <a:r>
              <a:rPr dirty="0" sz="2200" spc="5" b="1">
                <a:latin typeface="Cambria"/>
                <a:cs typeface="Cambria"/>
              </a:rPr>
              <a:t> </a:t>
            </a:r>
            <a:r>
              <a:rPr dirty="0" sz="2200" spc="-5" b="1">
                <a:latin typeface="Cambria"/>
                <a:cs typeface="Cambria"/>
              </a:rPr>
              <a:t>III</a:t>
            </a:r>
            <a:r>
              <a:rPr dirty="0" sz="220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YEAR</a:t>
            </a:r>
            <a:r>
              <a:rPr dirty="0" sz="2200" spc="10" b="1">
                <a:latin typeface="Cambria"/>
                <a:cs typeface="Cambria"/>
              </a:rPr>
              <a:t> </a:t>
            </a:r>
            <a:r>
              <a:rPr dirty="0" sz="2200" spc="-5" b="1">
                <a:latin typeface="Cambria"/>
                <a:cs typeface="Cambria"/>
              </a:rPr>
              <a:t>–</a:t>
            </a:r>
            <a:r>
              <a:rPr dirty="0" sz="2200" b="1">
                <a:latin typeface="Cambria"/>
                <a:cs typeface="Cambria"/>
              </a:rPr>
              <a:t> </a:t>
            </a:r>
            <a:r>
              <a:rPr dirty="0" sz="2200" spc="-5" b="1">
                <a:latin typeface="Cambria"/>
                <a:cs typeface="Cambria"/>
              </a:rPr>
              <a:t>II</a:t>
            </a:r>
            <a:r>
              <a:rPr dirty="0" sz="220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SEM(R15) </a:t>
            </a:r>
            <a:r>
              <a:rPr dirty="0" sz="2200" spc="-470" b="1">
                <a:latin typeface="Cambria"/>
                <a:cs typeface="Cambria"/>
              </a:rPr>
              <a:t> </a:t>
            </a:r>
            <a:r>
              <a:rPr dirty="0" sz="2200" spc="-5" b="1">
                <a:latin typeface="Cambria"/>
                <a:cs typeface="Cambria"/>
              </a:rPr>
              <a:t>(2019-20)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641" y="6456045"/>
            <a:ext cx="4667885" cy="70167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 indent="1316990">
              <a:lnSpc>
                <a:spcPct val="101800"/>
              </a:lnSpc>
              <a:spcBef>
                <a:spcPts val="45"/>
              </a:spcBef>
            </a:pPr>
            <a:r>
              <a:rPr dirty="0" sz="2200" spc="-5" b="1">
                <a:latin typeface="Calibri"/>
                <a:cs typeface="Calibri"/>
              </a:rPr>
              <a:t>DEPARTMENT </a:t>
            </a:r>
            <a:r>
              <a:rPr dirty="0" sz="2200" spc="-10" b="1">
                <a:latin typeface="Calibri"/>
                <a:cs typeface="Calibri"/>
              </a:rPr>
              <a:t>OF </a:t>
            </a:r>
            <a:r>
              <a:rPr dirty="0" sz="2200" spc="-5" b="1">
                <a:latin typeface="Calibri"/>
                <a:cs typeface="Calibri"/>
              </a:rPr>
              <a:t> COMPUTER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SCIENCE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AND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ENGINEERING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84" y="7384542"/>
            <a:ext cx="5804535" cy="15049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ctr" marL="12065" marR="5080">
              <a:lnSpc>
                <a:spcPct val="101600"/>
              </a:lnSpc>
              <a:spcBef>
                <a:spcPts val="45"/>
              </a:spcBef>
            </a:pPr>
            <a:r>
              <a:rPr dirty="0" sz="2500" spc="-10" b="1">
                <a:latin typeface="Calibri"/>
                <a:cs typeface="Calibri"/>
              </a:rPr>
              <a:t>MALLA</a:t>
            </a:r>
            <a:r>
              <a:rPr dirty="0" sz="2500" spc="-5" b="1">
                <a:latin typeface="Calibri"/>
                <a:cs typeface="Calibri"/>
              </a:rPr>
              <a:t> REDDY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COLLEGE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OF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ENGINEERING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&amp; </a:t>
            </a:r>
            <a:r>
              <a:rPr dirty="0" sz="2500" spc="-55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TECHNOLOGY</a:t>
            </a:r>
            <a:endParaRPr sz="2500">
              <a:latin typeface="Calibri"/>
              <a:cs typeface="Calibri"/>
            </a:endParaRPr>
          </a:p>
          <a:p>
            <a:pPr algn="ctr" marL="7620">
              <a:lnSpc>
                <a:spcPct val="100000"/>
              </a:lnSpc>
              <a:spcBef>
                <a:spcPts val="135"/>
              </a:spcBef>
            </a:pPr>
            <a:r>
              <a:rPr dirty="0" sz="1600" spc="-5" b="1">
                <a:latin typeface="Calibri"/>
                <a:cs typeface="Calibri"/>
              </a:rPr>
              <a:t>(Autonomous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Institution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–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UGC, Govt.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of India)</a:t>
            </a:r>
            <a:endParaRPr sz="16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60"/>
              </a:spcBef>
            </a:pPr>
            <a:r>
              <a:rPr dirty="0" sz="1000" spc="-5">
                <a:latin typeface="Calibri"/>
                <a:cs typeface="Calibri"/>
              </a:rPr>
              <a:t>Recognized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under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2(f)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and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12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(B) of UGC </a:t>
            </a:r>
            <a:r>
              <a:rPr dirty="0" sz="1000">
                <a:latin typeface="Calibri"/>
                <a:cs typeface="Calibri"/>
              </a:rPr>
              <a:t>ACT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1956</a:t>
            </a:r>
            <a:endParaRPr sz="1000">
              <a:latin typeface="Calibri"/>
              <a:cs typeface="Calibri"/>
            </a:endParaRPr>
          </a:p>
          <a:p>
            <a:pPr algn="ctr" marL="3175">
              <a:lnSpc>
                <a:spcPts val="1080"/>
              </a:lnSpc>
              <a:spcBef>
                <a:spcPts val="15"/>
              </a:spcBef>
            </a:pPr>
            <a:r>
              <a:rPr dirty="0" sz="900" spc="-5">
                <a:latin typeface="Calibri"/>
                <a:cs typeface="Calibri"/>
              </a:rPr>
              <a:t>(Affiliated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JNTUH,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Hyderabad,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Approved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by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AICTE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-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Accredited</a:t>
            </a:r>
            <a:r>
              <a:rPr dirty="0" sz="900">
                <a:latin typeface="Calibri"/>
                <a:cs typeface="Calibri"/>
              </a:rPr>
              <a:t> by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NBA</a:t>
            </a:r>
            <a:r>
              <a:rPr dirty="0" sz="900">
                <a:latin typeface="Calibri"/>
                <a:cs typeface="Calibri"/>
              </a:rPr>
              <a:t> &amp; </a:t>
            </a:r>
            <a:r>
              <a:rPr dirty="0" sz="900" spc="-5">
                <a:latin typeface="Calibri"/>
                <a:cs typeface="Calibri"/>
              </a:rPr>
              <a:t>NAAC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–</a:t>
            </a:r>
            <a:r>
              <a:rPr dirty="0" sz="900" spc="-5">
                <a:latin typeface="Calibri"/>
                <a:cs typeface="Calibri"/>
              </a:rPr>
              <a:t> ‘A’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Grade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-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ISO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9001:2015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Certified)</a:t>
            </a:r>
            <a:endParaRPr sz="900">
              <a:latin typeface="Calibri"/>
              <a:cs typeface="Calibri"/>
            </a:endParaRPr>
          </a:p>
          <a:p>
            <a:pPr algn="ctr" marR="657225">
              <a:lnSpc>
                <a:spcPts val="1200"/>
              </a:lnSpc>
            </a:pPr>
            <a:r>
              <a:rPr dirty="0" sz="1000" spc="-5">
                <a:latin typeface="Calibri"/>
                <a:cs typeface="Calibri"/>
              </a:rPr>
              <a:t>Maisammaguda,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Dhulapally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(Post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Via.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Hakimpet),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Secunderabad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–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500100,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Telangana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State,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India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620" y="3864609"/>
            <a:ext cx="1573530" cy="1467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30682"/>
            <a:ext cx="5814060" cy="2022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imes New Roman"/>
                <a:cs typeface="Times New Roman"/>
              </a:rPr>
              <a:t>Mid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Point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circle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unsurprisingly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brilliant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solution!</a:t>
            </a:r>
            <a:endParaRPr sz="1200">
              <a:latin typeface="Times New Roman"/>
              <a:cs typeface="Times New Roman"/>
            </a:endParaRPr>
          </a:p>
          <a:p>
            <a:pPr marL="12700" marR="852805">
              <a:lnSpc>
                <a:spcPts val="1610"/>
              </a:lnSpc>
              <a:spcBef>
                <a:spcPts val="80"/>
              </a:spcBef>
            </a:pPr>
            <a:r>
              <a:rPr dirty="0" sz="1200" spc="-10">
                <a:latin typeface="Times New Roman"/>
                <a:cs typeface="Times New Roman"/>
              </a:rPr>
              <a:t>Firstly,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Secondly,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calculations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square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(multiply)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square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root</a:t>
            </a:r>
            <a:r>
              <a:rPr dirty="0" sz="1200" spc="-5">
                <a:latin typeface="Times New Roman"/>
                <a:cs typeface="Times New Roman"/>
              </a:rPr>
              <a:t> operation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10">
                <a:latin typeface="Times New Roman"/>
                <a:cs typeface="Times New Roman"/>
              </a:rPr>
              <a:t> try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avoid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>
                <a:latin typeface="Times New Roman"/>
                <a:cs typeface="Times New Roman"/>
              </a:rPr>
              <a:t> accurate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notice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i="1">
                <a:latin typeface="Times New Roman"/>
                <a:cs typeface="Times New Roman"/>
              </a:rPr>
              <a:t>0,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0</a:t>
            </a:r>
            <a:r>
              <a:rPr dirty="0" sz="1200" spc="-15">
                <a:latin typeface="Times New Roman"/>
                <a:cs typeface="Times New Roman"/>
              </a:rPr>
              <a:t>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eight-way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symmetry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75806"/>
            <a:ext cx="5848985" cy="17970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Similarly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0">
                <a:latin typeface="Times New Roman"/>
                <a:cs typeface="Times New Roman"/>
              </a:rPr>
              <a:t> 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circles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mid-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point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circle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12700" marR="83185">
              <a:lnSpc>
                <a:spcPts val="137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mid-point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eight-way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symmetry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eighth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symmetry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4350385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Assume</a:t>
            </a:r>
            <a:r>
              <a:rPr dirty="0" sz="1200" spc="-5">
                <a:latin typeface="Times New Roman"/>
                <a:cs typeface="Times New Roman"/>
              </a:rPr>
              <a:t> that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5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just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plotted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point</a:t>
            </a:r>
            <a:r>
              <a:rPr dirty="0" baseline="4629" sz="1800" spc="67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(x</a:t>
            </a:r>
            <a:r>
              <a:rPr dirty="0" sz="800" spc="-10" i="1">
                <a:latin typeface="Times New Roman"/>
                <a:cs typeface="Times New Roman"/>
              </a:rPr>
              <a:t>k</a:t>
            </a:r>
            <a:r>
              <a:rPr dirty="0" baseline="4629" sz="1800" spc="-15" i="1">
                <a:latin typeface="Times New Roman"/>
                <a:cs typeface="Times New Roman"/>
              </a:rPr>
              <a:t>,</a:t>
            </a:r>
            <a:r>
              <a:rPr dirty="0" baseline="4629" sz="1800" spc="15" i="1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)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0"/>
              </a:spcBef>
            </a:pPr>
            <a:r>
              <a:rPr dirty="0" baseline="4629" sz="1800" spc="-15">
                <a:latin typeface="Times New Roman"/>
                <a:cs typeface="Times New Roman"/>
              </a:rPr>
              <a:t>choice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between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(x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+1,</a:t>
            </a:r>
            <a:r>
              <a:rPr dirty="0" baseline="4629" sz="1800" spc="15" i="1">
                <a:latin typeface="Times New Roman"/>
                <a:cs typeface="Times New Roman"/>
              </a:rPr>
              <a:t> </a:t>
            </a:r>
            <a:r>
              <a:rPr dirty="0" baseline="4629" sz="1800" spc="-37" i="1">
                <a:latin typeface="Times New Roman"/>
                <a:cs typeface="Times New Roman"/>
              </a:rPr>
              <a:t>y</a:t>
            </a:r>
            <a:r>
              <a:rPr dirty="0" sz="800" spc="-25" i="1">
                <a:latin typeface="Times New Roman"/>
                <a:cs typeface="Times New Roman"/>
              </a:rPr>
              <a:t>k</a:t>
            </a:r>
            <a:r>
              <a:rPr dirty="0" baseline="4629" sz="1800" spc="-37" i="1">
                <a:latin typeface="Times New Roman"/>
                <a:cs typeface="Times New Roman"/>
              </a:rPr>
              <a:t>)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(x</a:t>
            </a: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baseline="4629" sz="1800" i="1">
                <a:latin typeface="Times New Roman"/>
                <a:cs typeface="Times New Roman"/>
              </a:rPr>
              <a:t>+1,</a:t>
            </a:r>
            <a:r>
              <a:rPr dirty="0" baseline="4629" sz="1800" spc="15" i="1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-1)</a:t>
            </a:r>
            <a:endParaRPr baseline="4629"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612" y="3100194"/>
            <a:ext cx="4070251" cy="34243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853" y="4609431"/>
            <a:ext cx="78422" cy="92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8775" y="4577021"/>
            <a:ext cx="82550" cy="73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4463" y="4600140"/>
            <a:ext cx="78422" cy="32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4027" y="9148166"/>
            <a:ext cx="82940" cy="784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8082" y="9171243"/>
            <a:ext cx="82940" cy="369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6471" y="9493947"/>
            <a:ext cx="82647" cy="9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7486" y="9457148"/>
            <a:ext cx="82647" cy="781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5861" y="9457148"/>
            <a:ext cx="82647" cy="781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486" y="9473797"/>
            <a:ext cx="82647" cy="367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32255" y="5657024"/>
            <a:ext cx="158115" cy="274955"/>
            <a:chOff x="1532255" y="5657024"/>
            <a:chExt cx="158115" cy="2749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5056" y="5657024"/>
              <a:ext cx="9371" cy="1586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2255" y="5744845"/>
              <a:ext cx="158114" cy="18668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32255" y="5246370"/>
            <a:ext cx="257175" cy="643890"/>
            <a:chOff x="1532255" y="5246370"/>
            <a:chExt cx="257175" cy="64389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5056" y="5396674"/>
              <a:ext cx="9371" cy="1586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2255" y="5501005"/>
              <a:ext cx="158114" cy="1866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2255" y="5257800"/>
              <a:ext cx="158114" cy="1866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8455" y="5703570"/>
              <a:ext cx="180975" cy="1866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8455" y="5474970"/>
              <a:ext cx="180975" cy="1866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7185" y="5246370"/>
              <a:ext cx="180975" cy="18668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098675" y="9058204"/>
            <a:ext cx="287020" cy="243840"/>
            <a:chOff x="2098675" y="9058204"/>
            <a:chExt cx="287020" cy="243840"/>
          </a:xfrm>
        </p:grpSpPr>
        <p:sp>
          <p:nvSpPr>
            <p:cNvPr id="22" name="object 22"/>
            <p:cNvSpPr/>
            <p:nvPr/>
          </p:nvSpPr>
          <p:spPr>
            <a:xfrm>
              <a:off x="2214245" y="9061450"/>
              <a:ext cx="167640" cy="236854"/>
            </a:xfrm>
            <a:custGeom>
              <a:avLst/>
              <a:gdLst/>
              <a:ahLst/>
              <a:cxnLst/>
              <a:rect l="l" t="t" r="r" b="b"/>
              <a:pathLst>
                <a:path w="167639" h="236854">
                  <a:moveTo>
                    <a:pt x="167640" y="0"/>
                  </a:moveTo>
                  <a:lnTo>
                    <a:pt x="0" y="236854"/>
                  </a:lnTo>
                </a:path>
              </a:pathLst>
            </a:custGeom>
            <a:ln w="64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98675" y="9062720"/>
              <a:ext cx="180339" cy="18923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908175" y="9374597"/>
            <a:ext cx="283845" cy="242570"/>
            <a:chOff x="1908175" y="9374597"/>
            <a:chExt cx="283845" cy="242570"/>
          </a:xfrm>
        </p:grpSpPr>
        <p:sp>
          <p:nvSpPr>
            <p:cNvPr id="25" name="object 25"/>
            <p:cNvSpPr/>
            <p:nvPr/>
          </p:nvSpPr>
          <p:spPr>
            <a:xfrm>
              <a:off x="2023110" y="9377680"/>
              <a:ext cx="165735" cy="236220"/>
            </a:xfrm>
            <a:custGeom>
              <a:avLst/>
              <a:gdLst/>
              <a:ahLst/>
              <a:cxnLst/>
              <a:rect l="l" t="t" r="r" b="b"/>
              <a:pathLst>
                <a:path w="165735" h="236220">
                  <a:moveTo>
                    <a:pt x="165734" y="0"/>
                  </a:moveTo>
                  <a:lnTo>
                    <a:pt x="0" y="236219"/>
                  </a:lnTo>
                </a:path>
              </a:pathLst>
            </a:custGeom>
            <a:ln w="6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8175" y="9378950"/>
              <a:ext cx="179705" cy="18923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2004" y="2490343"/>
            <a:ext cx="2020570" cy="90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29895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actual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5">
                <a:latin typeface="Times New Roman"/>
                <a:cs typeface="Times New Roman"/>
              </a:rPr>
              <a:t>make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-5">
                <a:latin typeface="Times New Roman"/>
                <a:cs typeface="Times New Roman"/>
              </a:rPr>
              <a:t> choice?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004" y="3874770"/>
            <a:ext cx="342392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Let’s </a:t>
            </a:r>
            <a:r>
              <a:rPr dirty="0" sz="1200" spc="-10">
                <a:latin typeface="Times New Roman"/>
                <a:cs typeface="Times New Roman"/>
              </a:rPr>
              <a:t>re-jig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slightly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01901" y="4499610"/>
            <a:ext cx="6045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baseline="-21367" sz="975" spc="37" i="1">
                <a:latin typeface="Times New Roman"/>
                <a:cs typeface="Times New Roman"/>
              </a:rPr>
              <a:t>circ</a:t>
            </a:r>
            <a:r>
              <a:rPr dirty="0" baseline="-21367" sz="975" spc="-22" i="1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Times New Roman"/>
                <a:cs typeface="Times New Roman"/>
              </a:rPr>
              <a:t>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y</a:t>
            </a:r>
            <a:r>
              <a:rPr dirty="0" sz="1100" spc="4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4873" y="4432554"/>
            <a:ext cx="7905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349885" algn="l"/>
                <a:tab pos="624205" algn="l"/>
              </a:tabLst>
            </a:pPr>
            <a:r>
              <a:rPr dirty="0" baseline="-27777" sz="1650" spc="157" i="1">
                <a:latin typeface="Times New Roman"/>
                <a:cs typeface="Times New Roman"/>
              </a:rPr>
              <a:t>x</a:t>
            </a:r>
            <a:r>
              <a:rPr dirty="0" sz="650" spc="-5">
                <a:latin typeface="Times New Roman"/>
                <a:cs typeface="Times New Roman"/>
              </a:rPr>
              <a:t>2</a:t>
            </a:r>
            <a:r>
              <a:rPr dirty="0" sz="650">
                <a:latin typeface="Times New Roman"/>
                <a:cs typeface="Times New Roman"/>
              </a:rPr>
              <a:t>	</a:t>
            </a:r>
            <a:r>
              <a:rPr dirty="0" baseline="-22727" sz="1650" spc="82" i="1">
                <a:latin typeface="Times New Roman"/>
                <a:cs typeface="Times New Roman"/>
              </a:rPr>
              <a:t>y</a:t>
            </a:r>
            <a:r>
              <a:rPr dirty="0" sz="650" spc="25">
                <a:latin typeface="Times New Roman"/>
                <a:cs typeface="Times New Roman"/>
              </a:rPr>
              <a:t>2</a:t>
            </a:r>
            <a:r>
              <a:rPr dirty="0" sz="650">
                <a:latin typeface="Times New Roman"/>
                <a:cs typeface="Times New Roman"/>
              </a:rPr>
              <a:t>	</a:t>
            </a:r>
            <a:r>
              <a:rPr dirty="0" baseline="-22727" sz="1650" spc="37" i="1">
                <a:latin typeface="Times New Roman"/>
                <a:cs typeface="Times New Roman"/>
              </a:rPr>
              <a:t>r</a:t>
            </a:r>
            <a:r>
              <a:rPr dirty="0" baseline="-22727" sz="1650" spc="-262" i="1">
                <a:latin typeface="Times New Roman"/>
                <a:cs typeface="Times New Roman"/>
              </a:rPr>
              <a:t> </a:t>
            </a:r>
            <a:r>
              <a:rPr dirty="0" sz="650" spc="25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720" y="5185664"/>
            <a:ext cx="962660" cy="7054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r" marR="3302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Times New Roman"/>
                <a:cs typeface="Times New Roman"/>
              </a:rPr>
              <a:t>0,</a:t>
            </a:r>
            <a:endParaRPr sz="1200">
              <a:latin typeface="Times New Roman"/>
              <a:cs typeface="Times New Roman"/>
            </a:endParaRPr>
          </a:p>
          <a:p>
            <a:pPr algn="r" marL="809625" marR="30480" indent="-759460">
              <a:lnSpc>
                <a:spcPct val="121700"/>
              </a:lnSpc>
              <a:spcBef>
                <a:spcPts val="45"/>
              </a:spcBef>
              <a:tabLst>
                <a:tab pos="809625" algn="l"/>
              </a:tabLst>
            </a:pPr>
            <a:r>
              <a:rPr dirty="0" sz="1200" spc="25" i="1">
                <a:latin typeface="Times New Roman"/>
                <a:cs typeface="Times New Roman"/>
              </a:rPr>
              <a:t>f</a:t>
            </a:r>
            <a:r>
              <a:rPr dirty="0" baseline="-19841" sz="1050" spc="30" i="1">
                <a:latin typeface="Times New Roman"/>
                <a:cs typeface="Times New Roman"/>
              </a:rPr>
              <a:t>c</a:t>
            </a:r>
            <a:r>
              <a:rPr dirty="0" baseline="-19841" sz="1050" spc="22" i="1">
                <a:latin typeface="Times New Roman"/>
                <a:cs typeface="Times New Roman"/>
              </a:rPr>
              <a:t>i</a:t>
            </a:r>
            <a:r>
              <a:rPr dirty="0" baseline="-19841" sz="1050" spc="-22" i="1">
                <a:latin typeface="Times New Roman"/>
                <a:cs typeface="Times New Roman"/>
              </a:rPr>
              <a:t>r</a:t>
            </a:r>
            <a:r>
              <a:rPr dirty="0" baseline="-19841" sz="1050" spc="-7" i="1">
                <a:latin typeface="Times New Roman"/>
                <a:cs typeface="Times New Roman"/>
              </a:rPr>
              <a:t>c</a:t>
            </a:r>
            <a:r>
              <a:rPr dirty="0" baseline="-19841" sz="1050" spc="-37" i="1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)	0,  0,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004" y="6408166"/>
            <a:ext cx="2527300" cy="6445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20">
                <a:latin typeface="Calibri"/>
                <a:cs typeface="Calibri"/>
              </a:rPr>
              <a:t>&lt;0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20" i="1">
                <a:latin typeface="Times New Roman"/>
                <a:cs typeface="Times New Roman"/>
              </a:rPr>
              <a:t>x</a:t>
            </a:r>
            <a:r>
              <a:rPr dirty="0" sz="1200" spc="20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30" i="1">
                <a:latin typeface="Times New Roman"/>
                <a:cs typeface="Times New Roman"/>
              </a:rPr>
              <a:t>y</a:t>
            </a:r>
            <a:r>
              <a:rPr dirty="0" sz="1200" spc="3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outside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thecircleboundary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Calibri"/>
                <a:cs typeface="Calibri"/>
              </a:rPr>
              <a:t>=0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9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baseline="2314" sz="1800" spc="7">
                <a:latin typeface="Times New Roman"/>
                <a:cs typeface="Times New Roman"/>
              </a:rPr>
              <a:t>(</a:t>
            </a:r>
            <a:r>
              <a:rPr dirty="0" baseline="2314" sz="1800" spc="22" i="1">
                <a:latin typeface="Times New Roman"/>
                <a:cs typeface="Times New Roman"/>
              </a:rPr>
              <a:t>x</a:t>
            </a:r>
            <a:r>
              <a:rPr dirty="0" baseline="2314" sz="1800" spc="22">
                <a:latin typeface="Times New Roman"/>
                <a:cs typeface="Times New Roman"/>
              </a:rPr>
              <a:t>,</a:t>
            </a:r>
            <a:r>
              <a:rPr dirty="0" baseline="2314" sz="1800" spc="7">
                <a:latin typeface="Times New Roman"/>
                <a:cs typeface="Times New Roman"/>
              </a:rPr>
              <a:t> </a:t>
            </a:r>
            <a:r>
              <a:rPr dirty="0" baseline="2314" sz="1800" spc="60" i="1">
                <a:latin typeface="Times New Roman"/>
                <a:cs typeface="Times New Roman"/>
              </a:rPr>
              <a:t>y</a:t>
            </a:r>
            <a:r>
              <a:rPr dirty="0" baseline="2314" sz="1800" spc="30">
                <a:latin typeface="Times New Roman"/>
                <a:cs typeface="Times New Roman"/>
              </a:rPr>
              <a:t>)</a:t>
            </a:r>
            <a:r>
              <a:rPr dirty="0" baseline="2314" sz="1800">
                <a:latin typeface="Times New Roman"/>
                <a:cs typeface="Times New Roman"/>
              </a:rPr>
              <a:t> </a:t>
            </a:r>
            <a:r>
              <a:rPr dirty="0" baseline="2314" sz="1800" spc="30">
                <a:latin typeface="Times New Roman"/>
                <a:cs typeface="Times New Roman"/>
              </a:rPr>
              <a:t>i</a:t>
            </a:r>
            <a:r>
              <a:rPr dirty="0" baseline="2314" sz="1800" spc="30">
                <a:latin typeface="Times New Roman"/>
                <a:cs typeface="Times New Roman"/>
              </a:rPr>
              <a:t>s</a:t>
            </a:r>
            <a:r>
              <a:rPr dirty="0" baseline="2314" sz="1800">
                <a:latin typeface="Times New Roman"/>
                <a:cs typeface="Times New Roman"/>
              </a:rPr>
              <a:t> </a:t>
            </a:r>
            <a:r>
              <a:rPr dirty="0" baseline="2314" sz="1800" spc="60">
                <a:latin typeface="Times New Roman"/>
                <a:cs typeface="Times New Roman"/>
              </a:rPr>
              <a:t>o</a:t>
            </a:r>
            <a:r>
              <a:rPr dirty="0" baseline="2314" sz="1800" spc="44">
                <a:latin typeface="Times New Roman"/>
                <a:cs typeface="Times New Roman"/>
              </a:rPr>
              <a:t>n</a:t>
            </a:r>
            <a:r>
              <a:rPr dirty="0" baseline="2314" sz="1800" spc="7">
                <a:latin typeface="Times New Roman"/>
                <a:cs typeface="Times New Roman"/>
              </a:rPr>
              <a:t> </a:t>
            </a:r>
            <a:r>
              <a:rPr dirty="0" baseline="2314" sz="1800" spc="30">
                <a:latin typeface="Times New Roman"/>
                <a:cs typeface="Times New Roman"/>
              </a:rPr>
              <a:t>t</a:t>
            </a:r>
            <a:r>
              <a:rPr dirty="0" baseline="2314" sz="1800" spc="22">
                <a:latin typeface="Times New Roman"/>
                <a:cs typeface="Times New Roman"/>
              </a:rPr>
              <a:t>hec</a:t>
            </a:r>
            <a:r>
              <a:rPr dirty="0" baseline="2314" sz="1800" spc="30">
                <a:latin typeface="Times New Roman"/>
                <a:cs typeface="Times New Roman"/>
              </a:rPr>
              <a:t>i</a:t>
            </a:r>
            <a:r>
              <a:rPr dirty="0" baseline="2314" sz="1800" spc="7">
                <a:latin typeface="Times New Roman"/>
                <a:cs typeface="Times New Roman"/>
              </a:rPr>
              <a:t>r</a:t>
            </a:r>
            <a:r>
              <a:rPr dirty="0" baseline="2314" sz="1800" spc="22">
                <a:latin typeface="Times New Roman"/>
                <a:cs typeface="Times New Roman"/>
              </a:rPr>
              <a:t>c</a:t>
            </a:r>
            <a:r>
              <a:rPr dirty="0" baseline="2314" sz="1800" spc="30">
                <a:latin typeface="Times New Roman"/>
                <a:cs typeface="Times New Roman"/>
              </a:rPr>
              <a:t>l</a:t>
            </a:r>
            <a:r>
              <a:rPr dirty="0" baseline="2314" sz="1800" spc="60">
                <a:latin typeface="Times New Roman"/>
                <a:cs typeface="Times New Roman"/>
              </a:rPr>
              <a:t>e</a:t>
            </a:r>
            <a:r>
              <a:rPr dirty="0" baseline="2314" sz="1800" spc="30">
                <a:latin typeface="Times New Roman"/>
                <a:cs typeface="Times New Roman"/>
              </a:rPr>
              <a:t>boun</a:t>
            </a:r>
            <a:r>
              <a:rPr dirty="0" baseline="2314" sz="1800" spc="67">
                <a:latin typeface="Times New Roman"/>
                <a:cs typeface="Times New Roman"/>
              </a:rPr>
              <a:t>d</a:t>
            </a:r>
            <a:r>
              <a:rPr dirty="0" baseline="2314" sz="1800" spc="22">
                <a:latin typeface="Times New Roman"/>
                <a:cs typeface="Times New Roman"/>
              </a:rPr>
              <a:t>a</a:t>
            </a:r>
            <a:r>
              <a:rPr dirty="0" baseline="2314" sz="1800" spc="7">
                <a:latin typeface="Times New Roman"/>
                <a:cs typeface="Times New Roman"/>
              </a:rPr>
              <a:t>r</a:t>
            </a:r>
            <a:r>
              <a:rPr dirty="0" baseline="2314" sz="1800" spc="44">
                <a:latin typeface="Times New Roman"/>
                <a:cs typeface="Times New Roman"/>
              </a:rPr>
              <a:t>y</a:t>
            </a:r>
            <a:endParaRPr baseline="2314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14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f 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y</a:t>
            </a:r>
            <a:r>
              <a:rPr dirty="0" sz="1200" spc="20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</a:t>
            </a:r>
            <a:r>
              <a:rPr dirty="0" sz="1200" spc="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</a:t>
            </a:r>
            <a:r>
              <a:rPr dirty="0" sz="1200" spc="20">
                <a:latin typeface="Times New Roman"/>
                <a:cs typeface="Times New Roman"/>
              </a:rPr>
              <a:t>n</a:t>
            </a:r>
            <a:r>
              <a:rPr dirty="0" sz="1200" spc="5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i</a:t>
            </a:r>
            <a:r>
              <a:rPr dirty="0" sz="1200" spc="20">
                <a:latin typeface="Times New Roman"/>
                <a:cs typeface="Times New Roman"/>
              </a:rPr>
              <a:t>d</a:t>
            </a:r>
            <a:r>
              <a:rPr dirty="0" sz="1200" spc="25">
                <a:latin typeface="Times New Roman"/>
                <a:cs typeface="Times New Roman"/>
              </a:rPr>
              <a:t>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t</a:t>
            </a:r>
            <a:r>
              <a:rPr dirty="0" sz="1200" spc="15">
                <a:latin typeface="Times New Roman"/>
                <a:cs typeface="Times New Roman"/>
              </a:rPr>
              <a:t>hec</a:t>
            </a:r>
            <a:r>
              <a:rPr dirty="0" sz="1200" spc="2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15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l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45">
                <a:latin typeface="Times New Roman"/>
                <a:cs typeface="Times New Roman"/>
              </a:rPr>
              <a:t>b</a:t>
            </a:r>
            <a:r>
              <a:rPr dirty="0" sz="1200" spc="20">
                <a:latin typeface="Times New Roman"/>
                <a:cs typeface="Times New Roman"/>
              </a:rPr>
              <a:t>oun</a:t>
            </a:r>
            <a:r>
              <a:rPr dirty="0" sz="1200" spc="45">
                <a:latin typeface="Times New Roman"/>
                <a:cs typeface="Times New Roman"/>
              </a:rPr>
              <a:t>d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3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2004" y="7652131"/>
            <a:ext cx="5742305" cy="120840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41935">
              <a:lnSpc>
                <a:spcPts val="1390"/>
              </a:lnSpc>
              <a:spcBef>
                <a:spcPts val="185"/>
              </a:spcBef>
            </a:pP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midpoint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candidate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our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955"/>
              </a:spcBef>
            </a:pPr>
            <a:r>
              <a:rPr dirty="0" baseline="4629" sz="1800" spc="-7">
                <a:latin typeface="Times New Roman"/>
                <a:cs typeface="Times New Roman"/>
              </a:rPr>
              <a:t>Assuming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have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just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plotted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pixel</a:t>
            </a:r>
            <a:r>
              <a:rPr dirty="0" baseline="4629" sz="1800" spc="-44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at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(</a:t>
            </a:r>
            <a:r>
              <a:rPr dirty="0" baseline="4629" sz="1800" i="1">
                <a:latin typeface="Times New Roman"/>
                <a:cs typeface="Times New Roman"/>
              </a:rPr>
              <a:t>x</a:t>
            </a: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baseline="4629" sz="1800" i="1">
                <a:latin typeface="Times New Roman"/>
                <a:cs typeface="Times New Roman"/>
              </a:rPr>
              <a:t>,y</a:t>
            </a: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baseline="4629" sz="1800">
                <a:latin typeface="Times New Roman"/>
                <a:cs typeface="Times New Roman"/>
              </a:rPr>
              <a:t>)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30">
                <a:latin typeface="Times New Roman"/>
                <a:cs typeface="Times New Roman"/>
              </a:rPr>
              <a:t>so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need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choose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between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</a:t>
            </a:r>
            <a:r>
              <a:rPr dirty="0" baseline="4629" sz="1800" spc="-7" i="1">
                <a:latin typeface="Times New Roman"/>
                <a:cs typeface="Times New Roman"/>
              </a:rPr>
              <a:t>x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+</a:t>
            </a:r>
            <a:r>
              <a:rPr dirty="0" baseline="4629" sz="1800" spc="-7">
                <a:latin typeface="Times New Roman"/>
                <a:cs typeface="Times New Roman"/>
              </a:rPr>
              <a:t>1</a:t>
            </a:r>
            <a:r>
              <a:rPr dirty="0" baseline="4629" sz="1800" spc="-7" i="1">
                <a:latin typeface="Times New Roman"/>
                <a:cs typeface="Times New Roman"/>
              </a:rPr>
              <a:t>,y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>
                <a:latin typeface="Times New Roman"/>
                <a:cs typeface="Times New Roman"/>
              </a:rPr>
              <a:t>)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</a:t>
            </a:r>
            <a:r>
              <a:rPr dirty="0" baseline="4629" sz="1800" spc="-7" i="1">
                <a:latin typeface="Times New Roman"/>
                <a:cs typeface="Times New Roman"/>
              </a:rPr>
              <a:t>x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+</a:t>
            </a:r>
            <a:r>
              <a:rPr dirty="0" baseline="4629" sz="1800" spc="-7">
                <a:latin typeface="Times New Roman"/>
                <a:cs typeface="Times New Roman"/>
              </a:rPr>
              <a:t>1</a:t>
            </a:r>
            <a:r>
              <a:rPr dirty="0" baseline="4629" sz="1800" spc="-7" i="1">
                <a:latin typeface="Times New Roman"/>
                <a:cs typeface="Times New Roman"/>
              </a:rPr>
              <a:t>,y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-</a:t>
            </a:r>
            <a:r>
              <a:rPr dirty="0" baseline="4629" sz="1800" spc="-7">
                <a:latin typeface="Times New Roman"/>
                <a:cs typeface="Times New Roman"/>
              </a:rPr>
              <a:t>1)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dirty="0" sz="1200" spc="-5">
                <a:latin typeface="Times New Roman"/>
                <a:cs typeface="Times New Roman"/>
              </a:rPr>
              <a:t>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42694" y="9100566"/>
            <a:ext cx="432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i="1">
                <a:latin typeface="Times New Roman"/>
                <a:cs typeface="Times New Roman"/>
              </a:rPr>
              <a:t>f</a:t>
            </a:r>
            <a:r>
              <a:rPr dirty="0" sz="700" i="1">
                <a:latin typeface="Times New Roman"/>
                <a:cs typeface="Times New Roman"/>
              </a:rPr>
              <a:t>circ</a:t>
            </a:r>
            <a:r>
              <a:rPr dirty="0" sz="700" spc="-35" i="1">
                <a:latin typeface="Times New Roman"/>
                <a:cs typeface="Times New Roman"/>
              </a:rPr>
              <a:t> </a:t>
            </a:r>
            <a:r>
              <a:rPr dirty="0" baseline="13888" sz="1800" spc="-30">
                <a:latin typeface="Times New Roman"/>
                <a:cs typeface="Times New Roman"/>
              </a:rPr>
              <a:t>(</a:t>
            </a:r>
            <a:r>
              <a:rPr dirty="0" baseline="13888" sz="1800" spc="-30" i="1">
                <a:latin typeface="Times New Roman"/>
                <a:cs typeface="Times New Roman"/>
              </a:rPr>
              <a:t>x</a:t>
            </a:r>
            <a:r>
              <a:rPr dirty="0" sz="700" spc="-20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6576" y="9060942"/>
            <a:ext cx="117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z="1200" i="1">
                <a:latin typeface="Times New Roman"/>
                <a:cs typeface="Times New Roman"/>
              </a:rPr>
              <a:t>p</a:t>
            </a:r>
            <a:r>
              <a:rPr dirty="0" baseline="-23809" sz="1050" spc="-7" i="1">
                <a:latin typeface="Times New Roman"/>
                <a:cs typeface="Times New Roman"/>
              </a:rPr>
              <a:t>k</a:t>
            </a:r>
            <a:r>
              <a:rPr dirty="0" baseline="-23809" sz="1050" spc="-7" i="1">
                <a:latin typeface="Times New Roman"/>
                <a:cs typeface="Times New Roman"/>
              </a:rPr>
              <a:t>	</a:t>
            </a:r>
            <a:r>
              <a:rPr dirty="0" sz="1200" spc="-75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-80" i="1">
                <a:latin typeface="Times New Roman"/>
                <a:cs typeface="Times New Roman"/>
              </a:rPr>
              <a:t>y</a:t>
            </a:r>
            <a:r>
              <a:rPr dirty="0" baseline="-19841" sz="1050" spc="-7" i="1">
                <a:latin typeface="Times New Roman"/>
                <a:cs typeface="Times New Roman"/>
              </a:rPr>
              <a:t>k</a:t>
            </a:r>
            <a:endParaRPr baseline="-19841"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87829" y="9018270"/>
            <a:ext cx="279400" cy="32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175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baseline="-11574" sz="1800">
                <a:latin typeface="Times New Roman"/>
                <a:cs typeface="Times New Roman"/>
              </a:rPr>
              <a:t>)</a:t>
            </a:r>
            <a:endParaRPr baseline="-11574" sz="1800">
              <a:latin typeface="Times New Roman"/>
              <a:cs typeface="Times New Roman"/>
            </a:endParaRPr>
          </a:p>
          <a:p>
            <a:pPr marL="114300">
              <a:lnSpc>
                <a:spcPts val="1175"/>
              </a:lnSpc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3256" y="9362643"/>
            <a:ext cx="894080" cy="22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090"/>
              </a:lnSpc>
              <a:spcBef>
                <a:spcPts val="100"/>
              </a:spcBef>
              <a:tabLst>
                <a:tab pos="352425" algn="l"/>
                <a:tab pos="666750" algn="l"/>
              </a:tabLst>
            </a:pP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5" i="1">
                <a:latin typeface="Times New Roman"/>
                <a:cs typeface="Times New Roman"/>
              </a:rPr>
              <a:t>x	</a:t>
            </a:r>
            <a:r>
              <a:rPr dirty="0" sz="1200" spc="-20">
                <a:latin typeface="Times New Roman"/>
                <a:cs typeface="Times New Roman"/>
              </a:rPr>
              <a:t>1)</a:t>
            </a:r>
            <a:r>
              <a:rPr dirty="0" baseline="43650" sz="1050" spc="-30">
                <a:latin typeface="Times New Roman"/>
                <a:cs typeface="Times New Roman"/>
              </a:rPr>
              <a:t>2	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ts val="490"/>
              </a:lnSpc>
              <a:tabLst>
                <a:tab pos="81597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k	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00452" y="943884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3104" y="9298635"/>
            <a:ext cx="636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dirty="0" baseline="-9259" sz="1800">
                <a:latin typeface="Times New Roman"/>
                <a:cs typeface="Times New Roman"/>
              </a:rPr>
              <a:t>1 </a:t>
            </a:r>
            <a:r>
              <a:rPr dirty="0" baseline="-9259" sz="1800" spc="67">
                <a:latin typeface="Times New Roman"/>
                <a:cs typeface="Times New Roman"/>
              </a:rPr>
              <a:t> </a:t>
            </a:r>
            <a:r>
              <a:rPr dirty="0" baseline="-23148" sz="1800" spc="44">
                <a:latin typeface="Times New Roman"/>
                <a:cs typeface="Times New Roman"/>
              </a:rPr>
              <a:t>)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baseline="-23148" sz="1800" spc="-7" i="1">
                <a:latin typeface="Times New Roman"/>
                <a:cs typeface="Times New Roman"/>
              </a:rPr>
              <a:t>r</a:t>
            </a:r>
            <a:r>
              <a:rPr dirty="0" baseline="-23148" sz="1800" spc="-292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2004" y="9718954"/>
            <a:ext cx="5158740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dirty="0" baseline="4629" sz="1800">
                <a:latin typeface="Times New Roman"/>
                <a:cs typeface="Times New Roman"/>
              </a:rPr>
              <a:t>If</a:t>
            </a:r>
            <a:r>
              <a:rPr dirty="0" baseline="4629" sz="1800" spc="-44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p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sz="800" spc="120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&lt;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0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midpoint</a:t>
            </a:r>
            <a:r>
              <a:rPr dirty="0" baseline="4629" sz="1800" spc="89">
                <a:latin typeface="Times New Roman"/>
                <a:cs typeface="Times New Roman"/>
              </a:rPr>
              <a:t> </a:t>
            </a:r>
            <a:r>
              <a:rPr dirty="0" baseline="4629" sz="1800" spc="-44">
                <a:latin typeface="Times New Roman"/>
                <a:cs typeface="Times New Roman"/>
              </a:rPr>
              <a:t>is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inside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circle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pixel</a:t>
            </a:r>
            <a:r>
              <a:rPr dirty="0" baseline="4629" sz="1800" spc="-5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at</a:t>
            </a:r>
            <a:r>
              <a:rPr dirty="0" baseline="4629" sz="1800" spc="120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sz="800" spc="120" i="1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closer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circle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Otherwise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midpoint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outside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and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y</a:t>
            </a: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baseline="4629" sz="1800" i="1">
                <a:latin typeface="Times New Roman"/>
                <a:cs typeface="Times New Roman"/>
              </a:rPr>
              <a:t>-</a:t>
            </a:r>
            <a:r>
              <a:rPr dirty="0" baseline="4629" sz="1800">
                <a:latin typeface="Times New Roman"/>
                <a:cs typeface="Times New Roman"/>
              </a:rPr>
              <a:t>1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44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closer</a:t>
            </a:r>
            <a:endParaRPr baseline="4629" sz="18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86660" y="452120"/>
            <a:ext cx="2388235" cy="2210434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387" y="1352258"/>
            <a:ext cx="68217" cy="192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685" y="2118519"/>
            <a:ext cx="79057" cy="78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465" y="2118519"/>
            <a:ext cx="79057" cy="782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180" y="2136934"/>
            <a:ext cx="79057" cy="368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4046" y="2412966"/>
            <a:ext cx="78739" cy="9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8841" y="2388703"/>
            <a:ext cx="78739" cy="743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1171" y="2388703"/>
            <a:ext cx="78740" cy="743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2351" y="4071217"/>
            <a:ext cx="82647" cy="36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8327" y="4387912"/>
            <a:ext cx="82940" cy="9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7996" y="5801598"/>
            <a:ext cx="78740" cy="749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13498" y="6555708"/>
            <a:ext cx="78422" cy="746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8613" y="6555708"/>
            <a:ext cx="78422" cy="746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11835" y="7504017"/>
            <a:ext cx="79057" cy="373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7726" y="9066768"/>
            <a:ext cx="78739" cy="749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5690" y="9538124"/>
            <a:ext cx="47457" cy="455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1825" y="9470358"/>
            <a:ext cx="79057" cy="746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67079" y="1443711"/>
            <a:ext cx="83233" cy="7846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43342" y="1514157"/>
            <a:ext cx="47123" cy="4603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4459" y="1466153"/>
            <a:ext cx="83233" cy="3692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0562" y="1514157"/>
            <a:ext cx="47123" cy="46037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252979" y="1988325"/>
            <a:ext cx="502284" cy="275590"/>
            <a:chOff x="2252979" y="1988325"/>
            <a:chExt cx="502284" cy="275590"/>
          </a:xfrm>
        </p:grpSpPr>
        <p:sp>
          <p:nvSpPr>
            <p:cNvPr id="23" name="object 23"/>
            <p:cNvSpPr/>
            <p:nvPr/>
          </p:nvSpPr>
          <p:spPr>
            <a:xfrm>
              <a:off x="2368549" y="2030730"/>
              <a:ext cx="167005" cy="229870"/>
            </a:xfrm>
            <a:custGeom>
              <a:avLst/>
              <a:gdLst/>
              <a:ahLst/>
              <a:cxnLst/>
              <a:rect l="l" t="t" r="r" b="b"/>
              <a:pathLst>
                <a:path w="167005" h="229869">
                  <a:moveTo>
                    <a:pt x="167005" y="0"/>
                  </a:moveTo>
                  <a:lnTo>
                    <a:pt x="0" y="229870"/>
                  </a:lnTo>
                </a:path>
              </a:pathLst>
            </a:custGeom>
            <a:ln w="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64497" y="1988325"/>
              <a:ext cx="76467" cy="25513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76095" y="2141855"/>
              <a:ext cx="79057" cy="92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52979" y="2031365"/>
              <a:ext cx="158114" cy="18415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33299" y="2174572"/>
            <a:ext cx="43012" cy="4693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845310" y="2033690"/>
            <a:ext cx="201930" cy="190500"/>
            <a:chOff x="1845310" y="2033690"/>
            <a:chExt cx="201930" cy="190500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80331" y="2033690"/>
              <a:ext cx="66908" cy="1809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5310" y="2039620"/>
              <a:ext cx="158114" cy="18415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01146" y="2413334"/>
            <a:ext cx="78739" cy="93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6800" y="2448993"/>
            <a:ext cx="42712" cy="423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25736" y="2405914"/>
            <a:ext cx="78740" cy="3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91865" y="2451533"/>
            <a:ext cx="42712" cy="42342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730375" y="3965668"/>
            <a:ext cx="283845" cy="242570"/>
            <a:chOff x="1730375" y="3965668"/>
            <a:chExt cx="283845" cy="242570"/>
          </a:xfrm>
        </p:grpSpPr>
        <p:sp>
          <p:nvSpPr>
            <p:cNvPr id="36" name="object 36"/>
            <p:cNvSpPr/>
            <p:nvPr/>
          </p:nvSpPr>
          <p:spPr>
            <a:xfrm>
              <a:off x="1845310" y="3968750"/>
              <a:ext cx="165735" cy="236220"/>
            </a:xfrm>
            <a:custGeom>
              <a:avLst/>
              <a:gdLst/>
              <a:ahLst/>
              <a:cxnLst/>
              <a:rect l="l" t="t" r="r" b="b"/>
              <a:pathLst>
                <a:path w="165735" h="236220">
                  <a:moveTo>
                    <a:pt x="165734" y="0"/>
                  </a:moveTo>
                  <a:lnTo>
                    <a:pt x="0" y="236219"/>
                  </a:lnTo>
                </a:path>
              </a:pathLst>
            </a:custGeom>
            <a:ln w="6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30375" y="3970020"/>
              <a:ext cx="179705" cy="189229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386839" y="4274756"/>
            <a:ext cx="286385" cy="243204"/>
            <a:chOff x="1386839" y="4274756"/>
            <a:chExt cx="286385" cy="243204"/>
          </a:xfrm>
        </p:grpSpPr>
        <p:sp>
          <p:nvSpPr>
            <p:cNvPr id="39" name="object 39"/>
            <p:cNvSpPr/>
            <p:nvPr/>
          </p:nvSpPr>
          <p:spPr>
            <a:xfrm>
              <a:off x="1502409" y="4277995"/>
              <a:ext cx="167005" cy="236220"/>
            </a:xfrm>
            <a:custGeom>
              <a:avLst/>
              <a:gdLst/>
              <a:ahLst/>
              <a:cxnLst/>
              <a:rect l="l" t="t" r="r" b="b"/>
              <a:pathLst>
                <a:path w="167005" h="236220">
                  <a:moveTo>
                    <a:pt x="167004" y="0"/>
                  </a:moveTo>
                  <a:lnTo>
                    <a:pt x="0" y="236220"/>
                  </a:lnTo>
                </a:path>
              </a:pathLst>
            </a:custGeom>
            <a:ln w="6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86839" y="4279265"/>
              <a:ext cx="180340" cy="18922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33654" y="4351376"/>
            <a:ext cx="83233" cy="7846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42519" y="4374453"/>
            <a:ext cx="83233" cy="3692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937894" y="4573856"/>
            <a:ext cx="417195" cy="245745"/>
            <a:chOff x="937894" y="4573856"/>
            <a:chExt cx="417195" cy="245745"/>
          </a:xfrm>
        </p:grpSpPr>
        <p:sp>
          <p:nvSpPr>
            <p:cNvPr id="44" name="object 44"/>
            <p:cNvSpPr/>
            <p:nvPr/>
          </p:nvSpPr>
          <p:spPr>
            <a:xfrm>
              <a:off x="1065529" y="4577080"/>
              <a:ext cx="170815" cy="238760"/>
            </a:xfrm>
            <a:custGeom>
              <a:avLst/>
              <a:gdLst/>
              <a:ahLst/>
              <a:cxnLst/>
              <a:rect l="l" t="t" r="r" b="b"/>
              <a:pathLst>
                <a:path w="170815" h="238760">
                  <a:moveTo>
                    <a:pt x="170814" y="0"/>
                  </a:moveTo>
                  <a:lnTo>
                    <a:pt x="0" y="238760"/>
                  </a:lnTo>
                </a:path>
              </a:pathLst>
            </a:custGeom>
            <a:ln w="6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75307" y="4696274"/>
              <a:ext cx="79440" cy="92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7894" y="4580890"/>
              <a:ext cx="182244" cy="189229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968705" y="5801598"/>
            <a:ext cx="79057" cy="7492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45009" y="5869358"/>
            <a:ext cx="47792" cy="4577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850" y="5819695"/>
            <a:ext cx="79057" cy="3746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0629" y="5868723"/>
            <a:ext cx="47792" cy="4577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152201" y="6588379"/>
            <a:ext cx="78739" cy="9334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969321" y="6555708"/>
            <a:ext cx="78739" cy="74675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44942" y="6623103"/>
            <a:ext cx="47123" cy="4577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831" y="6574377"/>
            <a:ext cx="78740" cy="3733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0562" y="6623103"/>
            <a:ext cx="47123" cy="45772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257935" y="8013639"/>
            <a:ext cx="417195" cy="245745"/>
            <a:chOff x="1257935" y="8013639"/>
            <a:chExt cx="417195" cy="245745"/>
          </a:xfrm>
        </p:grpSpPr>
        <p:sp>
          <p:nvSpPr>
            <p:cNvPr id="57" name="object 57"/>
            <p:cNvSpPr/>
            <p:nvPr/>
          </p:nvSpPr>
          <p:spPr>
            <a:xfrm>
              <a:off x="1384935" y="8016875"/>
              <a:ext cx="170815" cy="238760"/>
            </a:xfrm>
            <a:custGeom>
              <a:avLst/>
              <a:gdLst/>
              <a:ahLst/>
              <a:cxnLst/>
              <a:rect l="l" t="t" r="r" b="b"/>
              <a:pathLst>
                <a:path w="170815" h="238759">
                  <a:moveTo>
                    <a:pt x="170815" y="0"/>
                  </a:moveTo>
                  <a:lnTo>
                    <a:pt x="0" y="238759"/>
                  </a:lnTo>
                </a:path>
              </a:pathLst>
            </a:custGeom>
            <a:ln w="6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95347" y="8136069"/>
              <a:ext cx="79440" cy="92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57935" y="8020685"/>
              <a:ext cx="182244" cy="18923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348435" y="9066768"/>
            <a:ext cx="79057" cy="7492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24739" y="9134528"/>
            <a:ext cx="47792" cy="4577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03580" y="9085501"/>
            <a:ext cx="79057" cy="37464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0359" y="9134528"/>
            <a:ext cx="47792" cy="45772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50724" y="9537753"/>
            <a:ext cx="47792" cy="4577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159205" y="9503029"/>
            <a:ext cx="79057" cy="9334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975055" y="9470358"/>
            <a:ext cx="79057" cy="7467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1899" y="9537753"/>
            <a:ext cx="47792" cy="45772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5755" y="9489027"/>
            <a:ext cx="79057" cy="37337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2780538" y="2395855"/>
            <a:ext cx="6223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45994" y="1953894"/>
            <a:ext cx="1905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6570" sz="1725" i="1">
                <a:latin typeface="Times New Roman"/>
                <a:cs typeface="Times New Roman"/>
              </a:rPr>
              <a:t>r</a:t>
            </a:r>
            <a:r>
              <a:rPr dirty="0" baseline="-26570" sz="1725" spc="-240" i="1">
                <a:latin typeface="Times New Roman"/>
                <a:cs typeface="Times New Roman"/>
              </a:rPr>
              <a:t> </a:t>
            </a:r>
            <a:r>
              <a:rPr dirty="0" sz="650" spc="-5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74775" y="7972425"/>
            <a:ext cx="196215" cy="32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06680">
              <a:lnSpc>
                <a:spcPts val="1190"/>
              </a:lnSpc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2004" y="597154"/>
            <a:ext cx="5566410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ensure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possible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calculations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incrementally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consider: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06576" y="1392682"/>
            <a:ext cx="8902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62280" algn="l"/>
              </a:tabLst>
            </a:pPr>
            <a:r>
              <a:rPr dirty="0" baseline="13888" sz="1800" spc="-7" i="1">
                <a:latin typeface="Times New Roman"/>
                <a:cs typeface="Times New Roman"/>
              </a:rPr>
              <a:t>p</a:t>
            </a:r>
            <a:r>
              <a:rPr dirty="0" sz="700" spc="-5" i="1">
                <a:latin typeface="Times New Roman"/>
                <a:cs typeface="Times New Roman"/>
              </a:rPr>
              <a:t>k </a:t>
            </a:r>
            <a:r>
              <a:rPr dirty="0" sz="700" spc="-5">
                <a:latin typeface="Times New Roman"/>
                <a:cs typeface="Times New Roman"/>
              </a:rPr>
              <a:t>1	</a:t>
            </a:r>
            <a:r>
              <a:rPr dirty="0" baseline="13888" sz="1800" i="1">
                <a:latin typeface="Times New Roman"/>
                <a:cs typeface="Times New Roman"/>
              </a:rPr>
              <a:t>f</a:t>
            </a:r>
            <a:r>
              <a:rPr dirty="0" sz="700" i="1">
                <a:latin typeface="Times New Roman"/>
                <a:cs typeface="Times New Roman"/>
              </a:rPr>
              <a:t>circ</a:t>
            </a:r>
            <a:r>
              <a:rPr dirty="0" sz="700" spc="-25" i="1">
                <a:latin typeface="Times New Roman"/>
                <a:cs typeface="Times New Roman"/>
              </a:rPr>
              <a:t> </a:t>
            </a:r>
            <a:r>
              <a:rPr dirty="0" baseline="13888" sz="1800" spc="-7" i="1">
                <a:latin typeface="Times New Roman"/>
                <a:cs typeface="Times New Roman"/>
              </a:rPr>
              <a:t>x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25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4968" y="2020951"/>
            <a:ext cx="868680" cy="210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3180">
              <a:lnSpc>
                <a:spcPts val="430"/>
              </a:lnSpc>
              <a:spcBef>
                <a:spcPts val="95"/>
              </a:spcBef>
            </a:pPr>
            <a:r>
              <a:rPr dirty="0" sz="650" spc="-5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  <a:p>
            <a:pPr marL="50800">
              <a:lnSpc>
                <a:spcPts val="1030"/>
              </a:lnSpc>
              <a:tabLst>
                <a:tab pos="413384" algn="l"/>
                <a:tab pos="651510" algn="l"/>
              </a:tabLst>
            </a:pPr>
            <a:r>
              <a:rPr dirty="0" sz="1150" spc="-15">
                <a:latin typeface="Times New Roman"/>
                <a:cs typeface="Times New Roman"/>
              </a:rPr>
              <a:t>[(</a:t>
            </a:r>
            <a:r>
              <a:rPr dirty="0" sz="1150" spc="-165">
                <a:latin typeface="Times New Roman"/>
                <a:cs typeface="Times New Roman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x</a:t>
            </a:r>
            <a:r>
              <a:rPr dirty="0" baseline="-21367" sz="975" spc="7" i="1">
                <a:latin typeface="Times New Roman"/>
                <a:cs typeface="Times New Roman"/>
              </a:rPr>
              <a:t>k	</a:t>
            </a:r>
            <a:r>
              <a:rPr dirty="0" sz="1150" spc="-60">
                <a:latin typeface="Times New Roman"/>
                <a:cs typeface="Times New Roman"/>
              </a:rPr>
              <a:t>1)	</a:t>
            </a:r>
            <a:r>
              <a:rPr dirty="0" sz="1150" spc="20">
                <a:latin typeface="Times New Roman"/>
                <a:cs typeface="Times New Roman"/>
              </a:rPr>
              <a:t>1]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44676" y="2298319"/>
            <a:ext cx="99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 i="1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17828" y="2395855"/>
            <a:ext cx="1682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25" i="1">
                <a:latin typeface="Times New Roman"/>
                <a:cs typeface="Times New Roman"/>
              </a:rPr>
              <a:t>k</a:t>
            </a:r>
            <a:r>
              <a:rPr dirty="0" sz="650" spc="210" i="1">
                <a:latin typeface="Times New Roman"/>
                <a:cs typeface="Times New Roman"/>
              </a:rPr>
              <a:t> </a:t>
            </a:r>
            <a:r>
              <a:rPr dirty="0" sz="650" spc="25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20494" y="2395855"/>
            <a:ext cx="654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25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47342" y="2310511"/>
            <a:ext cx="4997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dirty="0" baseline="5050" sz="1650" spc="44" i="1">
                <a:latin typeface="Times New Roman"/>
                <a:cs typeface="Times New Roman"/>
              </a:rPr>
              <a:t>p</a:t>
            </a:r>
            <a:r>
              <a:rPr dirty="0" baseline="5050" sz="1650" spc="44" i="1">
                <a:latin typeface="Times New Roman"/>
                <a:cs typeface="Times New Roman"/>
              </a:rPr>
              <a:t>	</a:t>
            </a:r>
            <a:r>
              <a:rPr dirty="0" sz="1100" spc="40">
                <a:latin typeface="Times New Roman"/>
                <a:cs typeface="Times New Roman"/>
              </a:rPr>
              <a:t>2(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22830" y="2398902"/>
            <a:ext cx="654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25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968373" y="2066670"/>
            <a:ext cx="25272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492" sz="1725" spc="44" i="1">
                <a:latin typeface="Times New Roman"/>
                <a:cs typeface="Times New Roman"/>
              </a:rPr>
              <a:t>y</a:t>
            </a:r>
            <a:r>
              <a:rPr dirty="0" sz="650" spc="30" i="1">
                <a:latin typeface="Times New Roman"/>
                <a:cs typeface="Times New Roman"/>
              </a:rPr>
              <a:t>k</a:t>
            </a:r>
            <a:r>
              <a:rPr dirty="0" sz="650" spc="-35" i="1">
                <a:latin typeface="Times New Roman"/>
                <a:cs typeface="Times New Roman"/>
              </a:rPr>
              <a:t> </a:t>
            </a:r>
            <a:r>
              <a:rPr dirty="0" sz="650" spc="25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43276" y="1888668"/>
            <a:ext cx="325120" cy="4159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  <a:tabLst>
                <a:tab pos="207010" algn="l"/>
              </a:tabLst>
            </a:pPr>
            <a:r>
              <a:rPr dirty="0" baseline="-26570" sz="1725">
                <a:latin typeface="Times New Roman"/>
                <a:cs typeface="Times New Roman"/>
              </a:rPr>
              <a:t>1	</a:t>
            </a:r>
            <a:r>
              <a:rPr dirty="0" sz="650" spc="-5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411348" y="2392807"/>
            <a:ext cx="13144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25" i="1">
                <a:latin typeface="Times New Roman"/>
                <a:cs typeface="Times New Roman"/>
              </a:rPr>
              <a:t>k</a:t>
            </a:r>
            <a:r>
              <a:rPr dirty="0" sz="650" spc="25" i="1">
                <a:latin typeface="Times New Roman"/>
                <a:cs typeface="Times New Roman"/>
              </a:rPr>
              <a:t> </a:t>
            </a:r>
            <a:r>
              <a:rPr dirty="0" sz="650" spc="25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02004" y="2685669"/>
            <a:ext cx="3488690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1800" spc="-15">
                <a:latin typeface="Times New Roman"/>
                <a:cs typeface="Times New Roman"/>
              </a:rPr>
              <a:t>where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y</a:t>
            </a:r>
            <a:r>
              <a:rPr dirty="0" sz="800" spc="-10" i="1">
                <a:latin typeface="Times New Roman"/>
                <a:cs typeface="Times New Roman"/>
              </a:rPr>
              <a:t>k+1</a:t>
            </a:r>
            <a:r>
              <a:rPr dirty="0" sz="800" spc="145" i="1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either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sz="800" spc="120" i="1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or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y</a:t>
            </a: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baseline="4629" sz="1800" i="1">
                <a:latin typeface="Times New Roman"/>
                <a:cs typeface="Times New Roman"/>
              </a:rPr>
              <a:t>-</a:t>
            </a:r>
            <a:r>
              <a:rPr dirty="0" baseline="4629" sz="1800">
                <a:latin typeface="Times New Roman"/>
                <a:cs typeface="Times New Roman"/>
              </a:rPr>
              <a:t>1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depending</a:t>
            </a:r>
            <a:r>
              <a:rPr dirty="0" baseline="4629" sz="1800" spc="15">
                <a:latin typeface="Times New Roman"/>
                <a:cs typeface="Times New Roman"/>
              </a:rPr>
              <a:t> on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sign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of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p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06576" y="3960114"/>
            <a:ext cx="121729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010"/>
              </a:lnSpc>
              <a:spcBef>
                <a:spcPts val="100"/>
              </a:spcBef>
              <a:tabLst>
                <a:tab pos="367665" algn="l"/>
                <a:tab pos="94996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baseline="-19841" sz="1050" spc="-7">
                <a:latin typeface="Times New Roman"/>
                <a:cs typeface="Times New Roman"/>
              </a:rPr>
              <a:t>0	</a:t>
            </a:r>
            <a:r>
              <a:rPr dirty="0" sz="1200" i="1">
                <a:latin typeface="Times New Roman"/>
                <a:cs typeface="Times New Roman"/>
              </a:rPr>
              <a:t>f</a:t>
            </a:r>
            <a:r>
              <a:rPr dirty="0" baseline="-19841" sz="1050" i="1">
                <a:latin typeface="Times New Roman"/>
                <a:cs typeface="Times New Roman"/>
              </a:rPr>
              <a:t>circ</a:t>
            </a:r>
            <a:r>
              <a:rPr dirty="0" baseline="-19841" sz="1050" spc="-7" i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(1,</a:t>
            </a:r>
            <a:r>
              <a:rPr dirty="0" sz="1200" spc="-25" i="1">
                <a:latin typeface="Times New Roman"/>
                <a:cs typeface="Times New Roman"/>
              </a:rPr>
              <a:t>r	</a:t>
            </a:r>
            <a:r>
              <a:rPr dirty="0" baseline="16203" sz="1800">
                <a:latin typeface="Times New Roman"/>
                <a:cs typeface="Times New Roman"/>
              </a:rPr>
              <a:t>1</a:t>
            </a:r>
            <a:r>
              <a:rPr dirty="0" baseline="16203" sz="1800" spc="30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)</a:t>
            </a:r>
            <a:endParaRPr baseline="4629" sz="1800">
              <a:latin typeface="Times New Roman"/>
              <a:cs typeface="Times New Roman"/>
            </a:endParaRPr>
          </a:p>
          <a:p>
            <a:pPr algn="r" marR="106045">
              <a:lnSpc>
                <a:spcPts val="1010"/>
              </a:lnSpc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360"/>
              </a:spcBef>
              <a:tabLst>
                <a:tab pos="608330" algn="l"/>
                <a:tab pos="1026160" algn="l"/>
              </a:tabLst>
            </a:pP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Times New Roman"/>
                <a:cs typeface="Times New Roman"/>
              </a:rPr>
              <a:t> (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baseline="13888" sz="1800" spc="30">
                <a:latin typeface="Times New Roman"/>
                <a:cs typeface="Times New Roman"/>
              </a:rPr>
              <a:t>1</a:t>
            </a:r>
            <a:r>
              <a:rPr dirty="0" baseline="-27777" sz="1800" spc="30">
                <a:latin typeface="Times New Roman"/>
                <a:cs typeface="Times New Roman"/>
              </a:rPr>
              <a:t>2</a:t>
            </a:r>
            <a:r>
              <a:rPr dirty="0" sz="1200" spc="30">
                <a:latin typeface="Times New Roman"/>
                <a:cs typeface="Times New Roman"/>
              </a:rPr>
              <a:t>)</a:t>
            </a:r>
            <a:r>
              <a:rPr dirty="0" baseline="39682" sz="1050" spc="-7">
                <a:latin typeface="Times New Roman"/>
                <a:cs typeface="Times New Roman"/>
              </a:rPr>
              <a:t>2</a:t>
            </a:r>
            <a:r>
              <a:rPr dirty="0" baseline="39682" sz="1050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95" i="1">
                <a:latin typeface="Times New Roman"/>
                <a:cs typeface="Times New Roman"/>
              </a:rPr>
              <a:t> </a:t>
            </a:r>
            <a:r>
              <a:rPr dirty="0" baseline="39682" sz="1050" spc="-7">
                <a:latin typeface="Times New Roman"/>
                <a:cs typeface="Times New Roman"/>
              </a:rPr>
              <a:t>2</a:t>
            </a:r>
            <a:endParaRPr baseline="39682" sz="1050">
              <a:latin typeface="Times New Roman"/>
              <a:cs typeface="Times New Roman"/>
            </a:endParaRPr>
          </a:p>
          <a:p>
            <a:pPr marL="160020">
              <a:lnSpc>
                <a:spcPts val="840"/>
              </a:lnSpc>
              <a:spcBef>
                <a:spcPts val="645"/>
              </a:spcBef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245745">
              <a:lnSpc>
                <a:spcPts val="840"/>
              </a:lnSpc>
              <a:tabLst>
                <a:tab pos="474345" algn="l"/>
              </a:tabLst>
            </a:pPr>
            <a:r>
              <a:rPr dirty="0" baseline="-30092" sz="1800">
                <a:latin typeface="Times New Roman"/>
                <a:cs typeface="Times New Roman"/>
              </a:rPr>
              <a:t>4	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02004" y="5176520"/>
            <a:ext cx="34848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1800" spc="-7">
                <a:latin typeface="Times New Roman"/>
                <a:cs typeface="Times New Roman"/>
              </a:rPr>
              <a:t>Then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if</a:t>
            </a:r>
            <a:r>
              <a:rPr dirty="0" baseline="4629" sz="1800" spc="-37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p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sz="800" spc="120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&lt;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0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then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next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decision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variable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given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as:</a:t>
            </a:r>
            <a:endParaRPr baseline="4629"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19276" y="5746750"/>
            <a:ext cx="257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7" i="1">
                <a:latin typeface="Times New Roman"/>
                <a:cs typeface="Times New Roman"/>
              </a:rPr>
              <a:t>p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40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9242" y="5709920"/>
            <a:ext cx="879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27660" algn="l"/>
                <a:tab pos="75184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baseline="-19841" sz="1050" spc="-7" i="1">
                <a:latin typeface="Times New Roman"/>
                <a:cs typeface="Times New Roman"/>
              </a:rPr>
              <a:t>k	</a:t>
            </a:r>
            <a:r>
              <a:rPr dirty="0" sz="1200" spc="10">
                <a:latin typeface="Times New Roman"/>
                <a:cs typeface="Times New Roman"/>
              </a:rPr>
              <a:t>2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19841" sz="1050" spc="15" i="1">
                <a:latin typeface="Times New Roman"/>
                <a:cs typeface="Times New Roman"/>
              </a:rPr>
              <a:t>k </a:t>
            </a:r>
            <a:r>
              <a:rPr dirty="0" baseline="-19841" sz="1050" spc="187" i="1">
                <a:latin typeface="Times New Roman"/>
                <a:cs typeface="Times New Roman"/>
              </a:rPr>
              <a:t> </a:t>
            </a:r>
            <a:r>
              <a:rPr dirty="0" baseline="-19841" sz="1050" spc="-7">
                <a:latin typeface="Times New Roman"/>
                <a:cs typeface="Times New Roman"/>
              </a:rPr>
              <a:t>1	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02004" y="6106414"/>
            <a:ext cx="2301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1800">
                <a:latin typeface="Times New Roman"/>
                <a:cs typeface="Times New Roman"/>
              </a:rPr>
              <a:t>If</a:t>
            </a:r>
            <a:r>
              <a:rPr dirty="0" baseline="4629" sz="1800" spc="-52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p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sz="800" spc="120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&gt; 0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then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decision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variable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is:</a:t>
            </a:r>
            <a:endParaRPr baseline="4629" sz="1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19276" y="6499606"/>
            <a:ext cx="257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7" i="1">
                <a:latin typeface="Times New Roman"/>
                <a:cs typeface="Times New Roman"/>
              </a:rPr>
              <a:t>p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40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83842" y="6463030"/>
            <a:ext cx="5437505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353060" algn="l"/>
                <a:tab pos="777240" algn="l"/>
                <a:tab pos="132016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baseline="-19841" sz="1050" spc="-7" i="1">
                <a:latin typeface="Times New Roman"/>
                <a:cs typeface="Times New Roman"/>
              </a:rPr>
              <a:t>k	</a:t>
            </a:r>
            <a:r>
              <a:rPr dirty="0" sz="1200" spc="10">
                <a:latin typeface="Times New Roman"/>
                <a:cs typeface="Times New Roman"/>
              </a:rPr>
              <a:t>2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19841" sz="1050" spc="15" i="1">
                <a:latin typeface="Times New Roman"/>
                <a:cs typeface="Times New Roman"/>
              </a:rPr>
              <a:t>k</a:t>
            </a:r>
            <a:r>
              <a:rPr dirty="0" baseline="-19841" sz="1050" spc="172" i="1">
                <a:latin typeface="Times New Roman"/>
                <a:cs typeface="Times New Roman"/>
              </a:rPr>
              <a:t> </a:t>
            </a:r>
            <a:r>
              <a:rPr dirty="0" baseline="-19841" sz="1050" spc="-7">
                <a:latin typeface="Times New Roman"/>
                <a:cs typeface="Times New Roman"/>
              </a:rPr>
              <a:t>1	</a:t>
            </a:r>
            <a:r>
              <a:rPr dirty="0" sz="1200">
                <a:latin typeface="Times New Roman"/>
                <a:cs typeface="Times New Roman"/>
              </a:rPr>
              <a:t>1  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y</a:t>
            </a:r>
            <a:r>
              <a:rPr dirty="0" baseline="-19841" sz="1050" spc="-7" i="1">
                <a:latin typeface="Times New Roman"/>
                <a:cs typeface="Times New Roman"/>
              </a:rPr>
              <a:t>k	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88265" marR="30480">
              <a:lnSpc>
                <a:spcPts val="1270"/>
              </a:lnSpc>
            </a:pPr>
            <a:r>
              <a:rPr dirty="0" baseline="4629" sz="1800" spc="-7">
                <a:latin typeface="Times New Roman"/>
                <a:cs typeface="Times New Roman"/>
              </a:rPr>
              <a:t>Input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radius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r</a:t>
            </a:r>
            <a:r>
              <a:rPr dirty="0" baseline="4629" sz="1800" spc="7" i="1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and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circle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centre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(x</a:t>
            </a:r>
            <a:r>
              <a:rPr dirty="0" sz="800" spc="-10" i="1">
                <a:latin typeface="Times New Roman"/>
                <a:cs typeface="Times New Roman"/>
              </a:rPr>
              <a:t>c</a:t>
            </a:r>
            <a:r>
              <a:rPr dirty="0" baseline="4629" sz="1800" spc="-15" i="1">
                <a:latin typeface="Times New Roman"/>
                <a:cs typeface="Times New Roman"/>
              </a:rPr>
              <a:t>,</a:t>
            </a:r>
            <a:r>
              <a:rPr dirty="0" baseline="4629" sz="1800" spc="37" i="1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y</a:t>
            </a:r>
            <a:r>
              <a:rPr dirty="0" sz="800" spc="-10" i="1">
                <a:latin typeface="Times New Roman"/>
                <a:cs typeface="Times New Roman"/>
              </a:rPr>
              <a:t>c</a:t>
            </a:r>
            <a:r>
              <a:rPr dirty="0" baseline="4629" sz="1800" spc="-15" i="1">
                <a:latin typeface="Times New Roman"/>
                <a:cs typeface="Times New Roman"/>
              </a:rPr>
              <a:t>)</a:t>
            </a:r>
            <a:r>
              <a:rPr dirty="0" baseline="4629" sz="1800" spc="-15">
                <a:latin typeface="Times New Roman"/>
                <a:cs typeface="Times New Roman"/>
              </a:rPr>
              <a:t>,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then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set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coordinates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for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first</a:t>
            </a:r>
            <a:r>
              <a:rPr dirty="0" baseline="4629" sz="1800" spc="6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point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on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circumference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61821" y="7362571"/>
            <a:ext cx="3686810" cy="4521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340"/>
              </a:spcBef>
              <a:tabLst>
                <a:tab pos="663575" algn="l"/>
              </a:tabLst>
            </a:pP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19841" sz="1050" spc="-7">
                <a:latin typeface="Times New Roman"/>
                <a:cs typeface="Times New Roman"/>
              </a:rPr>
              <a:t>0</a:t>
            </a:r>
            <a:r>
              <a:rPr dirty="0" baseline="-19841" sz="105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y</a:t>
            </a:r>
            <a:r>
              <a:rPr dirty="0" baseline="-19841" sz="1050" spc="-7">
                <a:latin typeface="Times New Roman"/>
                <a:cs typeface="Times New Roman"/>
              </a:rPr>
              <a:t>0</a:t>
            </a:r>
            <a:r>
              <a:rPr dirty="0" baseline="-19841" sz="105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	(0,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988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309880" algn="l"/>
                <a:tab pos="310515" algn="l"/>
              </a:tabLst>
            </a:pP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parameter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56944" y="8012048"/>
            <a:ext cx="17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baseline="-19841" sz="1050" spc="-7">
                <a:latin typeface="Times New Roman"/>
                <a:cs typeface="Times New Roman"/>
              </a:rPr>
              <a:t>0</a:t>
            </a:r>
            <a:endParaRPr baseline="-19841" sz="10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88719" y="8012048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43609" y="8255889"/>
            <a:ext cx="50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•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9535" y="8268081"/>
            <a:ext cx="548005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baseline="4629" sz="1800" spc="-15">
                <a:latin typeface="Times New Roman"/>
                <a:cs typeface="Times New Roman"/>
              </a:rPr>
              <a:t>Starting </a:t>
            </a:r>
            <a:r>
              <a:rPr dirty="0" baseline="4629" sz="1800">
                <a:latin typeface="Times New Roman"/>
                <a:cs typeface="Times New Roman"/>
              </a:rPr>
              <a:t>with </a:t>
            </a:r>
            <a:r>
              <a:rPr dirty="0" baseline="4629" sz="1800" i="1">
                <a:latin typeface="Times New Roman"/>
                <a:cs typeface="Times New Roman"/>
              </a:rPr>
              <a:t>k = 0 </a:t>
            </a:r>
            <a:r>
              <a:rPr dirty="0" baseline="4629" sz="1800" spc="-22">
                <a:latin typeface="Times New Roman"/>
                <a:cs typeface="Times New Roman"/>
              </a:rPr>
              <a:t>at </a:t>
            </a:r>
            <a:r>
              <a:rPr dirty="0" baseline="4629" sz="1800" spc="-7">
                <a:latin typeface="Times New Roman"/>
                <a:cs typeface="Times New Roman"/>
              </a:rPr>
              <a:t>each position </a:t>
            </a:r>
            <a:r>
              <a:rPr dirty="0" baseline="4629" sz="1800" spc="-7" i="1">
                <a:latin typeface="Times New Roman"/>
                <a:cs typeface="Times New Roman"/>
              </a:rPr>
              <a:t>x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>
                <a:latin typeface="Times New Roman"/>
                <a:cs typeface="Times New Roman"/>
              </a:rPr>
              <a:t>, </a:t>
            </a:r>
            <a:r>
              <a:rPr dirty="0" baseline="4629" sz="1800">
                <a:latin typeface="Times New Roman"/>
                <a:cs typeface="Times New Roman"/>
              </a:rPr>
              <a:t>perform the </a:t>
            </a:r>
            <a:r>
              <a:rPr dirty="0" baseline="4629" sz="1800" spc="-15">
                <a:latin typeface="Times New Roman"/>
                <a:cs typeface="Times New Roman"/>
              </a:rPr>
              <a:t>following </a:t>
            </a:r>
            <a:r>
              <a:rPr dirty="0" baseline="4629" sz="1800">
                <a:latin typeface="Times New Roman"/>
                <a:cs typeface="Times New Roman"/>
              </a:rPr>
              <a:t>test. If </a:t>
            </a:r>
            <a:r>
              <a:rPr dirty="0" baseline="4629" sz="1800" spc="-7" i="1">
                <a:latin typeface="Times New Roman"/>
                <a:cs typeface="Times New Roman"/>
              </a:rPr>
              <a:t>p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&lt; 0</a:t>
            </a:r>
            <a:r>
              <a:rPr dirty="0" baseline="4629" sz="1800">
                <a:latin typeface="Times New Roman"/>
                <a:cs typeface="Times New Roman"/>
              </a:rPr>
              <a:t>, the </a:t>
            </a:r>
            <a:r>
              <a:rPr dirty="0" baseline="4629" sz="1800" spc="-15">
                <a:latin typeface="Times New Roman"/>
                <a:cs typeface="Times New Roman"/>
              </a:rPr>
              <a:t>next </a:t>
            </a:r>
            <a:r>
              <a:rPr dirty="0" baseline="4629" sz="1800" spc="-22">
                <a:latin typeface="Times New Roman"/>
                <a:cs typeface="Times New Roman"/>
              </a:rPr>
              <a:t>point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along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circle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centred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on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(0,</a:t>
            </a:r>
            <a:r>
              <a:rPr dirty="0" baseline="4629" sz="1800" spc="30" i="1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0)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(x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+1,</a:t>
            </a:r>
            <a:r>
              <a:rPr dirty="0" baseline="4629" sz="1800" spc="30" i="1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</a:t>
            </a:r>
            <a:r>
              <a:rPr dirty="0" sz="800" spc="-5" i="1">
                <a:latin typeface="Times New Roman"/>
                <a:cs typeface="Times New Roman"/>
              </a:rPr>
              <a:t>k</a:t>
            </a:r>
            <a:r>
              <a:rPr dirty="0" baseline="4629" sz="1800" spc="-7" i="1">
                <a:latin typeface="Times New Roman"/>
                <a:cs typeface="Times New Roman"/>
              </a:rPr>
              <a:t>)</a:t>
            </a:r>
            <a:r>
              <a:rPr dirty="0" baseline="4629" sz="1800" spc="30" i="1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and:</a:t>
            </a:r>
            <a:endParaRPr baseline="4629" sz="1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37183" y="9012173"/>
            <a:ext cx="257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7" i="1">
                <a:latin typeface="Times New Roman"/>
                <a:cs typeface="Times New Roman"/>
              </a:rPr>
              <a:t>p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40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87195" y="8975597"/>
            <a:ext cx="879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28295" algn="l"/>
                <a:tab pos="75184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baseline="-19841" sz="1050" spc="-7" i="1">
                <a:latin typeface="Times New Roman"/>
                <a:cs typeface="Times New Roman"/>
              </a:rPr>
              <a:t>k	</a:t>
            </a:r>
            <a:r>
              <a:rPr dirty="0" sz="1200" spc="10">
                <a:latin typeface="Times New Roman"/>
                <a:cs typeface="Times New Roman"/>
              </a:rPr>
              <a:t>2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19841" sz="1050" spc="15" i="1">
                <a:latin typeface="Times New Roman"/>
                <a:cs typeface="Times New Roman"/>
              </a:rPr>
              <a:t>k </a:t>
            </a:r>
            <a:r>
              <a:rPr dirty="0" baseline="-19841" sz="1050" spc="179" i="1">
                <a:latin typeface="Times New Roman"/>
                <a:cs typeface="Times New Roman"/>
              </a:rPr>
              <a:t> </a:t>
            </a:r>
            <a:r>
              <a:rPr dirty="0" baseline="-19841" sz="1050" spc="-7">
                <a:latin typeface="Times New Roman"/>
                <a:cs typeface="Times New Roman"/>
              </a:rPr>
              <a:t>1	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02004" y="9216390"/>
            <a:ext cx="33870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5050" sz="1650" spc="-7">
                <a:latin typeface="Calibri"/>
                <a:cs typeface="Calibri"/>
              </a:rPr>
              <a:t>Otherwise the </a:t>
            </a:r>
            <a:r>
              <a:rPr dirty="0" baseline="5050" sz="1650">
                <a:latin typeface="Calibri"/>
                <a:cs typeface="Calibri"/>
              </a:rPr>
              <a:t>next</a:t>
            </a:r>
            <a:r>
              <a:rPr dirty="0" baseline="5050" sz="1650" spc="-22">
                <a:latin typeface="Calibri"/>
                <a:cs typeface="Calibri"/>
              </a:rPr>
              <a:t> </a:t>
            </a:r>
            <a:r>
              <a:rPr dirty="0" baseline="5050" sz="1650" spc="-7">
                <a:latin typeface="Calibri"/>
                <a:cs typeface="Calibri"/>
              </a:rPr>
              <a:t>point</a:t>
            </a:r>
            <a:r>
              <a:rPr dirty="0" baseline="5050" sz="1650" spc="-22">
                <a:latin typeface="Calibri"/>
                <a:cs typeface="Calibri"/>
              </a:rPr>
              <a:t> </a:t>
            </a:r>
            <a:r>
              <a:rPr dirty="0" baseline="5050" sz="1650" spc="-7">
                <a:latin typeface="Calibri"/>
                <a:cs typeface="Calibri"/>
              </a:rPr>
              <a:t>along</a:t>
            </a:r>
            <a:r>
              <a:rPr dirty="0" baseline="5050" sz="1650">
                <a:latin typeface="Calibri"/>
                <a:cs typeface="Calibri"/>
              </a:rPr>
              <a:t> the</a:t>
            </a:r>
            <a:r>
              <a:rPr dirty="0" baseline="5050" sz="1650" spc="-7">
                <a:latin typeface="Calibri"/>
                <a:cs typeface="Calibri"/>
              </a:rPr>
              <a:t> </a:t>
            </a:r>
            <a:r>
              <a:rPr dirty="0" baseline="5050" sz="1650">
                <a:latin typeface="Calibri"/>
                <a:cs typeface="Calibri"/>
              </a:rPr>
              <a:t>circle</a:t>
            </a:r>
            <a:r>
              <a:rPr dirty="0" baseline="5050" sz="1650" spc="-7">
                <a:latin typeface="Calibri"/>
                <a:cs typeface="Calibri"/>
              </a:rPr>
              <a:t> </a:t>
            </a:r>
            <a:r>
              <a:rPr dirty="0" baseline="5050" sz="1650">
                <a:latin typeface="Calibri"/>
                <a:cs typeface="Calibri"/>
              </a:rPr>
              <a:t>is </a:t>
            </a:r>
            <a:r>
              <a:rPr dirty="0" baseline="5050" sz="1650" spc="-7" i="1">
                <a:latin typeface="Calibri"/>
                <a:cs typeface="Calibri"/>
              </a:rPr>
              <a:t>(x</a:t>
            </a:r>
            <a:r>
              <a:rPr dirty="0" sz="700" spc="-5" i="1">
                <a:latin typeface="Calibri"/>
                <a:cs typeface="Calibri"/>
              </a:rPr>
              <a:t>k</a:t>
            </a:r>
            <a:r>
              <a:rPr dirty="0" baseline="5050" sz="1650" spc="-7" i="1">
                <a:latin typeface="Calibri"/>
                <a:cs typeface="Calibri"/>
              </a:rPr>
              <a:t>+1,</a:t>
            </a:r>
            <a:r>
              <a:rPr dirty="0" baseline="5050" sz="1650" spc="-30" i="1">
                <a:latin typeface="Calibri"/>
                <a:cs typeface="Calibri"/>
              </a:rPr>
              <a:t> </a:t>
            </a:r>
            <a:r>
              <a:rPr dirty="0" baseline="5050" sz="1650" spc="-7" i="1">
                <a:latin typeface="Calibri"/>
                <a:cs typeface="Calibri"/>
              </a:rPr>
              <a:t>y</a:t>
            </a:r>
            <a:r>
              <a:rPr dirty="0" sz="700" spc="-5" i="1">
                <a:latin typeface="Calibri"/>
                <a:cs typeface="Calibri"/>
              </a:rPr>
              <a:t>k</a:t>
            </a:r>
            <a:r>
              <a:rPr dirty="0" baseline="5050" sz="1650" spc="-7" i="1">
                <a:latin typeface="Calibri"/>
                <a:cs typeface="Calibri"/>
              </a:rPr>
              <a:t>-1)</a:t>
            </a:r>
            <a:r>
              <a:rPr dirty="0" baseline="5050" sz="1650" spc="75" i="1">
                <a:latin typeface="Calibri"/>
                <a:cs typeface="Calibri"/>
              </a:rPr>
              <a:t> </a:t>
            </a:r>
            <a:r>
              <a:rPr dirty="0" baseline="5050" sz="1650" spc="-7">
                <a:latin typeface="Calibri"/>
                <a:cs typeface="Calibri"/>
              </a:rPr>
              <a:t>and:</a:t>
            </a:r>
            <a:endParaRPr baseline="5050" sz="165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19276" y="9417507"/>
            <a:ext cx="257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7" i="1">
                <a:latin typeface="Times New Roman"/>
                <a:cs typeface="Times New Roman"/>
              </a:rPr>
              <a:t>p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40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96542" y="9380931"/>
            <a:ext cx="1225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343535" algn="l"/>
                <a:tab pos="77025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baseline="-19841" sz="1050" spc="-7" i="1">
                <a:latin typeface="Times New Roman"/>
                <a:cs typeface="Times New Roman"/>
              </a:rPr>
              <a:t>k	</a:t>
            </a:r>
            <a:r>
              <a:rPr dirty="0" sz="1200" spc="10">
                <a:latin typeface="Times New Roman"/>
                <a:cs typeface="Times New Roman"/>
              </a:rPr>
              <a:t>2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19841" sz="1050" spc="15" i="1">
                <a:latin typeface="Times New Roman"/>
                <a:cs typeface="Times New Roman"/>
              </a:rPr>
              <a:t>k</a:t>
            </a:r>
            <a:r>
              <a:rPr dirty="0" baseline="-19841" sz="1050" spc="172" i="1">
                <a:latin typeface="Times New Roman"/>
                <a:cs typeface="Times New Roman"/>
              </a:rPr>
              <a:t> </a:t>
            </a:r>
            <a:r>
              <a:rPr dirty="0" baseline="-19841" sz="1050" spc="-7">
                <a:latin typeface="Times New Roman"/>
                <a:cs typeface="Times New Roman"/>
              </a:rPr>
              <a:t>1	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y</a:t>
            </a:r>
            <a:r>
              <a:rPr dirty="0" baseline="-19841" sz="1050" spc="-7" i="1">
                <a:latin typeface="Times New Roman"/>
                <a:cs typeface="Times New Roman"/>
              </a:rPr>
              <a:t>k</a:t>
            </a:r>
            <a:r>
              <a:rPr dirty="0" baseline="-19841" sz="1050" spc="-30" i="1">
                <a:latin typeface="Times New Roman"/>
                <a:cs typeface="Times New Roman"/>
              </a:rPr>
              <a:t> </a:t>
            </a:r>
            <a:r>
              <a:rPr dirty="0" baseline="-19841" sz="1050" spc="-7">
                <a:latin typeface="Times New Roman"/>
                <a:cs typeface="Times New Roman"/>
              </a:rPr>
              <a:t>1</a:t>
            </a:r>
            <a:endParaRPr baseline="-19841" sz="10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130909" y="9597339"/>
            <a:ext cx="56476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symmetry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octants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  <a:spcBef>
                <a:spcPts val="185"/>
              </a:spcBef>
            </a:pPr>
            <a:r>
              <a:rPr dirty="0" baseline="4629" sz="1800" spc="-7">
                <a:latin typeface="Times New Roman"/>
                <a:cs typeface="Times New Roman"/>
              </a:rPr>
              <a:t>Move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each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calculated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pixel </a:t>
            </a:r>
            <a:r>
              <a:rPr dirty="0" baseline="4629" sz="1800" spc="-7">
                <a:latin typeface="Times New Roman"/>
                <a:cs typeface="Times New Roman"/>
              </a:rPr>
              <a:t>position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(x,</a:t>
            </a:r>
            <a:r>
              <a:rPr dirty="0" baseline="4629" sz="1800" spc="30" i="1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y)</a:t>
            </a:r>
            <a:r>
              <a:rPr dirty="0" baseline="4629" sz="1800" spc="37" i="1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onto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circular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path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centred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at</a:t>
            </a:r>
            <a:r>
              <a:rPr dirty="0" baseline="4629" sz="1800" spc="67">
                <a:latin typeface="Times New Roman"/>
                <a:cs typeface="Times New Roman"/>
              </a:rPr>
              <a:t> </a:t>
            </a:r>
            <a:r>
              <a:rPr dirty="0" baseline="4629" sz="1800" spc="-15" i="1">
                <a:latin typeface="Times New Roman"/>
                <a:cs typeface="Times New Roman"/>
              </a:rPr>
              <a:t>(x</a:t>
            </a:r>
            <a:r>
              <a:rPr dirty="0" sz="800" spc="-10" i="1">
                <a:latin typeface="Times New Roman"/>
                <a:cs typeface="Times New Roman"/>
              </a:rPr>
              <a:t>c</a:t>
            </a:r>
            <a:r>
              <a:rPr dirty="0" baseline="4629" sz="1800" spc="-15" i="1">
                <a:latin typeface="Times New Roman"/>
                <a:cs typeface="Times New Roman"/>
              </a:rPr>
              <a:t>,</a:t>
            </a:r>
            <a:r>
              <a:rPr dirty="0" baseline="4629" sz="1800" spc="37" i="1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y</a:t>
            </a:r>
            <a:r>
              <a:rPr dirty="0" sz="800" spc="-5" i="1">
                <a:latin typeface="Times New Roman"/>
                <a:cs typeface="Times New Roman"/>
              </a:rPr>
              <a:t>c</a:t>
            </a:r>
            <a:r>
              <a:rPr dirty="0" baseline="4629" sz="1800" spc="-7" i="1">
                <a:latin typeface="Times New Roman"/>
                <a:cs typeface="Times New Roman"/>
              </a:rPr>
              <a:t>)</a:t>
            </a:r>
            <a:r>
              <a:rPr dirty="0" baseline="4629" sz="1800" spc="-37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plot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212975" y="1327150"/>
            <a:ext cx="477520" cy="276225"/>
            <a:chOff x="2212975" y="1327150"/>
            <a:chExt cx="477520" cy="276225"/>
          </a:xfrm>
        </p:grpSpPr>
        <p:sp>
          <p:nvSpPr>
            <p:cNvPr id="103" name="object 103"/>
            <p:cNvSpPr/>
            <p:nvPr/>
          </p:nvSpPr>
          <p:spPr>
            <a:xfrm>
              <a:off x="2452370" y="1363980"/>
              <a:ext cx="166370" cy="236220"/>
            </a:xfrm>
            <a:custGeom>
              <a:avLst/>
              <a:gdLst/>
              <a:ahLst/>
              <a:cxnLst/>
              <a:rect l="l" t="t" r="r" b="b"/>
              <a:pathLst>
                <a:path w="166369" h="236219">
                  <a:moveTo>
                    <a:pt x="166369" y="0"/>
                  </a:moveTo>
                  <a:lnTo>
                    <a:pt x="0" y="236220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648108" y="1327150"/>
              <a:ext cx="42386" cy="25527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337435" y="1365250"/>
              <a:ext cx="180339" cy="18922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12975" y="1468120"/>
              <a:ext cx="89535" cy="110490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1922652" y="1356106"/>
            <a:ext cx="419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y</a:t>
            </a:r>
            <a:r>
              <a:rPr dirty="0" baseline="-19841" sz="1050" spc="-7" i="1">
                <a:latin typeface="Times New Roman"/>
                <a:cs typeface="Times New Roman"/>
              </a:rPr>
              <a:t>k</a:t>
            </a:r>
            <a:r>
              <a:rPr dirty="0" baseline="-19841" sz="1050" spc="127" i="1">
                <a:latin typeface="Times New Roman"/>
                <a:cs typeface="Times New Roman"/>
              </a:rPr>
              <a:t> </a:t>
            </a:r>
            <a:r>
              <a:rPr dirty="0" baseline="-23809" sz="1050" spc="-7">
                <a:latin typeface="Times New Roman"/>
                <a:cs typeface="Times New Roman"/>
              </a:rPr>
              <a:t>1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50973" y="1316482"/>
            <a:ext cx="187325" cy="32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97790">
              <a:lnSpc>
                <a:spcPts val="1190"/>
              </a:lnSpc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9" name="object 10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03506" y="2382603"/>
            <a:ext cx="78739" cy="74595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3475735" y="2307463"/>
            <a:ext cx="319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18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3237864" y="2312670"/>
            <a:ext cx="281940" cy="199390"/>
            <a:chOff x="3237864" y="2312670"/>
            <a:chExt cx="281940" cy="199390"/>
          </a:xfrm>
        </p:grpSpPr>
        <p:pic>
          <p:nvPicPr>
            <p:cNvPr id="112" name="object 11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62324" y="2312670"/>
              <a:ext cx="157479" cy="17716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37864" y="2408555"/>
              <a:ext cx="90168" cy="103504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3188970" y="2398902"/>
            <a:ext cx="4191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dirty="0" sz="650" spc="25" i="1">
                <a:latin typeface="Times New Roman"/>
                <a:cs typeface="Times New Roman"/>
              </a:rPr>
              <a:t>k</a:t>
            </a:r>
            <a:r>
              <a:rPr dirty="0" sz="650" spc="25" i="1">
                <a:latin typeface="Times New Roman"/>
                <a:cs typeface="Times New Roman"/>
              </a:rPr>
              <a:t> </a:t>
            </a:r>
            <a:r>
              <a:rPr dirty="0" sz="650" spc="5" i="1">
                <a:latin typeface="Times New Roman"/>
                <a:cs typeface="Times New Roman"/>
              </a:rPr>
              <a:t> </a:t>
            </a:r>
            <a:r>
              <a:rPr dirty="0" sz="650" spc="-5">
                <a:latin typeface="Times New Roman"/>
                <a:cs typeface="Times New Roman"/>
              </a:rPr>
              <a:t>1</a:t>
            </a:r>
            <a:r>
              <a:rPr dirty="0" sz="650">
                <a:latin typeface="Times New Roman"/>
                <a:cs typeface="Times New Roman"/>
              </a:rPr>
              <a:t>	</a:t>
            </a:r>
            <a:r>
              <a:rPr dirty="0" sz="650" spc="25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pic>
        <p:nvPicPr>
          <p:cNvPr id="115" name="object 11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175061" y="2380448"/>
            <a:ext cx="78739" cy="74328"/>
          </a:xfrm>
          <a:prstGeom prst="rect">
            <a:avLst/>
          </a:prstGeom>
        </p:spPr>
      </p:pic>
      <p:sp>
        <p:nvSpPr>
          <p:cNvPr id="116" name="object 116"/>
          <p:cNvSpPr txBox="1"/>
          <p:nvPr/>
        </p:nvSpPr>
        <p:spPr>
          <a:xfrm>
            <a:off x="1967357" y="2310511"/>
            <a:ext cx="12712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755650" algn="l"/>
                <a:tab pos="1078230" algn="l"/>
              </a:tabLst>
            </a:pPr>
            <a:r>
              <a:rPr dirty="0" sz="1100" spc="30">
                <a:latin typeface="Times New Roman"/>
                <a:cs typeface="Times New Roman"/>
              </a:rPr>
              <a:t>1)  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baseline="2525" sz="1650" spc="30">
                <a:latin typeface="Times New Roman"/>
                <a:cs typeface="Times New Roman"/>
              </a:rPr>
              <a:t>(</a:t>
            </a:r>
            <a:r>
              <a:rPr dirty="0" baseline="2525" sz="1650" spc="-165">
                <a:latin typeface="Times New Roman"/>
                <a:cs typeface="Times New Roman"/>
              </a:rPr>
              <a:t> </a:t>
            </a:r>
            <a:r>
              <a:rPr dirty="0" baseline="2525" sz="1650" spc="37" i="1">
                <a:latin typeface="Times New Roman"/>
                <a:cs typeface="Times New Roman"/>
              </a:rPr>
              <a:t>y</a:t>
            </a:r>
            <a:r>
              <a:rPr dirty="0" baseline="2525" sz="1650" spc="-254" i="1">
                <a:latin typeface="Times New Roman"/>
                <a:cs typeface="Times New Roman"/>
              </a:rPr>
              <a:t> </a:t>
            </a:r>
            <a:r>
              <a:rPr dirty="0" baseline="51282" sz="975" spc="37">
                <a:latin typeface="Times New Roman"/>
                <a:cs typeface="Times New Roman"/>
              </a:rPr>
              <a:t>2	</a:t>
            </a:r>
            <a:r>
              <a:rPr dirty="0" baseline="2525" sz="1650" spc="37" i="1">
                <a:latin typeface="Times New Roman"/>
                <a:cs typeface="Times New Roman"/>
              </a:rPr>
              <a:t>y</a:t>
            </a:r>
            <a:r>
              <a:rPr dirty="0" baseline="2525" sz="1650" spc="-254" i="1">
                <a:latin typeface="Times New Roman"/>
                <a:cs typeface="Times New Roman"/>
              </a:rPr>
              <a:t> </a:t>
            </a:r>
            <a:r>
              <a:rPr dirty="0" baseline="51282" sz="975" spc="37">
                <a:latin typeface="Times New Roman"/>
                <a:cs typeface="Times New Roman"/>
              </a:rPr>
              <a:t>2</a:t>
            </a:r>
            <a:r>
              <a:rPr dirty="0" baseline="51282" sz="975" spc="-60">
                <a:latin typeface="Times New Roman"/>
                <a:cs typeface="Times New Roman"/>
              </a:rPr>
              <a:t> </a:t>
            </a:r>
            <a:r>
              <a:rPr dirty="0" baseline="2525" sz="1650" spc="30">
                <a:latin typeface="Times New Roman"/>
                <a:cs typeface="Times New Roman"/>
              </a:rPr>
              <a:t>)	</a:t>
            </a:r>
            <a:r>
              <a:rPr dirty="0" sz="1100" spc="20">
                <a:latin typeface="Times New Roman"/>
                <a:cs typeface="Times New Roman"/>
              </a:rPr>
              <a:t>(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343" y="938498"/>
            <a:ext cx="78422" cy="746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633" y="957167"/>
            <a:ext cx="78422" cy="373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394" y="938768"/>
            <a:ext cx="79375" cy="749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889" y="957500"/>
            <a:ext cx="79375" cy="37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304" y="822706"/>
            <a:ext cx="5772150" cy="18611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290"/>
              </a:spcBef>
              <a:tabLst>
                <a:tab pos="284480" algn="l"/>
                <a:tab pos="497840" algn="l"/>
                <a:tab pos="763270" algn="l"/>
                <a:tab pos="1003935" algn="l"/>
                <a:tab pos="1226820" algn="l"/>
              </a:tabLst>
            </a:pPr>
            <a:r>
              <a:rPr dirty="0" sz="1200" i="1">
                <a:latin typeface="Times New Roman"/>
                <a:cs typeface="Times New Roman"/>
              </a:rPr>
              <a:t>x	x	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19841" sz="1050" spc="-7" i="1">
                <a:latin typeface="Times New Roman"/>
                <a:cs typeface="Times New Roman"/>
              </a:rPr>
              <a:t>c	</a:t>
            </a:r>
            <a:r>
              <a:rPr dirty="0" sz="1200" i="1">
                <a:latin typeface="Times New Roman"/>
                <a:cs typeface="Times New Roman"/>
              </a:rPr>
              <a:t>y	y	</a:t>
            </a:r>
            <a:r>
              <a:rPr dirty="0" sz="1200" spc="-5" i="1">
                <a:latin typeface="Times New Roman"/>
                <a:cs typeface="Times New Roman"/>
              </a:rPr>
              <a:t>y</a:t>
            </a:r>
            <a:r>
              <a:rPr dirty="0" baseline="-19841" sz="1050" spc="-7" i="1">
                <a:latin typeface="Times New Roman"/>
                <a:cs typeface="Times New Roman"/>
              </a:rPr>
              <a:t>c</a:t>
            </a:r>
            <a:endParaRPr baseline="-19841" sz="105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Repeat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x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&gt;=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5400" marR="38100">
              <a:lnSpc>
                <a:spcPts val="1400"/>
              </a:lnSpc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mid-point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5">
                <a:latin typeface="Times New Roman"/>
                <a:cs typeface="Times New Roman"/>
              </a:rPr>
              <a:t> 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circle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(0,0)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radius </a:t>
            </a:r>
            <a:r>
              <a:rPr dirty="0" sz="1200">
                <a:latin typeface="Times New Roman"/>
                <a:cs typeface="Times New Roman"/>
              </a:rPr>
              <a:t>10.</a:t>
            </a:r>
            <a:endParaRPr sz="1200">
              <a:latin typeface="Times New Roman"/>
              <a:cs typeface="Times New Roman"/>
            </a:endParaRPr>
          </a:p>
          <a:p>
            <a:pPr marL="37465">
              <a:lnSpc>
                <a:spcPts val="1580"/>
              </a:lnSpc>
            </a:pPr>
            <a:r>
              <a:rPr dirty="0" sz="1400" spc="-10" b="1">
                <a:latin typeface="Times New Roman"/>
                <a:cs typeface="Times New Roman"/>
              </a:rPr>
              <a:t>Scan-Line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Polygon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Fill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  <a:p>
            <a:pPr algn="just" marL="254000" marR="17780" indent="-229235">
              <a:lnSpc>
                <a:spcPts val="1420"/>
              </a:lnSpc>
              <a:spcBef>
                <a:spcPts val="1225"/>
              </a:spcBef>
            </a:pPr>
            <a:r>
              <a:rPr dirty="0" sz="1200" spc="-20">
                <a:latin typeface="Times New Roman"/>
                <a:cs typeface="Times New Roman"/>
              </a:rPr>
              <a:t>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Basic idea: </a:t>
            </a:r>
            <a:r>
              <a:rPr dirty="0" sz="1200" spc="-5">
                <a:latin typeface="Times New Roman"/>
                <a:cs typeface="Times New Roman"/>
              </a:rPr>
              <a:t>For each scan line crossing </a:t>
            </a:r>
            <a:r>
              <a:rPr dirty="0" sz="1200">
                <a:latin typeface="Times New Roman"/>
                <a:cs typeface="Times New Roman"/>
              </a:rPr>
              <a:t>a polygon, this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>
                <a:latin typeface="Times New Roman"/>
                <a:cs typeface="Times New Roman"/>
              </a:rPr>
              <a:t>locates the </a:t>
            </a:r>
            <a:r>
              <a:rPr dirty="0" sz="1200" spc="-5">
                <a:latin typeface="Times New Roman"/>
                <a:cs typeface="Times New Roman"/>
              </a:rPr>
              <a:t>intersection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scan line </a:t>
            </a:r>
            <a:r>
              <a:rPr dirty="0" sz="1200">
                <a:latin typeface="Times New Roman"/>
                <a:cs typeface="Times New Roman"/>
              </a:rPr>
              <a:t>with the polygon </a:t>
            </a:r>
            <a:r>
              <a:rPr dirty="0" sz="1200" spc="-5">
                <a:latin typeface="Times New Roman"/>
                <a:cs typeface="Times New Roman"/>
              </a:rPr>
              <a:t>edges. These intersection </a:t>
            </a:r>
            <a:r>
              <a:rPr dirty="0" sz="1200">
                <a:latin typeface="Times New Roman"/>
                <a:cs typeface="Times New Roman"/>
              </a:rPr>
              <a:t>points are shorted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left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right. </a:t>
            </a: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304538"/>
            <a:ext cx="5775325" cy="10928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241300" marR="5080" indent="-229235">
              <a:lnSpc>
                <a:spcPct val="96700"/>
              </a:lnSpc>
              <a:spcBef>
                <a:spcPts val="145"/>
              </a:spcBef>
            </a:pPr>
            <a:r>
              <a:rPr dirty="0" sz="1200" spc="-20">
                <a:latin typeface="Times New Roman"/>
                <a:cs typeface="Times New Roman"/>
              </a:rPr>
              <a:t>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-5">
                <a:latin typeface="Times New Roman"/>
                <a:cs typeface="Times New Roman"/>
              </a:rPr>
              <a:t> scan-line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 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 vertices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scan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passing </a:t>
            </a:r>
            <a:r>
              <a:rPr dirty="0" sz="1200">
                <a:latin typeface="Times New Roman"/>
                <a:cs typeface="Times New Roman"/>
              </a:rPr>
              <a:t>through a </a:t>
            </a:r>
            <a:r>
              <a:rPr dirty="0" sz="1200" spc="-5">
                <a:latin typeface="Times New Roman"/>
                <a:cs typeface="Times New Roman"/>
              </a:rPr>
              <a:t>vertex 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intersecting </a:t>
            </a:r>
            <a:r>
              <a:rPr dirty="0" sz="1200">
                <a:latin typeface="Times New Roman"/>
                <a:cs typeface="Times New Roman"/>
              </a:rPr>
              <a:t>the polygon </a:t>
            </a:r>
            <a:r>
              <a:rPr dirty="0" sz="1200" spc="-10">
                <a:latin typeface="Times New Roman"/>
                <a:cs typeface="Times New Roman"/>
              </a:rPr>
              <a:t>twice.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case we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 add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intersections,</a:t>
            </a:r>
            <a:r>
              <a:rPr dirty="0" sz="1200" spc="-5">
                <a:latin typeface="Times New Roman"/>
                <a:cs typeface="Times New Roman"/>
              </a:rPr>
              <a:t> instead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adding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points. This decision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depends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the 2 </a:t>
            </a:r>
            <a:r>
              <a:rPr dirty="0" sz="1200" spc="-5">
                <a:latin typeface="Times New Roman"/>
                <a:cs typeface="Times New Roman"/>
              </a:rPr>
              <a:t>edges at </a:t>
            </a:r>
            <a:r>
              <a:rPr dirty="0" sz="1200" spc="5">
                <a:latin typeface="Times New Roman"/>
                <a:cs typeface="Times New Roman"/>
              </a:rPr>
              <a:t>both </a:t>
            </a:r>
            <a:r>
              <a:rPr dirty="0" sz="1200" spc="-10">
                <a:latin typeface="Times New Roman"/>
                <a:cs typeface="Times New Roman"/>
              </a:rPr>
              <a:t>sides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vertex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both </a:t>
            </a:r>
            <a:r>
              <a:rPr dirty="0" sz="1200" spc="-10">
                <a:latin typeface="Times New Roman"/>
                <a:cs typeface="Times New Roman"/>
              </a:rPr>
              <a:t>above, </a:t>
            </a:r>
            <a:r>
              <a:rPr dirty="0" sz="1200" spc="5">
                <a:latin typeface="Times New Roman"/>
                <a:cs typeface="Times New Roman"/>
              </a:rPr>
              <a:t>both </a:t>
            </a:r>
            <a:r>
              <a:rPr dirty="0" sz="1200" spc="-10">
                <a:latin typeface="Times New Roman"/>
                <a:cs typeface="Times New Roman"/>
              </a:rPr>
              <a:t>below,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557643"/>
            <a:ext cx="5760720" cy="1120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Inside-Outside </a:t>
            </a:r>
            <a:r>
              <a:rPr dirty="0" sz="1400" spc="-5" b="1">
                <a:latin typeface="Times New Roman"/>
                <a:cs typeface="Times New Roman"/>
              </a:rPr>
              <a:t>Tests: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ct val="96700"/>
              </a:lnSpc>
            </a:pPr>
            <a:r>
              <a:rPr dirty="0" sz="1200" spc="-20">
                <a:latin typeface="Times New Roman"/>
                <a:cs typeface="Times New Roman"/>
              </a:rPr>
              <a:t>-</a:t>
            </a:r>
            <a:r>
              <a:rPr dirty="0" sz="1200" spc="40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above algorithm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works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standard polygon shapes. However,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cases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polygon intersects, we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identify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point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interior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exterior point. </a:t>
            </a:r>
            <a:r>
              <a:rPr dirty="0" sz="1200">
                <a:latin typeface="Times New Roman"/>
                <a:cs typeface="Times New Roman"/>
              </a:rPr>
              <a:t>Students </a:t>
            </a:r>
            <a:r>
              <a:rPr dirty="0" sz="1200" spc="-15">
                <a:latin typeface="Times New Roman"/>
                <a:cs typeface="Times New Roman"/>
              </a:rPr>
              <a:t>may find </a:t>
            </a:r>
            <a:r>
              <a:rPr dirty="0" sz="1200" spc="-5">
                <a:latin typeface="Times New Roman"/>
                <a:cs typeface="Times New Roman"/>
              </a:rPr>
              <a:t>interesting descriptions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5">
                <a:latin typeface="Times New Roman"/>
                <a:cs typeface="Times New Roman"/>
              </a:rPr>
              <a:t>methods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solve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-15">
                <a:latin typeface="Times New Roman"/>
                <a:cs typeface="Times New Roman"/>
              </a:rPr>
              <a:t>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books: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odd-even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nonzero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winding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0" y="2846070"/>
            <a:ext cx="2295525" cy="13576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9810" y="5720715"/>
            <a:ext cx="3347720" cy="15855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629" y="0"/>
            <a:ext cx="4203065" cy="18072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2456814"/>
            <a:ext cx="5643880" cy="3230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Boundary-Fill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1115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This algorithm </a:t>
            </a:r>
            <a:r>
              <a:rPr dirty="0" sz="1200">
                <a:latin typeface="Times New Roman"/>
                <a:cs typeface="Times New Roman"/>
              </a:rPr>
              <a:t>starts </a:t>
            </a:r>
            <a:r>
              <a:rPr dirty="0" sz="1200" spc="-1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0">
                <a:latin typeface="Times New Roman"/>
                <a:cs typeface="Times New Roman"/>
              </a:rPr>
              <a:t>point</a:t>
            </a:r>
            <a:r>
              <a:rPr dirty="0" sz="1200" spc="-15">
                <a:latin typeface="Times New Roman"/>
                <a:cs typeface="Times New Roman"/>
              </a:rPr>
              <a:t> inside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region and </a:t>
            </a:r>
            <a:r>
              <a:rPr dirty="0" sz="1200" spc="-10">
                <a:latin typeface="Times New Roman"/>
                <a:cs typeface="Times New Roman"/>
              </a:rPr>
              <a:t>paint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interior outward </a:t>
            </a:r>
            <a:r>
              <a:rPr dirty="0" sz="1200">
                <a:latin typeface="Times New Roman"/>
                <a:cs typeface="Times New Roman"/>
              </a:rPr>
              <a:t>towards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boundary.</a:t>
            </a:r>
            <a:endParaRPr sz="1200">
              <a:latin typeface="Times New Roman"/>
              <a:cs typeface="Times New Roman"/>
            </a:endParaRPr>
          </a:p>
          <a:p>
            <a:pPr marL="241300" marR="82550" indent="-229235">
              <a:lnSpc>
                <a:spcPts val="1370"/>
              </a:lnSpc>
              <a:spcBef>
                <a:spcPts val="8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recursive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occupy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>
                <a:latin typeface="Times New Roman"/>
                <a:cs typeface="Times New Roman"/>
              </a:rPr>
              <a:t> stack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size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200" spc="-10">
                <a:latin typeface="Times New Roman"/>
                <a:cs typeface="Times New Roman"/>
              </a:rPr>
              <a:t>void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BoundaryFill(int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fill,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boundary)</a:t>
            </a:r>
            <a:endParaRPr sz="1200">
              <a:latin typeface="Times New Roman"/>
              <a:cs typeface="Times New Roman"/>
            </a:endParaRPr>
          </a:p>
          <a:p>
            <a:pPr marL="241300" marR="4011929" indent="-229235">
              <a:lnSpc>
                <a:spcPts val="142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10">
                <a:latin typeface="Times New Roman"/>
                <a:cs typeface="Times New Roman"/>
              </a:rPr>
              <a:t>COLOR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current;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5">
                <a:latin typeface="Times New Roman"/>
                <a:cs typeface="Times New Roman"/>
              </a:rPr>
              <a:t>rr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G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ix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30">
                <a:latin typeface="Times New Roman"/>
                <a:cs typeface="Times New Roman"/>
              </a:rPr>
              <a:t>,</a:t>
            </a:r>
            <a:r>
              <a:rPr dirty="0" sz="1200" spc="-50">
                <a:latin typeface="Times New Roman"/>
                <a:cs typeface="Times New Roman"/>
              </a:rPr>
              <a:t>y</a:t>
            </a:r>
            <a:r>
              <a:rPr dirty="0" sz="1200" spc="30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241300" marR="1445260">
              <a:lnSpc>
                <a:spcPts val="1370"/>
              </a:lnSpc>
              <a:spcBef>
                <a:spcPts val="55"/>
              </a:spcBef>
              <a:tabLst>
                <a:tab pos="561340" algn="l"/>
                <a:tab pos="2067560" algn="l"/>
                <a:tab pos="2515870" algn="l"/>
                <a:tab pos="3625850" algn="l"/>
                <a:tab pos="4116704" algn="l"/>
              </a:tabLst>
            </a:pPr>
            <a:r>
              <a:rPr dirty="0" sz="1200">
                <a:latin typeface="Times New Roman"/>
                <a:cs typeface="Times New Roman"/>
              </a:rPr>
              <a:t>if	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5">
                <a:latin typeface="Times New Roman"/>
                <a:cs typeface="Times New Roman"/>
              </a:rPr>
              <a:t>rr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&lt;&gt;</a:t>
            </a: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r</a:t>
            </a:r>
            <a:r>
              <a:rPr dirty="0" sz="1200" spc="-50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)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	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5">
                <a:latin typeface="Times New Roman"/>
                <a:cs typeface="Times New Roman"/>
              </a:rPr>
              <a:t>rr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&lt;&gt;</a:t>
            </a:r>
            <a:r>
              <a:rPr dirty="0" sz="1200" spc="-20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il</a:t>
            </a:r>
            <a:r>
              <a:rPr dirty="0" sz="1200" spc="-25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)	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h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	{  </a:t>
            </a:r>
            <a:r>
              <a:rPr dirty="0" sz="1200" spc="-5">
                <a:latin typeface="Times New Roman"/>
                <a:cs typeface="Times New Roman"/>
              </a:rPr>
              <a:t>SetPixel(x,y,fill);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BoundaryFill(x+1,y,fill,boundary);</a:t>
            </a:r>
            <a:endParaRPr sz="1200">
              <a:latin typeface="Times New Roman"/>
              <a:cs typeface="Times New Roman"/>
            </a:endParaRPr>
          </a:p>
          <a:p>
            <a:pPr algn="just" marL="469900" marR="3027045">
              <a:lnSpc>
                <a:spcPct val="992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BoundaryFill(x-1,y,fill,boundary);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BoundaryFill(x,y+1,fill,boundary);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BoundaryFill(x,y-1,fill,boundary);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786243"/>
            <a:ext cx="5076190" cy="388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41300" marR="5080" indent="-229235">
              <a:lnSpc>
                <a:spcPts val="1420"/>
              </a:lnSpc>
              <a:spcBef>
                <a:spcPts val="160"/>
              </a:spcBef>
              <a:tabLst>
                <a:tab pos="241300" algn="l"/>
              </a:tabLst>
            </a:pPr>
            <a:r>
              <a:rPr dirty="0" sz="1200" spc="-20">
                <a:latin typeface="Times New Roman"/>
                <a:cs typeface="Times New Roman"/>
              </a:rPr>
              <a:t>-	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horizontal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spands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instead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proceeding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neighboring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929" y="5937885"/>
            <a:ext cx="3588385" cy="16065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036066"/>
            <a:ext cx="5549900" cy="2331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Flood-Fill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1135"/>
              </a:spcBef>
              <a:tabLst>
                <a:tab pos="241300" algn="l"/>
              </a:tabLst>
            </a:pPr>
            <a:r>
              <a:rPr dirty="0" sz="1200" spc="-20">
                <a:latin typeface="Times New Roman"/>
                <a:cs typeface="Times New Roman"/>
              </a:rPr>
              <a:t>-	</a:t>
            </a:r>
            <a:r>
              <a:rPr dirty="0" sz="1200" spc="-5">
                <a:latin typeface="Times New Roman"/>
                <a:cs typeface="Times New Roman"/>
              </a:rPr>
              <a:t>Flood-Fill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similar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Boundary-Fill.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Flood-Fill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200" spc="-10">
                <a:latin typeface="Times New Roman"/>
                <a:cs typeface="Times New Roman"/>
              </a:rPr>
              <a:t>void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BoundaryFill(int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fill,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old_color)</a:t>
            </a:r>
            <a:endParaRPr sz="1200">
              <a:latin typeface="Times New Roman"/>
              <a:cs typeface="Times New Roman"/>
            </a:endParaRPr>
          </a:p>
          <a:p>
            <a:pPr marL="241300" marR="2863215" indent="-229235">
              <a:lnSpc>
                <a:spcPts val="1370"/>
              </a:lnSpc>
              <a:spcBef>
                <a:spcPts val="225"/>
              </a:spcBef>
              <a:tabLst>
                <a:tab pos="271780" algn="l"/>
                <a:tab pos="549275" algn="l"/>
                <a:tab pos="1784350" algn="l"/>
                <a:tab pos="2604135" algn="l"/>
              </a:tabLst>
            </a:pPr>
            <a:r>
              <a:rPr dirty="0" sz="1200">
                <a:latin typeface="Times New Roman"/>
                <a:cs typeface="Times New Roman"/>
              </a:rPr>
              <a:t>{		if	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G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ix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30">
                <a:latin typeface="Times New Roman"/>
                <a:cs typeface="Times New Roman"/>
              </a:rPr>
              <a:t>,</a:t>
            </a:r>
            <a:r>
              <a:rPr dirty="0" sz="1200" spc="-50">
                <a:latin typeface="Times New Roman"/>
                <a:cs typeface="Times New Roman"/>
              </a:rPr>
              <a:t>y</a:t>
            </a:r>
            <a:r>
              <a:rPr dirty="0" sz="1200" spc="3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=	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d_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45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)	{  </a:t>
            </a:r>
            <a:r>
              <a:rPr dirty="0" sz="1200" spc="-5">
                <a:latin typeface="Times New Roman"/>
                <a:cs typeface="Times New Roman"/>
              </a:rPr>
              <a:t>SetPixel(x,y,fill);</a:t>
            </a:r>
            <a:endParaRPr sz="1200">
              <a:latin typeface="Times New Roman"/>
              <a:cs typeface="Times New Roman"/>
            </a:endParaRPr>
          </a:p>
          <a:p>
            <a:pPr marL="469900" marR="2933700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BoundaryFill(x+1,y,fill,boundary);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BoundaryFill(x-1,y,fill,boundary);</a:t>
            </a:r>
            <a:endParaRPr sz="1200">
              <a:latin typeface="Times New Roman"/>
              <a:cs typeface="Times New Roman"/>
            </a:endParaRPr>
          </a:p>
          <a:p>
            <a:pPr marL="469900" marR="2933700">
              <a:lnSpc>
                <a:spcPts val="1440"/>
              </a:lnSpc>
            </a:pPr>
            <a:r>
              <a:rPr dirty="0" sz="1200" spc="-5">
                <a:latin typeface="Times New Roman"/>
                <a:cs typeface="Times New Roman"/>
              </a:rPr>
              <a:t>BoundaryFill(x,y+1,fill,boundary);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BoundaryFill(x,y-1,fill,boundary);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25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260" y="5589001"/>
            <a:ext cx="50409" cy="421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935" y="6585089"/>
            <a:ext cx="49236" cy="1427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0890" y="6585089"/>
            <a:ext cx="50932" cy="142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1188" y="8543290"/>
            <a:ext cx="27214" cy="6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0792" y="8543290"/>
            <a:ext cx="5207" cy="625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0300" y="8543290"/>
            <a:ext cx="4964" cy="628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2137" y="8543290"/>
            <a:ext cx="5460" cy="62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03500" y="9823451"/>
            <a:ext cx="4964" cy="640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55481" y="9823451"/>
            <a:ext cx="28363" cy="63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0792" y="9823451"/>
            <a:ext cx="5207" cy="636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70300" y="9823451"/>
            <a:ext cx="4964" cy="6400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22139" y="9823451"/>
            <a:ext cx="5461" cy="636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58845" y="10025380"/>
            <a:ext cx="95885" cy="1860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17566" y="10089429"/>
            <a:ext cx="60733" cy="697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18251" y="10089429"/>
            <a:ext cx="60733" cy="697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67734" y="5603051"/>
            <a:ext cx="51020" cy="14471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67734" y="5806771"/>
            <a:ext cx="9172" cy="19825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467734" y="6142300"/>
            <a:ext cx="73025" cy="190500"/>
            <a:chOff x="3467734" y="6142300"/>
            <a:chExt cx="73025" cy="190500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67734" y="6142300"/>
              <a:ext cx="59553" cy="1901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1234" y="6145341"/>
              <a:ext cx="9313" cy="14471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517900" y="6586031"/>
            <a:ext cx="51435" cy="389255"/>
            <a:chOff x="3517900" y="6586031"/>
            <a:chExt cx="51435" cy="38925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7900" y="6586031"/>
              <a:ext cx="51020" cy="1447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7900" y="6750685"/>
              <a:ext cx="9357" cy="974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17900" y="6876289"/>
              <a:ext cx="4603" cy="98677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29048" y="6579681"/>
            <a:ext cx="46989" cy="14471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32162" y="6579603"/>
            <a:ext cx="125880" cy="26850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97850" y="6904659"/>
            <a:ext cx="32824" cy="873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69104" y="6750685"/>
            <a:ext cx="125095" cy="22273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162935" y="6750685"/>
            <a:ext cx="148492" cy="9740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62935" y="6904659"/>
            <a:ext cx="4699" cy="8732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88284" y="6904659"/>
            <a:ext cx="4699" cy="87326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162935" y="7159982"/>
            <a:ext cx="44450" cy="160655"/>
            <a:chOff x="3162935" y="7159982"/>
            <a:chExt cx="44450" cy="160655"/>
          </a:xfrm>
        </p:grpSpPr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62935" y="7171055"/>
              <a:ext cx="37352" cy="14901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02305" y="7159982"/>
              <a:ext cx="4807" cy="124837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3517900" y="7125279"/>
            <a:ext cx="73660" cy="190500"/>
            <a:chOff x="3517900" y="7125279"/>
            <a:chExt cx="73660" cy="19050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17900" y="7125279"/>
              <a:ext cx="59553" cy="1901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2035" y="7128321"/>
              <a:ext cx="9313" cy="14471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007053" y="7125279"/>
            <a:ext cx="194310" cy="190500"/>
            <a:chOff x="4007053" y="7125279"/>
            <a:chExt cx="194310" cy="190500"/>
          </a:xfrm>
        </p:grpSpPr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07053" y="7125279"/>
              <a:ext cx="51130" cy="1901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97621" y="7128321"/>
              <a:ext cx="4678" cy="14471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33849" y="7125279"/>
              <a:ext cx="55778" cy="1901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91634" y="7128321"/>
              <a:ext cx="9357" cy="144711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91435" y="8179710"/>
            <a:ext cx="51020" cy="14205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591435" y="8390060"/>
            <a:ext cx="9625" cy="214604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3225335" y="8179710"/>
            <a:ext cx="133985" cy="241300"/>
            <a:chOff x="3225335" y="8179710"/>
            <a:chExt cx="133985" cy="241300"/>
          </a:xfrm>
        </p:grpSpPr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225335" y="8179710"/>
              <a:ext cx="133845" cy="1420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86558" y="8341360"/>
              <a:ext cx="50769" cy="7916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3670300" y="8179710"/>
            <a:ext cx="46990" cy="241300"/>
            <a:chOff x="3670300" y="8179710"/>
            <a:chExt cx="46990" cy="241300"/>
          </a:xfrm>
        </p:grpSpPr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300" y="8179710"/>
              <a:ext cx="46566" cy="1420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70300" y="8341360"/>
              <a:ext cx="9276" cy="79163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043864" y="8239280"/>
            <a:ext cx="64810" cy="6873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31229" y="8440836"/>
            <a:ext cx="61028" cy="6473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501112" y="8239280"/>
            <a:ext cx="65489" cy="6873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429374" y="8440836"/>
            <a:ext cx="61028" cy="64730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4840951" y="8179710"/>
            <a:ext cx="62865" cy="241300"/>
            <a:chOff x="4840951" y="8179710"/>
            <a:chExt cx="62865" cy="241300"/>
          </a:xfrm>
        </p:grpSpPr>
        <p:pic>
          <p:nvPicPr>
            <p:cNvPr id="57" name="object 5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860628" y="8179710"/>
              <a:ext cx="43052" cy="1420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40951" y="8341360"/>
              <a:ext cx="4733" cy="79163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061584" y="8179710"/>
            <a:ext cx="51020" cy="14205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076825" y="8390060"/>
            <a:ext cx="65341" cy="21460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13354" y="9457501"/>
            <a:ext cx="51020" cy="144711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603500" y="9621518"/>
            <a:ext cx="9276" cy="79164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3226605" y="9457501"/>
            <a:ext cx="133985" cy="243204"/>
            <a:chOff x="3226605" y="9457501"/>
            <a:chExt cx="133985" cy="243204"/>
          </a:xfrm>
        </p:grpSpPr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26605" y="9457501"/>
              <a:ext cx="133845" cy="14471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86558" y="9621520"/>
              <a:ext cx="50769" cy="79163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3670300" y="9457501"/>
            <a:ext cx="46355" cy="243204"/>
            <a:chOff x="3670300" y="9457501"/>
            <a:chExt cx="46355" cy="243204"/>
          </a:xfrm>
        </p:grpSpPr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670300" y="9457501"/>
              <a:ext cx="45893" cy="14471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70300" y="9621519"/>
              <a:ext cx="9276" cy="79164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059104" y="9518187"/>
            <a:ext cx="69440" cy="70021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31229" y="9721632"/>
            <a:ext cx="61028" cy="6473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496573" y="9518187"/>
            <a:ext cx="68758" cy="7002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370319" y="9721632"/>
            <a:ext cx="61028" cy="6473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868045" y="9457501"/>
            <a:ext cx="45810" cy="14471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779991" y="9621520"/>
            <a:ext cx="4733" cy="79163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61584" y="9457501"/>
            <a:ext cx="51020" cy="14471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076825" y="9670745"/>
            <a:ext cx="56007" cy="216674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2603500" y="10025325"/>
            <a:ext cx="79375" cy="190500"/>
            <a:chOff x="2603500" y="10025325"/>
            <a:chExt cx="79375" cy="190500"/>
          </a:xfrm>
        </p:grpSpPr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603500" y="10025325"/>
              <a:ext cx="65489" cy="19016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673350" y="10028366"/>
              <a:ext cx="9276" cy="144711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3115513" y="10025325"/>
            <a:ext cx="186690" cy="190500"/>
            <a:chOff x="3115513" y="10025325"/>
            <a:chExt cx="186690" cy="190500"/>
          </a:xfrm>
        </p:grpSpPr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15513" y="10025325"/>
              <a:ext cx="51130" cy="19016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06749" y="10028366"/>
              <a:ext cx="4762" cy="14471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39134" y="10025325"/>
              <a:ext cx="55777" cy="19016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96919" y="10028366"/>
              <a:ext cx="4678" cy="144711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3670300" y="10025325"/>
            <a:ext cx="71120" cy="190500"/>
            <a:chOff x="3670300" y="10025325"/>
            <a:chExt cx="71120" cy="190500"/>
          </a:xfrm>
        </p:grpSpPr>
        <p:pic>
          <p:nvPicPr>
            <p:cNvPr id="86" name="object 8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70300" y="10025325"/>
              <a:ext cx="56270" cy="19016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31260" y="10028366"/>
              <a:ext cx="9625" cy="144711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4796978" y="10025325"/>
            <a:ext cx="104139" cy="190500"/>
            <a:chOff x="4796978" y="10025325"/>
            <a:chExt cx="104139" cy="190500"/>
          </a:xfrm>
        </p:grpSpPr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796978" y="10025325"/>
              <a:ext cx="55597" cy="19016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891404" y="10028366"/>
              <a:ext cx="9207" cy="144711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5060315" y="10052946"/>
            <a:ext cx="47625" cy="168275"/>
            <a:chOff x="5060315" y="10052946"/>
            <a:chExt cx="47625" cy="168275"/>
          </a:xfrm>
        </p:grpSpPr>
        <p:pic>
          <p:nvPicPr>
            <p:cNvPr id="92" name="object 9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060315" y="10062227"/>
              <a:ext cx="42862" cy="1585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102860" y="10052946"/>
              <a:ext cx="4603" cy="128120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851204" y="904856"/>
            <a:ext cx="5715000" cy="504571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374265">
              <a:lnSpc>
                <a:spcPct val="100000"/>
              </a:lnSpc>
              <a:spcBef>
                <a:spcPts val="765"/>
              </a:spcBef>
            </a:pPr>
            <a:r>
              <a:rPr dirty="0" sz="1400" spc="-5" b="1">
                <a:latin typeface="Times New Roman"/>
                <a:cs typeface="Times New Roman"/>
              </a:rPr>
              <a:t>Part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–I, UNIT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-2</a:t>
            </a:r>
            <a:endParaRPr sz="1400">
              <a:latin typeface="Times New Roman"/>
              <a:cs typeface="Times New Roman"/>
            </a:endParaRPr>
          </a:p>
          <a:p>
            <a:pPr algn="ctr" marL="381000">
              <a:lnSpc>
                <a:spcPct val="100000"/>
              </a:lnSpc>
              <a:spcBef>
                <a:spcPts val="785"/>
              </a:spcBef>
            </a:pPr>
            <a:r>
              <a:rPr dirty="0" sz="1600" b="1">
                <a:latin typeface="Times New Roman"/>
                <a:cs typeface="Times New Roman"/>
              </a:rPr>
              <a:t>Two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Dimensional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Transformations</a:t>
            </a:r>
            <a:endParaRPr sz="1600">
              <a:latin typeface="Times New Roman"/>
              <a:cs typeface="Times New Roman"/>
            </a:endParaRPr>
          </a:p>
          <a:p>
            <a:pPr marL="63500" marR="488315">
              <a:lnSpc>
                <a:spcPct val="100000"/>
              </a:lnSpc>
              <a:spcBef>
                <a:spcPts val="126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accomplished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alter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 marL="292100" marR="3399790" indent="-229235">
              <a:lnSpc>
                <a:spcPct val="101699"/>
              </a:lnSpc>
              <a:spcBef>
                <a:spcPts val="1005"/>
              </a:spcBef>
            </a:pPr>
            <a:r>
              <a:rPr dirty="0" sz="1200" spc="-10">
                <a:latin typeface="Times New Roman"/>
                <a:cs typeface="Times New Roman"/>
              </a:rPr>
              <a:t>Basic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</a:t>
            </a:r>
            <a:endParaRPr sz="1200">
              <a:latin typeface="Times New Roman"/>
              <a:cs typeface="Times New Roman"/>
            </a:endParaRPr>
          </a:p>
          <a:p>
            <a:pPr marL="292100" marR="4890135">
              <a:lnSpc>
                <a:spcPts val="1340"/>
              </a:lnSpc>
              <a:spcBef>
                <a:spcPts val="110"/>
              </a:spcBef>
            </a:pP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3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0">
                <a:latin typeface="Times New Roman"/>
                <a:cs typeface="Times New Roman"/>
              </a:rPr>
              <a:t>i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n  </a:t>
            </a:r>
            <a:r>
              <a:rPr dirty="0" sz="1200" spc="-10">
                <a:latin typeface="Times New Roman"/>
                <a:cs typeface="Times New Roman"/>
              </a:rPr>
              <a:t>Scaling</a:t>
            </a:r>
            <a:endParaRPr sz="1200">
              <a:latin typeface="Times New Roman"/>
              <a:cs typeface="Times New Roman"/>
            </a:endParaRPr>
          </a:p>
          <a:p>
            <a:pPr marL="292100" marR="4264025" indent="-229235">
              <a:lnSpc>
                <a:spcPct val="100000"/>
              </a:lnSpc>
              <a:spcBef>
                <a:spcPts val="1005"/>
              </a:spcBef>
            </a:pP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transformations: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Reflection</a:t>
            </a:r>
            <a:endParaRPr sz="1200">
              <a:latin typeface="Times New Roman"/>
              <a:cs typeface="Times New Roman"/>
            </a:endParaRPr>
          </a:p>
          <a:p>
            <a:pPr marL="29210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Shear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3.1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Basic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Transformations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35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Translation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3500" marR="55880">
              <a:lnSpc>
                <a:spcPts val="1390"/>
              </a:lnSpc>
              <a:spcBef>
                <a:spcPts val="5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translate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translation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(x,y):</a:t>
            </a:r>
            <a:endParaRPr sz="1200">
              <a:latin typeface="Times New Roman"/>
              <a:cs typeface="Times New Roman"/>
            </a:endParaRPr>
          </a:p>
          <a:p>
            <a:pPr marL="2350135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latin typeface="Times New Roman"/>
                <a:cs typeface="Times New Roman"/>
              </a:rPr>
              <a:t>x'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baseline="-9259" sz="1350" spc="7">
                <a:latin typeface="Times New Roman"/>
                <a:cs typeface="Times New Roman"/>
              </a:rPr>
              <a:t>x</a:t>
            </a:r>
            <a:r>
              <a:rPr dirty="0" sz="1100" spc="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y'</a:t>
            </a:r>
            <a:r>
              <a:rPr dirty="0" sz="1100">
                <a:latin typeface="Times New Roman"/>
                <a:cs typeface="Times New Roman"/>
              </a:rPr>
              <a:t> = 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baseline="-9259" sz="1350" spc="7">
                <a:latin typeface="Times New Roman"/>
                <a:cs typeface="Times New Roman"/>
              </a:rPr>
              <a:t>y</a:t>
            </a:r>
            <a:endParaRPr baseline="-9259" sz="1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030"/>
              </a:spcBef>
            </a:pPr>
            <a:r>
              <a:rPr dirty="0" sz="1200" spc="-5">
                <a:latin typeface="Times New Roman"/>
                <a:cs typeface="Times New Roman"/>
              </a:rPr>
              <a:t>Alternatively,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matrix</a:t>
            </a:r>
            <a:r>
              <a:rPr dirty="0" sz="1100" spc="5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673350">
              <a:lnSpc>
                <a:spcPct val="100000"/>
              </a:lnSpc>
              <a:tabLst>
                <a:tab pos="2932430" algn="l"/>
              </a:tabLst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</a:t>
            </a:r>
            <a:endParaRPr baseline="-9259" sz="1350">
              <a:latin typeface="Times New Roman"/>
              <a:cs typeface="Times New Roman"/>
            </a:endParaRPr>
          </a:p>
          <a:p>
            <a:pPr marL="2661285">
              <a:lnSpc>
                <a:spcPts val="1095"/>
              </a:lnSpc>
              <a:spcBef>
                <a:spcPts val="100"/>
              </a:spcBef>
              <a:tabLst>
                <a:tab pos="2932430" algn="l"/>
              </a:tabLst>
            </a:pPr>
            <a:r>
              <a:rPr dirty="0" sz="950" spc="-25">
                <a:latin typeface="Times New Roman"/>
                <a:cs typeface="Times New Roman"/>
              </a:rPr>
              <a:t>0	</a:t>
            </a:r>
            <a:r>
              <a:rPr dirty="0" baseline="2525" sz="1650">
                <a:latin typeface="Times New Roman"/>
                <a:cs typeface="Times New Roman"/>
              </a:rPr>
              <a:t>1</a:t>
            </a:r>
            <a:r>
              <a:rPr dirty="0" baseline="2525" sz="1650" spc="390">
                <a:latin typeface="Times New Roman"/>
                <a:cs typeface="Times New Roman"/>
              </a:rPr>
              <a:t> </a:t>
            </a:r>
            <a:r>
              <a:rPr dirty="0" sz="1000" spc="-10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algn="ctr" marL="666750">
              <a:lnSpc>
                <a:spcPts val="254"/>
              </a:lnSpc>
            </a:pPr>
            <a:r>
              <a:rPr dirty="0" sz="400" spc="-30">
                <a:latin typeface="Times New Roman"/>
                <a:cs typeface="Times New Roman"/>
              </a:rPr>
              <a:t>y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573271" y="6121654"/>
            <a:ext cx="882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45991" y="6130798"/>
            <a:ext cx="2247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7575" sz="1650" spc="44">
                <a:latin typeface="Times New Roman"/>
                <a:cs typeface="Times New Roman"/>
              </a:rPr>
              <a:t>0</a:t>
            </a:r>
            <a:r>
              <a:rPr dirty="0" sz="1100" spc="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7" name="object 9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965575" y="6141720"/>
            <a:ext cx="118745" cy="186054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902004" y="6347206"/>
            <a:ext cx="2223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rewrite 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formula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253229" y="6557518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188970" y="6856222"/>
            <a:ext cx="869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latin typeface="Times New Roman"/>
                <a:cs typeface="Times New Roman"/>
              </a:rPr>
              <a:t>y'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95471" y="6752590"/>
            <a:ext cx="2451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2727" sz="1650">
                <a:latin typeface="Times New Roman"/>
                <a:cs typeface="Times New Roman"/>
              </a:rPr>
              <a:t>=</a:t>
            </a:r>
            <a:r>
              <a:rPr dirty="0" baseline="-22727" sz="1650" spc="82">
                <a:latin typeface="Times New Roman"/>
                <a:cs typeface="Times New Roman"/>
              </a:rPr>
              <a:t> </a:t>
            </a:r>
            <a:r>
              <a:rPr dirty="0" sz="700" spc="-35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55694" y="6798309"/>
            <a:ext cx="698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81857" y="6472783"/>
            <a:ext cx="979169" cy="5378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  <a:tabLst>
                <a:tab pos="394335" algn="l"/>
                <a:tab pos="656590" algn="l"/>
              </a:tabLst>
            </a:pPr>
            <a:r>
              <a:rPr dirty="0" sz="1100">
                <a:latin typeface="Times New Roman"/>
                <a:cs typeface="Times New Roman"/>
              </a:rPr>
              <a:t>x'	1	0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baseline="-6172" sz="1350" spc="7">
                <a:latin typeface="Times New Roman"/>
                <a:cs typeface="Times New Roman"/>
              </a:rPr>
              <a:t>x</a:t>
            </a:r>
            <a:endParaRPr baseline="-6172" sz="1350">
              <a:latin typeface="Times New Roman"/>
              <a:cs typeface="Times New Roman"/>
            </a:endParaRPr>
          </a:p>
          <a:p>
            <a:pPr algn="r" marR="93345">
              <a:lnSpc>
                <a:spcPct val="100000"/>
              </a:lnSpc>
              <a:spcBef>
                <a:spcPts val="695"/>
              </a:spcBef>
            </a:pPr>
            <a:r>
              <a:rPr dirty="0" baseline="2525" sz="1650">
                <a:latin typeface="Times New Roman"/>
                <a:cs typeface="Times New Roman"/>
              </a:rPr>
              <a:t>1</a:t>
            </a:r>
            <a:r>
              <a:rPr dirty="0" baseline="2525" sz="1650">
                <a:latin typeface="Times New Roman"/>
                <a:cs typeface="Times New Roman"/>
              </a:rPr>
              <a:t> </a:t>
            </a:r>
            <a:r>
              <a:rPr dirty="0" baseline="2525" sz="1650" spc="37">
                <a:latin typeface="Times New Roman"/>
                <a:cs typeface="Times New Roman"/>
              </a:rPr>
              <a:t> </a:t>
            </a:r>
            <a:r>
              <a:rPr dirty="0" baseline="43650" sz="1050" spc="-7">
                <a:latin typeface="Times New Roman"/>
                <a:cs typeface="Times New Roman"/>
              </a:rPr>
              <a:t>t</a:t>
            </a:r>
            <a:r>
              <a:rPr dirty="0" baseline="43650" sz="1050" spc="-52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y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28594" y="7149211"/>
            <a:ext cx="6350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7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05" name="object 10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298190" y="7165975"/>
            <a:ext cx="69850" cy="155575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3586988" y="7112635"/>
            <a:ext cx="7473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51460" algn="l"/>
                <a:tab pos="654050" algn="l"/>
              </a:tabLst>
            </a:pPr>
            <a:r>
              <a:rPr dirty="0" baseline="2525" sz="1650" spc="-89">
                <a:latin typeface="Times New Roman"/>
                <a:cs typeface="Times New Roman"/>
              </a:rPr>
              <a:t>0	</a:t>
            </a:r>
            <a:r>
              <a:rPr dirty="0" baseline="-5050" sz="1650" spc="44">
                <a:latin typeface="Times New Roman"/>
                <a:cs typeface="Times New Roman"/>
              </a:rPr>
              <a:t>0</a:t>
            </a:r>
            <a:r>
              <a:rPr dirty="0" sz="1100" spc="30">
                <a:latin typeface="Times New Roman"/>
                <a:cs typeface="Times New Roman"/>
              </a:rPr>
              <a:t>1	</a:t>
            </a:r>
            <a:r>
              <a:rPr dirty="0" sz="1100" spc="-12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7" name="object 10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331334" y="7123430"/>
            <a:ext cx="94614" cy="185420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902004" y="7325995"/>
            <a:ext cx="5406390" cy="68707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(10,20), </a:t>
            </a:r>
            <a:r>
              <a:rPr dirty="0" sz="1200" spc="-5">
                <a:latin typeface="Times New Roman"/>
                <a:cs typeface="Times New Roman"/>
              </a:rPr>
              <a:t>(10,10),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(20,10)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x</a:t>
            </a:r>
            <a:r>
              <a:rPr dirty="0" baseline="4629" sz="1800">
                <a:latin typeface="Times New Roman"/>
                <a:cs typeface="Times New Roman"/>
              </a:rPr>
              <a:t>=5,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y</a:t>
            </a:r>
            <a:r>
              <a:rPr dirty="0" baseline="4629" sz="1800">
                <a:latin typeface="Times New Roman"/>
                <a:cs typeface="Times New Roman"/>
              </a:rPr>
              <a:t>=10,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as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followings: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-5">
                <a:latin typeface="Times New Roman"/>
                <a:cs typeface="Times New Roman"/>
              </a:rPr>
              <a:t>Translation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(10,20):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9" name="object 10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505200" y="8217535"/>
            <a:ext cx="48895" cy="237489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4109973" y="8145185"/>
            <a:ext cx="732790" cy="45021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56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</a:t>
            </a:r>
            <a:r>
              <a:rPr dirty="0" sz="1100">
                <a:latin typeface="Times New Roman"/>
                <a:cs typeface="Times New Roman"/>
              </a:rPr>
              <a:t>   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950" spc="5">
                <a:latin typeface="Times New Roman"/>
                <a:cs typeface="Times New Roman"/>
              </a:rPr>
              <a:t>1*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20  </a:t>
            </a:r>
            <a:r>
              <a:rPr dirty="0" sz="950" spc="204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10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*1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910963" y="8146770"/>
            <a:ext cx="384175" cy="476884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  <a:p>
            <a:pPr algn="r" marR="46355">
              <a:lnSpc>
                <a:spcPct val="100000"/>
              </a:lnSpc>
              <a:spcBef>
                <a:spcPts val="455"/>
              </a:spcBef>
            </a:pPr>
            <a:r>
              <a:rPr dirty="0" baseline="7575" sz="1650">
                <a:latin typeface="Times New Roman"/>
                <a:cs typeface="Times New Roman"/>
              </a:rPr>
              <a:t>=</a:t>
            </a:r>
            <a:r>
              <a:rPr dirty="0" baseline="7575" sz="1650" spc="30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5303520" y="8436610"/>
            <a:ext cx="8889" cy="125233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902004" y="8920353"/>
            <a:ext cx="1301115" cy="3854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latin typeface="Times New Roman"/>
                <a:cs typeface="Times New Roman"/>
              </a:rPr>
              <a:t>Translation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(10,10):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508375" y="9491345"/>
            <a:ext cx="45720" cy="240665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5276215" y="9493932"/>
            <a:ext cx="51433" cy="141124"/>
          </a:xfrm>
          <a:prstGeom prst="rect">
            <a:avLst/>
          </a:prstGeom>
        </p:spPr>
      </p:pic>
      <p:sp>
        <p:nvSpPr>
          <p:cNvPr id="116" name="object 116"/>
          <p:cNvSpPr txBox="1"/>
          <p:nvPr/>
        </p:nvSpPr>
        <p:spPr>
          <a:xfrm>
            <a:off x="2493645" y="9439453"/>
            <a:ext cx="1510665" cy="446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19125" algn="l"/>
                <a:tab pos="881380" algn="l"/>
              </a:tabLst>
            </a:pP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>
                <a:latin typeface="Times New Roman"/>
                <a:cs typeface="Times New Roman"/>
              </a:rPr>
              <a:t>  </a:t>
            </a:r>
            <a:r>
              <a:rPr dirty="0" baseline="2923" sz="1425" spc="7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1</a:t>
            </a:r>
            <a:r>
              <a:rPr dirty="0" baseline="2923" sz="1425">
                <a:latin typeface="Times New Roman"/>
                <a:cs typeface="Times New Roman"/>
              </a:rPr>
              <a:t>	</a:t>
            </a:r>
            <a:r>
              <a:rPr dirty="0" baseline="2923" sz="1425" spc="7">
                <a:latin typeface="Times New Roman"/>
                <a:cs typeface="Times New Roman"/>
              </a:rPr>
              <a:t>10</a:t>
            </a:r>
            <a:r>
              <a:rPr dirty="0" baseline="2923" sz="1425">
                <a:latin typeface="Times New Roman"/>
                <a:cs typeface="Times New Roman"/>
              </a:rPr>
              <a:t>	</a:t>
            </a:r>
            <a:r>
              <a:rPr dirty="0" baseline="2923" sz="1425" spc="7">
                <a:latin typeface="Times New Roman"/>
                <a:cs typeface="Times New Roman"/>
              </a:rPr>
              <a:t>10</a:t>
            </a:r>
            <a:r>
              <a:rPr dirty="0" baseline="2923" sz="1425">
                <a:latin typeface="Times New Roman"/>
                <a:cs typeface="Times New Roman"/>
              </a:rPr>
              <a:t>  </a:t>
            </a:r>
            <a:r>
              <a:rPr dirty="0" baseline="2923" sz="1425" spc="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-217">
                <a:latin typeface="Times New Roman"/>
                <a:cs typeface="Times New Roman"/>
              </a:rPr>
              <a:t> </a:t>
            </a:r>
            <a:r>
              <a:rPr dirty="0" baseline="2923" sz="1425" spc="-30">
                <a:latin typeface="Times New Roman"/>
                <a:cs typeface="Times New Roman"/>
              </a:rPr>
              <a:t>*</a:t>
            </a:r>
            <a:r>
              <a:rPr dirty="0" baseline="2923" sz="1425" spc="7">
                <a:latin typeface="Times New Roman"/>
                <a:cs typeface="Times New Roman"/>
              </a:rPr>
              <a:t>10</a:t>
            </a:r>
            <a:endParaRPr baseline="2923" sz="1425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73144" y="9704019"/>
            <a:ext cx="6661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1635" algn="l"/>
              </a:tabLst>
            </a:pPr>
            <a:r>
              <a:rPr dirty="0" sz="950" spc="5">
                <a:latin typeface="Times New Roman"/>
                <a:cs typeface="Times New Roman"/>
              </a:rPr>
              <a:t>1</a:t>
            </a:r>
            <a:r>
              <a:rPr dirty="0" sz="950" spc="-20">
                <a:latin typeface="Times New Roman"/>
                <a:cs typeface="Times New Roman"/>
              </a:rPr>
              <a:t>*</a:t>
            </a:r>
            <a:r>
              <a:rPr dirty="0" sz="950" spc="5">
                <a:latin typeface="Times New Roman"/>
                <a:cs typeface="Times New Roman"/>
              </a:rPr>
              <a:t>10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spc="5">
                <a:latin typeface="Times New Roman"/>
                <a:cs typeface="Times New Roman"/>
              </a:rPr>
              <a:t>10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*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10963" y="9710115"/>
            <a:ext cx="368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7575" sz="1650">
                <a:latin typeface="Times New Roman"/>
                <a:cs typeface="Times New Roman"/>
              </a:rPr>
              <a:t>=</a:t>
            </a:r>
            <a:r>
              <a:rPr dirty="0" baseline="7575" sz="1650" spc="352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5303520" y="9716770"/>
            <a:ext cx="8889" cy="125233"/>
          </a:xfrm>
          <a:prstGeom prst="rect">
            <a:avLst/>
          </a:prstGeom>
        </p:spPr>
      </p:pic>
      <p:sp>
        <p:nvSpPr>
          <p:cNvPr id="120" name="object 120"/>
          <p:cNvSpPr txBox="1"/>
          <p:nvPr/>
        </p:nvSpPr>
        <p:spPr>
          <a:xfrm>
            <a:off x="2707385" y="10002723"/>
            <a:ext cx="381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434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350767" y="10002723"/>
            <a:ext cx="92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786632" y="10002723"/>
            <a:ext cx="99504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</a:t>
            </a: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 spc="-25">
                <a:latin typeface="Times New Roman"/>
                <a:cs typeface="Times New Roman"/>
              </a:rPr>
              <a:t>1</a:t>
            </a: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1*1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143627" y="10027107"/>
            <a:ext cx="8572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4" name="object 12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368550" y="8744585"/>
            <a:ext cx="117475" cy="186055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452495" y="8744585"/>
            <a:ext cx="102235" cy="186055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6136" y="8807999"/>
            <a:ext cx="60733" cy="69764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4527051" y="8807999"/>
            <a:ext cx="59553" cy="69764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5229859" y="8759825"/>
            <a:ext cx="79375" cy="176530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2134870" y="8747571"/>
            <a:ext cx="80010" cy="184785"/>
            <a:chOff x="2134870" y="8747571"/>
            <a:chExt cx="80010" cy="184785"/>
          </a:xfrm>
        </p:grpSpPr>
        <p:pic>
          <p:nvPicPr>
            <p:cNvPr id="130" name="object 13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134870" y="8748935"/>
              <a:ext cx="65489" cy="18320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205355" y="8747571"/>
              <a:ext cx="9276" cy="144711"/>
            </a:xfrm>
            <a:prstGeom prst="rect">
              <a:avLst/>
            </a:prstGeom>
          </p:spPr>
        </p:pic>
      </p:grpSp>
      <p:sp>
        <p:nvSpPr>
          <p:cNvPr id="132" name="object 132"/>
          <p:cNvSpPr txBox="1"/>
          <p:nvPr/>
        </p:nvSpPr>
        <p:spPr>
          <a:xfrm>
            <a:off x="2243708" y="8728329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591435" y="8747571"/>
            <a:ext cx="73025" cy="184785"/>
            <a:chOff x="2591435" y="8747571"/>
            <a:chExt cx="73025" cy="184785"/>
          </a:xfrm>
        </p:grpSpPr>
        <p:pic>
          <p:nvPicPr>
            <p:cNvPr id="134" name="object 13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91435" y="8748935"/>
              <a:ext cx="59553" cy="183204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54935" y="8747571"/>
              <a:ext cx="9313" cy="144711"/>
            </a:xfrm>
            <a:prstGeom prst="rect">
              <a:avLst/>
            </a:prstGeom>
          </p:spPr>
        </p:pic>
      </p:grpSp>
      <p:sp>
        <p:nvSpPr>
          <p:cNvPr id="136" name="object 136"/>
          <p:cNvSpPr txBox="1"/>
          <p:nvPr/>
        </p:nvSpPr>
        <p:spPr>
          <a:xfrm>
            <a:off x="2461641" y="8165058"/>
            <a:ext cx="1601470" cy="7569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409"/>
              </a:spcBef>
              <a:tabLst>
                <a:tab pos="469265" algn="l"/>
                <a:tab pos="716280" algn="l"/>
                <a:tab pos="1100455" algn="l"/>
              </a:tabLst>
            </a:pPr>
            <a:r>
              <a:rPr dirty="0" sz="1100">
                <a:latin typeface="Times New Roman"/>
                <a:cs typeface="Times New Roman"/>
              </a:rPr>
              <a:t>1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5	</a:t>
            </a:r>
            <a:r>
              <a:rPr dirty="0" sz="1100" spc="10">
                <a:latin typeface="Times New Roman"/>
                <a:cs typeface="Times New Roman"/>
              </a:rPr>
              <a:t>10	</a:t>
            </a:r>
            <a:r>
              <a:rPr dirty="0" sz="1100" spc="-10">
                <a:latin typeface="Times New Roman"/>
                <a:cs typeface="Times New Roman"/>
              </a:rPr>
              <a:t>1*10</a:t>
            </a:r>
            <a:endParaRPr sz="1100">
              <a:latin typeface="Times New Roman"/>
              <a:cs typeface="Times New Roman"/>
            </a:endParaRPr>
          </a:p>
          <a:p>
            <a:pPr algn="r" marR="60325">
              <a:lnSpc>
                <a:spcPct val="100000"/>
              </a:lnSpc>
              <a:spcBef>
                <a:spcPts val="310"/>
              </a:spcBef>
              <a:tabLst>
                <a:tab pos="387350" algn="l"/>
                <a:tab pos="603250" algn="l"/>
                <a:tab pos="866140" algn="l"/>
              </a:tabLst>
            </a:pP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baseline="-7575" sz="1650">
                <a:latin typeface="Times New Roman"/>
                <a:cs typeface="Times New Roman"/>
              </a:rPr>
              <a:t>0	</a:t>
            </a:r>
            <a:r>
              <a:rPr dirty="0" sz="1100">
                <a:latin typeface="Times New Roman"/>
                <a:cs typeface="Times New Roman"/>
              </a:rPr>
              <a:t>1	</a:t>
            </a:r>
            <a:r>
              <a:rPr dirty="0" baseline="2923" sz="1425" spc="7">
                <a:latin typeface="Times New Roman"/>
                <a:cs typeface="Times New Roman"/>
              </a:rPr>
              <a:t>10	20</a:t>
            </a:r>
            <a:r>
              <a:rPr dirty="0" baseline="2923" sz="1425" spc="30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-15">
                <a:latin typeface="Times New Roman"/>
                <a:cs typeface="Times New Roman"/>
              </a:rPr>
              <a:t> </a:t>
            </a:r>
            <a:r>
              <a:rPr dirty="0" baseline="2923" sz="1425" spc="-7">
                <a:latin typeface="Times New Roman"/>
                <a:cs typeface="Times New Roman"/>
              </a:rPr>
              <a:t>*10</a:t>
            </a:r>
            <a:endParaRPr baseline="2923"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3093964" y="8747571"/>
            <a:ext cx="200660" cy="184785"/>
            <a:chOff x="3093964" y="8747571"/>
            <a:chExt cx="200660" cy="184785"/>
          </a:xfrm>
        </p:grpSpPr>
        <p:pic>
          <p:nvPicPr>
            <p:cNvPr id="138" name="object 1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93964" y="8748935"/>
              <a:ext cx="56270" cy="183204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187666" y="8747571"/>
              <a:ext cx="9357" cy="14471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223895" y="8748935"/>
              <a:ext cx="56270" cy="18320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84855" y="8747571"/>
              <a:ext cx="9625" cy="144711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3670300" y="8747571"/>
            <a:ext cx="70485" cy="184785"/>
            <a:chOff x="3670300" y="8747571"/>
            <a:chExt cx="70485" cy="184785"/>
          </a:xfrm>
        </p:grpSpPr>
        <p:pic>
          <p:nvPicPr>
            <p:cNvPr id="143" name="object 14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70300" y="8748935"/>
              <a:ext cx="56270" cy="183204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731260" y="8747571"/>
              <a:ext cx="9357" cy="144711"/>
            </a:xfrm>
            <a:prstGeom prst="rect">
              <a:avLst/>
            </a:prstGeom>
          </p:spPr>
        </p:pic>
      </p:grpSp>
      <p:grpSp>
        <p:nvGrpSpPr>
          <p:cNvPr id="145" name="object 145"/>
          <p:cNvGrpSpPr/>
          <p:nvPr/>
        </p:nvGrpSpPr>
        <p:grpSpPr>
          <a:xfrm>
            <a:off x="4798248" y="8747571"/>
            <a:ext cx="100965" cy="184785"/>
            <a:chOff x="4798248" y="8747571"/>
            <a:chExt cx="100965" cy="184785"/>
          </a:xfrm>
        </p:grpSpPr>
        <p:pic>
          <p:nvPicPr>
            <p:cNvPr id="146" name="object 14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798248" y="8748935"/>
              <a:ext cx="55597" cy="183204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94114" y="8747571"/>
              <a:ext cx="4783" cy="144711"/>
            </a:xfrm>
            <a:prstGeom prst="rect">
              <a:avLst/>
            </a:prstGeom>
          </p:spPr>
        </p:pic>
      </p:grpSp>
      <p:grpSp>
        <p:nvGrpSpPr>
          <p:cNvPr id="148" name="object 148"/>
          <p:cNvGrpSpPr/>
          <p:nvPr/>
        </p:nvGrpSpPr>
        <p:grpSpPr>
          <a:xfrm>
            <a:off x="5048250" y="8764058"/>
            <a:ext cx="52069" cy="177165"/>
            <a:chOff x="5048250" y="8764058"/>
            <a:chExt cx="52069" cy="177165"/>
          </a:xfrm>
        </p:grpSpPr>
        <p:pic>
          <p:nvPicPr>
            <p:cNvPr id="149" name="object 14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048250" y="8764270"/>
              <a:ext cx="47307" cy="17695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095240" y="8764058"/>
              <a:ext cx="4603" cy="132997"/>
            </a:xfrm>
            <a:prstGeom prst="rect">
              <a:avLst/>
            </a:prstGeom>
          </p:spPr>
        </p:pic>
      </p:grpSp>
      <p:pic>
        <p:nvPicPr>
          <p:cNvPr id="151" name="object 15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247900" y="8179710"/>
            <a:ext cx="51020" cy="142051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400522" y="8179710"/>
            <a:ext cx="46672" cy="142051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247900" y="8390060"/>
            <a:ext cx="9625" cy="214604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424429" y="8388350"/>
            <a:ext cx="9671" cy="125605"/>
          </a:xfrm>
          <a:prstGeom prst="rect">
            <a:avLst/>
          </a:prstGeom>
        </p:spPr>
      </p:pic>
      <p:sp>
        <p:nvSpPr>
          <p:cNvPr id="155" name="object 155"/>
          <p:cNvSpPr txBox="1"/>
          <p:nvPr/>
        </p:nvSpPr>
        <p:spPr>
          <a:xfrm>
            <a:off x="2283332" y="8088858"/>
            <a:ext cx="127000" cy="4889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600"/>
              </a:spcBef>
            </a:pPr>
            <a:r>
              <a:rPr dirty="0" sz="1100">
                <a:latin typeface="Times New Roman"/>
                <a:cs typeface="Times New Roman"/>
              </a:rPr>
              <a:t>x'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-25">
                <a:latin typeface="Times New Roman"/>
                <a:cs typeface="Times New Roman"/>
              </a:rPr>
              <a:t>y'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56" name="object 156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5255895" y="8175300"/>
            <a:ext cx="53339" cy="144191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59964" y="9457501"/>
            <a:ext cx="51020" cy="144711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412701" y="9457501"/>
            <a:ext cx="47811" cy="144711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259964" y="9670745"/>
            <a:ext cx="9625" cy="216674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438400" y="9668510"/>
            <a:ext cx="9906" cy="125605"/>
          </a:xfrm>
          <a:prstGeom prst="rect">
            <a:avLst/>
          </a:prstGeom>
        </p:spPr>
      </p:pic>
      <p:sp>
        <p:nvSpPr>
          <p:cNvPr id="161" name="object 161"/>
          <p:cNvSpPr txBox="1"/>
          <p:nvPr/>
        </p:nvSpPr>
        <p:spPr>
          <a:xfrm>
            <a:off x="2292476" y="9366301"/>
            <a:ext cx="127000" cy="501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650"/>
              </a:spcBef>
            </a:pPr>
            <a:r>
              <a:rPr dirty="0" sz="1100">
                <a:latin typeface="Times New Roman"/>
                <a:cs typeface="Times New Roman"/>
              </a:rPr>
              <a:t>x'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100" spc="-25">
                <a:latin typeface="Times New Roman"/>
                <a:cs typeface="Times New Roman"/>
              </a:rPr>
              <a:t>y'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2134870" y="10025325"/>
            <a:ext cx="80010" cy="190500"/>
            <a:chOff x="2134870" y="10025325"/>
            <a:chExt cx="80010" cy="190500"/>
          </a:xfrm>
        </p:grpSpPr>
        <p:pic>
          <p:nvPicPr>
            <p:cNvPr id="163" name="object 16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134870" y="10025325"/>
              <a:ext cx="65489" cy="19016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205355" y="10028366"/>
              <a:ext cx="9276" cy="144711"/>
            </a:xfrm>
            <a:prstGeom prst="rect">
              <a:avLst/>
            </a:prstGeom>
          </p:spPr>
        </p:pic>
      </p:grpSp>
      <p:sp>
        <p:nvSpPr>
          <p:cNvPr id="165" name="object 165"/>
          <p:cNvSpPr txBox="1"/>
          <p:nvPr/>
        </p:nvSpPr>
        <p:spPr>
          <a:xfrm>
            <a:off x="2243708" y="10017963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66" name="object 16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368550" y="10025380"/>
            <a:ext cx="117475" cy="186054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5233034" y="10051415"/>
            <a:ext cx="74929" cy="166370"/>
          </a:xfrm>
          <a:prstGeom prst="rect">
            <a:avLst/>
          </a:prstGeom>
        </p:spPr>
      </p:pic>
      <p:graphicFrame>
        <p:nvGraphicFramePr>
          <p:cNvPr id="168" name="object 168"/>
          <p:cNvGraphicFramePr>
            <a:graphicFrameLocks noGrp="1"/>
          </p:cNvGraphicFramePr>
          <p:nvPr/>
        </p:nvGraphicFramePr>
        <p:xfrm>
          <a:off x="2874264" y="8756295"/>
          <a:ext cx="24206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/>
                <a:gridCol w="392430"/>
                <a:gridCol w="909955"/>
                <a:gridCol w="438785"/>
                <a:gridCol w="313055"/>
              </a:tblGrid>
              <a:tr h="4481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baseline="-10101" sz="165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10101" sz="1650" spc="-5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*1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05"/>
                        </a:lnSpc>
                      </a:pP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1*1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2075">
                        <a:lnSpc>
                          <a:spcPts val="1220"/>
                        </a:lnSpc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9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24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1*10</a:t>
                      </a:r>
                      <a:r>
                        <a:rPr dirty="0" sz="11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108585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169" name="object 1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531" y="2024294"/>
            <a:ext cx="59553" cy="697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7056" y="2024294"/>
            <a:ext cx="59553" cy="697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9243" y="5176160"/>
            <a:ext cx="63255" cy="101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2282" y="5236176"/>
            <a:ext cx="65489" cy="46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7296" y="5176160"/>
            <a:ext cx="54916" cy="1015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4354" y="6284905"/>
            <a:ext cx="50933" cy="1441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3008" y="6382351"/>
            <a:ext cx="69056" cy="46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3899" y="6500217"/>
            <a:ext cx="9291" cy="1248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675" y="7702001"/>
            <a:ext cx="66082" cy="46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975" y="7702001"/>
            <a:ext cx="65384" cy="46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2058" y="7702001"/>
            <a:ext cx="69056" cy="46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83011" y="7910395"/>
            <a:ext cx="54972" cy="950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11511" y="7603840"/>
            <a:ext cx="49823" cy="4409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58981" y="7603840"/>
            <a:ext cx="49823" cy="4409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40081" y="7603840"/>
            <a:ext cx="49823" cy="4409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7938" y="8846150"/>
            <a:ext cx="69056" cy="46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67404" y="8750300"/>
            <a:ext cx="49529" cy="24256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27668" y="9231978"/>
            <a:ext cx="69196" cy="70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24873" y="9231978"/>
            <a:ext cx="69196" cy="7005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71850" y="9186810"/>
            <a:ext cx="45085" cy="2937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62350" y="8748738"/>
            <a:ext cx="74066" cy="7434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7395" y="8748738"/>
            <a:ext cx="50409" cy="74343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24804" y="8748738"/>
            <a:ext cx="137276" cy="74343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07709" y="8750300"/>
            <a:ext cx="48260" cy="73787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247900" y="1997432"/>
            <a:ext cx="44450" cy="158750"/>
            <a:chOff x="2247900" y="1997432"/>
            <a:chExt cx="44450" cy="158750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47900" y="2007764"/>
              <a:ext cx="37352" cy="1478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7269" y="1997432"/>
              <a:ext cx="4807" cy="12483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591435" y="1960825"/>
            <a:ext cx="73025" cy="190500"/>
            <a:chOff x="2591435" y="1960825"/>
            <a:chExt cx="73025" cy="19050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1435" y="1960825"/>
              <a:ext cx="59553" cy="1901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54935" y="1963866"/>
              <a:ext cx="9313" cy="14471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093964" y="1960825"/>
            <a:ext cx="200660" cy="190500"/>
            <a:chOff x="3093964" y="1960825"/>
            <a:chExt cx="200660" cy="190500"/>
          </a:xfrm>
        </p:grpSpPr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93964" y="1960825"/>
              <a:ext cx="56270" cy="1901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87666" y="1963866"/>
              <a:ext cx="9357" cy="1447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23895" y="1960825"/>
              <a:ext cx="56270" cy="19016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84855" y="1963866"/>
              <a:ext cx="9625" cy="14471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709670" y="1960825"/>
            <a:ext cx="70485" cy="190500"/>
            <a:chOff x="3709670" y="1960825"/>
            <a:chExt cx="70485" cy="190500"/>
          </a:xfrm>
        </p:grpSpPr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09670" y="1960825"/>
              <a:ext cx="56270" cy="1901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70630" y="1963866"/>
              <a:ext cx="9357" cy="144711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060315" y="1987811"/>
            <a:ext cx="47625" cy="168910"/>
            <a:chOff x="5060315" y="1987811"/>
            <a:chExt cx="47625" cy="168910"/>
          </a:xfrm>
        </p:grpSpPr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60315" y="1997727"/>
              <a:ext cx="42862" cy="1585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02860" y="1987811"/>
              <a:ext cx="4603" cy="12812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39135" y="5143765"/>
            <a:ext cx="51020" cy="28381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239135" y="5487973"/>
            <a:ext cx="4807" cy="8732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946400" y="6289314"/>
            <a:ext cx="51020" cy="14205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946400" y="6499582"/>
            <a:ext cx="9625" cy="12483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289300" y="6289314"/>
            <a:ext cx="51435" cy="241300"/>
            <a:chOff x="3289300" y="6289314"/>
            <a:chExt cx="51435" cy="241300"/>
          </a:xfrm>
        </p:grpSpPr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89300" y="6289314"/>
              <a:ext cx="51020" cy="1420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89300" y="6452236"/>
              <a:ext cx="9276" cy="7813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4342765" y="6280150"/>
            <a:ext cx="268605" cy="436245"/>
            <a:chOff x="4342765" y="6280150"/>
            <a:chExt cx="268605" cy="436245"/>
          </a:xfrm>
        </p:grpSpPr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42765" y="6280150"/>
              <a:ext cx="52070" cy="4318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34205" y="6284732"/>
              <a:ext cx="177164" cy="14205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447540" y="6499582"/>
              <a:ext cx="163195" cy="12021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38980" y="6653530"/>
              <a:ext cx="71754" cy="62502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2946400" y="6889472"/>
            <a:ext cx="44450" cy="160655"/>
            <a:chOff x="2946400" y="6889472"/>
            <a:chExt cx="44450" cy="160655"/>
          </a:xfrm>
        </p:grpSpPr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46400" y="6900545"/>
              <a:ext cx="37352" cy="14901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5769" y="6889472"/>
              <a:ext cx="4807" cy="124837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3289300" y="6854769"/>
            <a:ext cx="79375" cy="190500"/>
            <a:chOff x="3289300" y="6854769"/>
            <a:chExt cx="79375" cy="190500"/>
          </a:xfrm>
        </p:grpSpPr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89300" y="6854769"/>
              <a:ext cx="65489" cy="1901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359150" y="6857176"/>
              <a:ext cx="9276" cy="144711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4252788" y="6854769"/>
            <a:ext cx="173990" cy="190500"/>
            <a:chOff x="4252788" y="6854769"/>
            <a:chExt cx="173990" cy="190500"/>
          </a:xfrm>
        </p:grpSpPr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52788" y="6854769"/>
              <a:ext cx="46382" cy="1901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334173" y="6857176"/>
              <a:ext cx="9338" cy="14471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66894" y="6854769"/>
              <a:ext cx="50350" cy="1901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421504" y="6857176"/>
              <a:ext cx="4669" cy="144711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969135" y="7608835"/>
            <a:ext cx="51020" cy="28381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969135" y="7953042"/>
            <a:ext cx="4807" cy="87327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87064" y="7608835"/>
            <a:ext cx="51020" cy="28381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187064" y="7953042"/>
            <a:ext cx="4807" cy="87327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20565" y="7608835"/>
            <a:ext cx="51020" cy="28381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20565" y="7953042"/>
            <a:ext cx="4807" cy="87327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1969135" y="8173029"/>
            <a:ext cx="79375" cy="190500"/>
            <a:chOff x="1969135" y="8173029"/>
            <a:chExt cx="79375" cy="190500"/>
          </a:xfrm>
        </p:grpSpPr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9135" y="8173029"/>
              <a:ext cx="65489" cy="1901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038985" y="8176071"/>
              <a:ext cx="9276" cy="144711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4520565" y="8173029"/>
            <a:ext cx="80010" cy="190500"/>
            <a:chOff x="4520565" y="8173029"/>
            <a:chExt cx="80010" cy="190500"/>
          </a:xfrm>
        </p:grpSpPr>
        <p:pic>
          <p:nvPicPr>
            <p:cNvPr id="76" name="object 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20565" y="8173029"/>
              <a:ext cx="65489" cy="19016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591050" y="8176071"/>
              <a:ext cx="9276" cy="144711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88464" y="8753114"/>
            <a:ext cx="51020" cy="142051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88464" y="8954770"/>
            <a:ext cx="91439" cy="51689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841201" y="8753114"/>
            <a:ext cx="47811" cy="142051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866231" y="8963940"/>
            <a:ext cx="51468" cy="50892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31364" y="8743950"/>
            <a:ext cx="106680" cy="72771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3085000" y="8753114"/>
            <a:ext cx="133985" cy="241300"/>
            <a:chOff x="3085000" y="8753114"/>
            <a:chExt cx="133985" cy="241300"/>
          </a:xfrm>
        </p:grpSpPr>
        <p:pic>
          <p:nvPicPr>
            <p:cNvPr id="84" name="object 8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85000" y="8753114"/>
              <a:ext cx="133845" cy="14205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146223" y="8916036"/>
              <a:ext cx="50769" cy="78134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182288" y="8808102"/>
            <a:ext cx="217308" cy="7331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102873" y="9012726"/>
            <a:ext cx="68758" cy="70021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913769" y="8812684"/>
            <a:ext cx="68758" cy="68734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813438" y="9012726"/>
            <a:ext cx="68758" cy="70021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3088004" y="9117965"/>
            <a:ext cx="132715" cy="353695"/>
            <a:chOff x="3088004" y="9117965"/>
            <a:chExt cx="132715" cy="353695"/>
          </a:xfrm>
        </p:grpSpPr>
        <p:pic>
          <p:nvPicPr>
            <p:cNvPr id="91" name="object 9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76428" y="9117965"/>
              <a:ext cx="27622" cy="6250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088004" y="9184640"/>
              <a:ext cx="132714" cy="287019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902004" y="2148967"/>
            <a:ext cx="5775325" cy="299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resultant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(15,30),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(15,20),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(25,20)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698500" marR="361315" indent="-686435">
              <a:lnSpc>
                <a:spcPct val="108300"/>
              </a:lnSpc>
            </a:pPr>
            <a:r>
              <a:rPr dirty="0" sz="1200" spc="-10">
                <a:latin typeface="Times New Roman"/>
                <a:cs typeface="Times New Roman"/>
              </a:rPr>
              <a:t>Exercise: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translate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(10,25), </a:t>
            </a:r>
            <a:r>
              <a:rPr dirty="0" sz="1200" spc="-5">
                <a:latin typeface="Times New Roman"/>
                <a:cs typeface="Times New Roman"/>
              </a:rPr>
              <a:t>(5,10),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(20,10)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x</a:t>
            </a:r>
            <a:r>
              <a:rPr dirty="0" baseline="4629" sz="1800">
                <a:latin typeface="Times New Roman"/>
                <a:cs typeface="Times New Roman"/>
              </a:rPr>
              <a:t>=15,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y</a:t>
            </a:r>
            <a:r>
              <a:rPr dirty="0" baseline="4629" sz="1800">
                <a:latin typeface="Times New Roman"/>
                <a:cs typeface="Times New Roman"/>
              </a:rPr>
              <a:t>=5.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Roughly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plot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original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resultant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triangles.</a:t>
            </a:r>
            <a:endParaRPr baseline="4629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3.1.2</a:t>
            </a:r>
            <a:r>
              <a:rPr dirty="0" u="heavy" sz="12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Rotation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About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Origin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4699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To rotate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-5">
                <a:latin typeface="Times New Roman"/>
                <a:cs typeface="Times New Roman"/>
              </a:rPr>
              <a:t>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origin </a:t>
            </a:r>
            <a:r>
              <a:rPr dirty="0" sz="1200">
                <a:latin typeface="Times New Roman"/>
                <a:cs typeface="Times New Roman"/>
              </a:rPr>
              <a:t>(0,0), </a:t>
            </a:r>
            <a:r>
              <a:rPr dirty="0" sz="1200" spc="-5">
                <a:latin typeface="Times New Roman"/>
                <a:cs typeface="Times New Roman"/>
              </a:rPr>
              <a:t>we specify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rotation 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?.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counterclockwise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clockwise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point:</a:t>
            </a:r>
            <a:endParaRPr sz="1200">
              <a:latin typeface="Times New Roman"/>
              <a:cs typeface="Times New Roman"/>
            </a:endParaRPr>
          </a:p>
          <a:p>
            <a:pPr algn="ctr" marL="2299335" marR="2324100" indent="-2540">
              <a:lnSpc>
                <a:spcPct val="100000"/>
              </a:lnSpc>
              <a:spcBef>
                <a:spcPts val="1105"/>
              </a:spcBef>
            </a:pPr>
            <a:r>
              <a:rPr dirty="0" sz="1100">
                <a:latin typeface="Times New Roman"/>
                <a:cs typeface="Times New Roman"/>
              </a:rPr>
              <a:t>x' = x </a:t>
            </a:r>
            <a:r>
              <a:rPr dirty="0" sz="1100" spc="-10">
                <a:latin typeface="Times New Roman"/>
                <a:cs typeface="Times New Roman"/>
              </a:rPr>
              <a:t>cos </a:t>
            </a:r>
            <a:r>
              <a:rPr dirty="0" sz="1100">
                <a:latin typeface="Times New Roman"/>
                <a:cs typeface="Times New Roman"/>
              </a:rPr>
              <a:t>? - y </a:t>
            </a:r>
            <a:r>
              <a:rPr dirty="0" sz="1100" spc="-10">
                <a:latin typeface="Times New Roman"/>
                <a:cs typeface="Times New Roman"/>
              </a:rPr>
              <a:t>sin </a:t>
            </a:r>
            <a:r>
              <a:rPr dirty="0" sz="1100">
                <a:latin typeface="Times New Roman"/>
                <a:cs typeface="Times New Roman"/>
              </a:rPr>
              <a:t>?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y'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 x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?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200" spc="-5">
                <a:latin typeface="Times New Roman"/>
                <a:cs typeface="Times New Roman"/>
              </a:rPr>
              <a:t>Alternatively,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02004" y="5914390"/>
            <a:ext cx="2214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rewrite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formula</a:t>
            </a:r>
            <a:r>
              <a:rPr dirty="0" sz="1200" spc="-25">
                <a:latin typeface="Times New Roman"/>
                <a:cs typeface="Times New Roman"/>
              </a:rPr>
              <a:t> 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62121" y="5447792"/>
            <a:ext cx="1339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Times New Roman"/>
                <a:cs typeface="Times New Roman"/>
              </a:rPr>
              <a:t>s</a:t>
            </a:r>
            <a:r>
              <a:rPr dirty="0" sz="750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96" name="object 96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409496" y="5479000"/>
            <a:ext cx="41637" cy="68506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3725671" y="5432552"/>
            <a:ext cx="189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60">
                <a:latin typeface="Times New Roman"/>
                <a:cs typeface="Times New Roman"/>
              </a:rPr>
              <a:t>c</a:t>
            </a:r>
            <a:r>
              <a:rPr dirty="0" sz="1100" spc="-75">
                <a:latin typeface="Times New Roman"/>
                <a:cs typeface="Times New Roman"/>
              </a:rPr>
              <a:t>o</a:t>
            </a:r>
            <a:r>
              <a:rPr dirty="0" sz="1100" spc="-5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8" name="object 98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945539" y="5480117"/>
            <a:ext cx="56755" cy="96152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3280409" y="5118608"/>
            <a:ext cx="1003300" cy="381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8795" algn="l"/>
                <a:tab pos="915035" algn="l"/>
              </a:tabLst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40"/>
              </a:spcBef>
            </a:pPr>
            <a:r>
              <a:rPr dirty="0" sz="700" spc="-5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graphicFrame>
        <p:nvGraphicFramePr>
          <p:cNvPr id="100" name="object 100"/>
          <p:cNvGraphicFramePr>
            <a:graphicFrameLocks noGrp="1"/>
          </p:cNvGraphicFramePr>
          <p:nvPr/>
        </p:nvGraphicFramePr>
        <p:xfrm>
          <a:off x="882954" y="1050120"/>
          <a:ext cx="441198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0"/>
                <a:gridCol w="432435"/>
                <a:gridCol w="300355"/>
                <a:gridCol w="176530"/>
                <a:gridCol w="1196339"/>
                <a:gridCol w="163195"/>
                <a:gridCol w="211454"/>
              </a:tblGrid>
              <a:tr h="25288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Translation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vertex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(20,10):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7095"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33528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x'	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30543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	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2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</a:tr>
              <a:tr h="297370">
                <a:tc>
                  <a:txBody>
                    <a:bodyPr/>
                    <a:lstStyle/>
                    <a:p>
                      <a:pPr algn="r" marR="94615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210185" algn="l"/>
                        </a:tabLst>
                      </a:pPr>
                      <a:r>
                        <a:rPr dirty="0" sz="950" spc="-15">
                          <a:latin typeface="Times New Roman"/>
                          <a:cs typeface="Times New Roman"/>
                        </a:rPr>
                        <a:t>y'	</a:t>
                      </a:r>
                      <a:r>
                        <a:rPr dirty="0" baseline="-2525" sz="165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baseline="-2525" sz="165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5050" sz="1650">
                          <a:latin typeface="Times New Roman"/>
                          <a:cs typeface="Times New Roman"/>
                        </a:rPr>
                        <a:t>0</a:t>
                      </a:r>
                      <a:endParaRPr baseline="-5050"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1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23" sz="1425" spc="7">
                          <a:latin typeface="Times New Roman"/>
                          <a:cs typeface="Times New Roman"/>
                        </a:rPr>
                        <a:t>10</a:t>
                      </a:r>
                      <a:endParaRPr baseline="2923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9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1*10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*1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20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78802"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374650" algn="l"/>
                        </a:tabLst>
                      </a:pPr>
                      <a:r>
                        <a:rPr dirty="0" baseline="-11695" sz="1425" spc="-262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baseline="-5050" sz="165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5050" sz="1650" spc="-8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1*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140"/>
                        </a:lnSpc>
                        <a:spcBef>
                          <a:spcPts val="95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/>
                </a:tc>
              </a:tr>
            </a:tbl>
          </a:graphicData>
        </a:graphic>
      </p:graphicFrame>
      <p:sp>
        <p:nvSpPr>
          <p:cNvPr id="101" name="object 101"/>
          <p:cNvSpPr txBox="1"/>
          <p:nvPr/>
        </p:nvSpPr>
        <p:spPr>
          <a:xfrm>
            <a:off x="3826255" y="5768086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19117" y="5743702"/>
            <a:ext cx="882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233545" y="5754370"/>
            <a:ext cx="116204" cy="186054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2984754" y="6216751"/>
            <a:ext cx="561975" cy="446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434"/>
              </a:spcBef>
              <a:tabLst>
                <a:tab pos="366395" algn="l"/>
              </a:tabLst>
            </a:pPr>
            <a:r>
              <a:rPr dirty="0" sz="1100">
                <a:latin typeface="Times New Roman"/>
                <a:cs typeface="Times New Roman"/>
              </a:rPr>
              <a:t>x'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Times New Roman"/>
                <a:cs typeface="Times New Roman"/>
              </a:rPr>
              <a:t>y'</a:t>
            </a:r>
            <a:r>
              <a:rPr dirty="0" sz="1100" spc="340">
                <a:latin typeface="Times New Roman"/>
                <a:cs typeface="Times New Roman"/>
              </a:rPr>
              <a:t> </a:t>
            </a:r>
            <a:r>
              <a:rPr dirty="0" baseline="2525" sz="1650" spc="-104">
                <a:latin typeface="Times New Roman"/>
                <a:cs typeface="Times New Roman"/>
              </a:rPr>
              <a:t>=</a:t>
            </a:r>
            <a:r>
              <a:rPr dirty="0" baseline="2525" sz="1650" spc="547">
                <a:latin typeface="Times New Roman"/>
                <a:cs typeface="Times New Roman"/>
              </a:rPr>
              <a:t> </a:t>
            </a:r>
            <a:r>
              <a:rPr dirty="0" baseline="2923" sz="1425" spc="-37">
                <a:latin typeface="Times New Roman"/>
                <a:cs typeface="Times New Roman"/>
              </a:rPr>
              <a:t>sin</a:t>
            </a:r>
            <a:endParaRPr baseline="2923" sz="1425">
              <a:latin typeface="Times New Roman"/>
              <a:cs typeface="Times New Roman"/>
            </a:endParaRPr>
          </a:p>
        </p:txBody>
      </p:sp>
      <p:pic>
        <p:nvPicPr>
          <p:cNvPr id="105" name="object 10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577077" y="6307592"/>
            <a:ext cx="63938" cy="99677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054852" y="6303614"/>
            <a:ext cx="58618" cy="102219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525073" y="6520656"/>
            <a:ext cx="50964" cy="8860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09526" y="6507546"/>
            <a:ext cx="54972" cy="96152"/>
          </a:xfrm>
          <a:prstGeom prst="rect">
            <a:avLst/>
          </a:prstGeom>
        </p:spPr>
      </p:pic>
      <p:sp>
        <p:nvSpPr>
          <p:cNvPr id="109" name="object 109"/>
          <p:cNvSpPr txBox="1"/>
          <p:nvPr/>
        </p:nvSpPr>
        <p:spPr>
          <a:xfrm>
            <a:off x="3804920" y="6216751"/>
            <a:ext cx="778510" cy="446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434"/>
              </a:spcBef>
              <a:tabLst>
                <a:tab pos="473075" algn="l"/>
                <a:tab pos="688975" algn="l"/>
              </a:tabLst>
            </a:pPr>
            <a:r>
              <a:rPr dirty="0" sz="1100" spc="-50">
                <a:latin typeface="Times New Roman"/>
                <a:cs typeface="Times New Roman"/>
              </a:rPr>
              <a:t>sin	</a:t>
            </a:r>
            <a:r>
              <a:rPr dirty="0" sz="1100">
                <a:latin typeface="Times New Roman"/>
                <a:cs typeface="Times New Roman"/>
              </a:rPr>
              <a:t>0	x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45134" algn="l"/>
                <a:tab pos="695325" algn="l"/>
              </a:tabLst>
            </a:pPr>
            <a:r>
              <a:rPr dirty="0" baseline="2525" sz="1650" spc="-120">
                <a:latin typeface="Times New Roman"/>
                <a:cs typeface="Times New Roman"/>
              </a:rPr>
              <a:t>c</a:t>
            </a:r>
            <a:r>
              <a:rPr dirty="0" baseline="2525" sz="1650" spc="-142">
                <a:latin typeface="Times New Roman"/>
                <a:cs typeface="Times New Roman"/>
              </a:rPr>
              <a:t>o</a:t>
            </a:r>
            <a:r>
              <a:rPr dirty="0" baseline="2525" sz="1650" spc="-112">
                <a:latin typeface="Times New Roman"/>
                <a:cs typeface="Times New Roman"/>
              </a:rPr>
              <a:t>s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950210" y="6650991"/>
            <a:ext cx="92098" cy="65483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295015" y="6650992"/>
            <a:ext cx="4964" cy="65190"/>
          </a:xfrm>
          <a:prstGeom prst="rect">
            <a:avLst/>
          </a:prstGeom>
        </p:spPr>
      </p:pic>
      <p:sp>
        <p:nvSpPr>
          <p:cNvPr id="112" name="object 112"/>
          <p:cNvSpPr txBox="1"/>
          <p:nvPr/>
        </p:nvSpPr>
        <p:spPr>
          <a:xfrm>
            <a:off x="3015233" y="6877939"/>
            <a:ext cx="6350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7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13" name="object 11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084829" y="6894830"/>
            <a:ext cx="69850" cy="154939"/>
          </a:xfrm>
          <a:prstGeom prst="rect">
            <a:avLst/>
          </a:prstGeom>
        </p:spPr>
      </p:pic>
      <p:sp>
        <p:nvSpPr>
          <p:cNvPr id="114" name="object 114"/>
          <p:cNvSpPr txBox="1"/>
          <p:nvPr/>
        </p:nvSpPr>
        <p:spPr>
          <a:xfrm>
            <a:off x="3890264" y="6859651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442208" y="6844411"/>
            <a:ext cx="10883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9460" algn="l"/>
                <a:tab pos="1024255" algn="l"/>
              </a:tabLst>
            </a:pPr>
            <a:r>
              <a:rPr dirty="0" baseline="2525" sz="1650">
                <a:latin typeface="Times New Roman"/>
                <a:cs typeface="Times New Roman"/>
              </a:rPr>
              <a:t>0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sz="1100" spc="-90">
                <a:latin typeface="Times New Roman"/>
                <a:cs typeface="Times New Roman"/>
              </a:rPr>
              <a:t>1</a:t>
            </a:r>
            <a:r>
              <a:rPr dirty="0" sz="1100" spc="-90">
                <a:latin typeface="Times New Roman"/>
                <a:cs typeface="Times New Roman"/>
              </a:rPr>
              <a:t>	</a:t>
            </a:r>
            <a:r>
              <a:rPr dirty="0" sz="1100" spc="-15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4553584" y="6854825"/>
            <a:ext cx="91439" cy="186054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902004" y="7060819"/>
            <a:ext cx="5677535" cy="388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coordinates </a:t>
            </a:r>
            <a:r>
              <a:rPr dirty="0" sz="1200" spc="-5">
                <a:latin typeface="Times New Roman"/>
                <a:cs typeface="Times New Roman"/>
              </a:rPr>
              <a:t>(10,20),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(10,10), </a:t>
            </a:r>
            <a:r>
              <a:rPr dirty="0" sz="1200">
                <a:latin typeface="Times New Roman"/>
                <a:cs typeface="Times New Roman"/>
              </a:rPr>
              <a:t>(20,10)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015108" y="7575931"/>
            <a:ext cx="20827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3761" y="7622025"/>
            <a:ext cx="64281" cy="101188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729405" y="7622025"/>
            <a:ext cx="55442" cy="101188"/>
          </a:xfrm>
          <a:prstGeom prst="rect">
            <a:avLst/>
          </a:prstGeom>
        </p:spPr>
      </p:pic>
      <p:sp>
        <p:nvSpPr>
          <p:cNvPr id="121" name="object 121"/>
          <p:cNvSpPr txBox="1"/>
          <p:nvPr/>
        </p:nvSpPr>
        <p:spPr>
          <a:xfrm>
            <a:off x="2481452" y="7578979"/>
            <a:ext cx="1135380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  <a:tabLst>
                <a:tab pos="463550" algn="l"/>
                <a:tab pos="762635" algn="l"/>
              </a:tabLst>
            </a:pPr>
            <a:r>
              <a:rPr dirty="0" sz="1100" spc="-50">
                <a:latin typeface="Times New Roman"/>
                <a:cs typeface="Times New Roman"/>
              </a:rPr>
              <a:t>s</a:t>
            </a:r>
            <a:r>
              <a:rPr dirty="0" sz="1100" spc="-45">
                <a:latin typeface="Times New Roman"/>
                <a:cs typeface="Times New Roman"/>
              </a:rPr>
              <a:t>i</a:t>
            </a:r>
            <a:r>
              <a:rPr dirty="0" sz="1100" spc="-6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03555" algn="l"/>
              </a:tabLst>
            </a:pPr>
            <a:r>
              <a:rPr dirty="0" sz="1100" spc="-85">
                <a:latin typeface="Times New Roman"/>
                <a:cs typeface="Times New Roman"/>
              </a:rPr>
              <a:t>cos	</a:t>
            </a:r>
            <a:r>
              <a:rPr dirty="0" sz="750" spc="-5">
                <a:latin typeface="Times New Roman"/>
                <a:cs typeface="Times New Roman"/>
              </a:rPr>
              <a:t>0</a:t>
            </a:r>
            <a:r>
              <a:rPr dirty="0" sz="75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Times New Roman"/>
                <a:cs typeface="Times New Roman"/>
              </a:rPr>
              <a:t>sin </a:t>
            </a:r>
            <a:r>
              <a:rPr dirty="0" sz="750" spc="5">
                <a:latin typeface="Times New Roman"/>
                <a:cs typeface="Times New Roman"/>
              </a:rPr>
              <a:t>30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740911" y="7578979"/>
            <a:ext cx="1169035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838835" algn="l"/>
              </a:tabLst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91820" algn="l"/>
              </a:tabLst>
            </a:pPr>
            <a:r>
              <a:rPr dirty="0" sz="1100" spc="-10">
                <a:latin typeface="Times New Roman"/>
                <a:cs typeface="Times New Roman"/>
              </a:rPr>
              <a:t>cos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	</a:t>
            </a:r>
            <a:r>
              <a:rPr dirty="0" sz="750" spc="-5">
                <a:latin typeface="Times New Roman"/>
                <a:cs typeface="Times New Roman"/>
              </a:rPr>
              <a:t>0</a:t>
            </a:r>
            <a:r>
              <a:rPr dirty="0" sz="750" spc="9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Times New Roman"/>
                <a:cs typeface="Times New Roman"/>
              </a:rPr>
              <a:t>=</a:t>
            </a:r>
            <a:r>
              <a:rPr dirty="0" sz="1100" spc="24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0.5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018659" y="7578979"/>
            <a:ext cx="554355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dirty="0" sz="1100" spc="-35">
                <a:latin typeface="Times New Roman"/>
                <a:cs typeface="Times New Roman"/>
              </a:rPr>
              <a:t>0.5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49403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996820" y="7911211"/>
            <a:ext cx="1339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Times New Roman"/>
                <a:cs typeface="Times New Roman"/>
              </a:rPr>
              <a:t>s</a:t>
            </a:r>
            <a:r>
              <a:rPr dirty="0" sz="750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144576" y="7941529"/>
            <a:ext cx="41637" cy="68506"/>
          </a:xfrm>
          <a:prstGeom prst="rect">
            <a:avLst/>
          </a:prstGeom>
        </p:spPr>
      </p:pic>
      <p:sp>
        <p:nvSpPr>
          <p:cNvPr id="126" name="object 126"/>
          <p:cNvSpPr txBox="1"/>
          <p:nvPr/>
        </p:nvSpPr>
        <p:spPr>
          <a:xfrm>
            <a:off x="902004" y="8096735"/>
            <a:ext cx="1660525" cy="492759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31900">
              <a:lnSpc>
                <a:spcPct val="100000"/>
              </a:lnSpc>
              <a:spcBef>
                <a:spcPts val="54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(10,20):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878073" y="8161401"/>
            <a:ext cx="88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8" name="object 12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956560" y="8171815"/>
            <a:ext cx="106680" cy="186055"/>
          </a:xfrm>
          <a:prstGeom prst="rect">
            <a:avLst/>
          </a:prstGeom>
        </p:spPr>
      </p:pic>
      <p:sp>
        <p:nvSpPr>
          <p:cNvPr id="129" name="object 129"/>
          <p:cNvSpPr txBox="1"/>
          <p:nvPr/>
        </p:nvSpPr>
        <p:spPr>
          <a:xfrm>
            <a:off x="2572892" y="8179689"/>
            <a:ext cx="958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878071" y="8179689"/>
            <a:ext cx="88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31" name="object 13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304029" y="8171815"/>
            <a:ext cx="106679" cy="186055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4225797" y="8161401"/>
            <a:ext cx="5740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855" algn="l"/>
              </a:tabLst>
            </a:pPr>
            <a:r>
              <a:rPr dirty="0" sz="1100" spc="-60">
                <a:latin typeface="Times New Roman"/>
                <a:cs typeface="Times New Roman"/>
              </a:rPr>
              <a:t>1</a:t>
            </a:r>
            <a:r>
              <a:rPr dirty="0" sz="1100" spc="-60">
                <a:latin typeface="Times New Roman"/>
                <a:cs typeface="Times New Roman"/>
              </a:rPr>
              <a:t>	</a:t>
            </a:r>
            <a:r>
              <a:rPr dirty="0" baseline="2525" sz="1650">
                <a:latin typeface="Times New Roman"/>
                <a:cs typeface="Times New Roman"/>
              </a:rPr>
              <a:t>0</a:t>
            </a:r>
            <a:endParaRPr baseline="2525" sz="16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140578" y="8179689"/>
            <a:ext cx="88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405754" y="8161401"/>
            <a:ext cx="88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35" name="object 13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5483225" y="8171815"/>
            <a:ext cx="106678" cy="186055"/>
          </a:xfrm>
          <a:prstGeom prst="rect">
            <a:avLst/>
          </a:prstGeom>
        </p:spPr>
      </p:pic>
      <p:sp>
        <p:nvSpPr>
          <p:cNvPr id="136" name="object 136"/>
          <p:cNvSpPr txBox="1"/>
          <p:nvPr/>
        </p:nvSpPr>
        <p:spPr>
          <a:xfrm>
            <a:off x="1702942" y="8671026"/>
            <a:ext cx="2497455" cy="6597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480"/>
              </a:spcBef>
              <a:tabLst>
                <a:tab pos="388620" algn="l"/>
                <a:tab pos="965200" algn="l"/>
                <a:tab pos="1312545" algn="l"/>
                <a:tab pos="1522730" algn="l"/>
                <a:tab pos="1913255" algn="l"/>
              </a:tabLst>
            </a:pPr>
            <a:r>
              <a:rPr dirty="0" sz="1100">
                <a:latin typeface="Times New Roman"/>
                <a:cs typeface="Times New Roman"/>
              </a:rPr>
              <a:t>x'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50">
                <a:latin typeface="Times New Roman"/>
                <a:cs typeface="Times New Roman"/>
              </a:rPr>
              <a:t>0</a:t>
            </a:r>
            <a:r>
              <a:rPr dirty="0" sz="1100" spc="-25">
                <a:latin typeface="Times New Roman"/>
                <a:cs typeface="Times New Roman"/>
              </a:rPr>
              <a:t>.5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10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  <a:tabLst>
                <a:tab pos="534670" algn="l"/>
                <a:tab pos="845819" algn="l"/>
                <a:tab pos="1339850" algn="l"/>
                <a:tab pos="1544320" algn="l"/>
                <a:tab pos="1964689" algn="l"/>
              </a:tabLst>
            </a:pPr>
            <a:r>
              <a:rPr dirty="0" sz="1100" spc="-2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'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baseline="2525" sz="1650" spc="-104">
                <a:latin typeface="Times New Roman"/>
                <a:cs typeface="Times New Roman"/>
              </a:rPr>
              <a:t>=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baseline="2525" sz="1650">
                <a:latin typeface="Times New Roman"/>
                <a:cs typeface="Times New Roman"/>
              </a:rPr>
              <a:t>0</a:t>
            </a:r>
            <a:r>
              <a:rPr dirty="0" baseline="2525" sz="1650" spc="15">
                <a:latin typeface="Times New Roman"/>
                <a:cs typeface="Times New Roman"/>
              </a:rPr>
              <a:t>.</a:t>
            </a:r>
            <a:r>
              <a:rPr dirty="0" baseline="2525" sz="1650">
                <a:latin typeface="Times New Roman"/>
                <a:cs typeface="Times New Roman"/>
              </a:rPr>
              <a:t>5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baseline="2525" sz="1650" spc="-75">
                <a:latin typeface="Times New Roman"/>
                <a:cs typeface="Times New Roman"/>
              </a:rPr>
              <a:t>0</a:t>
            </a:r>
            <a:r>
              <a:rPr dirty="0" baseline="2525" sz="1650" spc="-22">
                <a:latin typeface="Times New Roman"/>
                <a:cs typeface="Times New Roman"/>
              </a:rPr>
              <a:t>.</a:t>
            </a:r>
            <a:r>
              <a:rPr dirty="0" baseline="2525" sz="1650" spc="-37">
                <a:latin typeface="Times New Roman"/>
                <a:cs typeface="Times New Roman"/>
              </a:rPr>
              <a:t>86</a:t>
            </a:r>
            <a:r>
              <a:rPr dirty="0" baseline="2525" sz="1650" spc="-44">
                <a:latin typeface="Times New Roman"/>
                <a:cs typeface="Times New Roman"/>
              </a:rPr>
              <a:t>6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baseline="5847" sz="1425" spc="7">
                <a:latin typeface="Times New Roman"/>
                <a:cs typeface="Times New Roman"/>
              </a:rPr>
              <a:t>0</a:t>
            </a:r>
            <a:r>
              <a:rPr dirty="0" baseline="5847" sz="1425">
                <a:latin typeface="Times New Roman"/>
                <a:cs typeface="Times New Roman"/>
              </a:rPr>
              <a:t>	</a:t>
            </a:r>
            <a:r>
              <a:rPr dirty="0" baseline="5847" sz="1425" spc="7">
                <a:latin typeface="Times New Roman"/>
                <a:cs typeface="Times New Roman"/>
              </a:rPr>
              <a:t>20</a:t>
            </a:r>
            <a:r>
              <a:rPr dirty="0" baseline="5847" sz="1425">
                <a:latin typeface="Times New Roman"/>
                <a:cs typeface="Times New Roman"/>
              </a:rPr>
              <a:t>  </a:t>
            </a:r>
            <a:r>
              <a:rPr dirty="0" baseline="5847" sz="1425" spc="-22">
                <a:latin typeface="Times New Roman"/>
                <a:cs typeface="Times New Roman"/>
              </a:rPr>
              <a:t> </a:t>
            </a:r>
            <a:r>
              <a:rPr dirty="0" baseline="2525" sz="1650">
                <a:latin typeface="Times New Roman"/>
                <a:cs typeface="Times New Roman"/>
              </a:rPr>
              <a:t>=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baseline="2525" sz="1650">
                <a:latin typeface="Times New Roman"/>
                <a:cs typeface="Times New Roman"/>
              </a:rPr>
              <a:t>0</a:t>
            </a:r>
            <a:r>
              <a:rPr dirty="0" baseline="2525" sz="1650" spc="15">
                <a:latin typeface="Times New Roman"/>
                <a:cs typeface="Times New Roman"/>
              </a:rPr>
              <a:t>.</a:t>
            </a:r>
            <a:r>
              <a:rPr dirty="0" baseline="2525" sz="1650">
                <a:latin typeface="Times New Roman"/>
                <a:cs typeface="Times New Roman"/>
              </a:rPr>
              <a:t>5</a:t>
            </a:r>
            <a:r>
              <a:rPr dirty="0" baseline="2525" sz="1650" spc="-89">
                <a:latin typeface="Times New Roman"/>
                <a:cs typeface="Times New Roman"/>
              </a:rPr>
              <a:t> </a:t>
            </a:r>
            <a:r>
              <a:rPr dirty="0" baseline="2525" sz="1650" spc="-75">
                <a:latin typeface="Times New Roman"/>
                <a:cs typeface="Times New Roman"/>
              </a:rPr>
              <a:t>*</a:t>
            </a:r>
            <a:r>
              <a:rPr dirty="0" baseline="2525" sz="1650">
                <a:latin typeface="Times New Roman"/>
                <a:cs typeface="Times New Roman"/>
              </a:rPr>
              <a:t>10</a:t>
            </a:r>
            <a:endParaRPr baseline="2525" sz="16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270"/>
              </a:spcBef>
              <a:tabLst>
                <a:tab pos="589915" algn="l"/>
                <a:tab pos="958850" algn="l"/>
                <a:tab pos="1315720" algn="l"/>
                <a:tab pos="1571625" algn="l"/>
              </a:tabLst>
            </a:pPr>
            <a:r>
              <a:rPr dirty="0" sz="1100" spc="-60">
                <a:latin typeface="Times New Roman"/>
                <a:cs typeface="Times New Roman"/>
              </a:rPr>
              <a:t>1	</a:t>
            </a:r>
            <a:r>
              <a:rPr dirty="0" sz="1100">
                <a:latin typeface="Times New Roman"/>
                <a:cs typeface="Times New Roman"/>
              </a:rPr>
              <a:t>0	0	1	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768344" y="9137142"/>
            <a:ext cx="1083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07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1*1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198365" y="8677123"/>
            <a:ext cx="1626235" cy="6540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34"/>
              </a:spcBef>
              <a:tabLst>
                <a:tab pos="728345" algn="l"/>
                <a:tab pos="1273810" algn="l"/>
              </a:tabLst>
            </a:pP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 spc="2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0.5)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	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	</a:t>
            </a:r>
            <a:r>
              <a:rPr dirty="0" sz="1100">
                <a:latin typeface="Times New Roman"/>
                <a:cs typeface="Times New Roman"/>
              </a:rPr>
              <a:t>1.34</a:t>
            </a:r>
            <a:endParaRPr sz="110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335"/>
              </a:spcBef>
              <a:tabLst>
                <a:tab pos="709930" algn="l"/>
                <a:tab pos="1118870" algn="l"/>
              </a:tabLst>
            </a:pPr>
            <a:r>
              <a:rPr dirty="0" sz="1100">
                <a:latin typeface="Times New Roman"/>
                <a:cs typeface="Times New Roman"/>
              </a:rPr>
              <a:t>0.866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	0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	</a:t>
            </a:r>
            <a:r>
              <a:rPr dirty="0" sz="1100" spc="-70">
                <a:latin typeface="Times New Roman"/>
                <a:cs typeface="Times New Roman"/>
              </a:rPr>
              <a:t>=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22.32</a:t>
            </a:r>
            <a:endParaRPr sz="1100">
              <a:latin typeface="Times New Roman"/>
              <a:cs typeface="Times New Roman"/>
            </a:endParaRPr>
          </a:p>
          <a:p>
            <a:pPr algn="r" marR="74295">
              <a:lnSpc>
                <a:spcPct val="100000"/>
              </a:lnSpc>
              <a:spcBef>
                <a:spcPts val="31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570726" y="10158476"/>
            <a:ext cx="8572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3185795" y="8110317"/>
            <a:ext cx="48895" cy="251460"/>
            <a:chOff x="3185795" y="8110317"/>
            <a:chExt cx="48895" cy="251460"/>
          </a:xfrm>
        </p:grpSpPr>
        <p:pic>
          <p:nvPicPr>
            <p:cNvPr id="141" name="object 14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85795" y="8213619"/>
              <a:ext cx="37352" cy="14788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25165" y="8110317"/>
              <a:ext cx="9525" cy="226770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3232785" y="5709865"/>
            <a:ext cx="79375" cy="190500"/>
            <a:chOff x="3232785" y="5709865"/>
            <a:chExt cx="79375" cy="190500"/>
          </a:xfrm>
        </p:grpSpPr>
        <p:pic>
          <p:nvPicPr>
            <p:cNvPr id="144" name="object 1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32785" y="5709865"/>
              <a:ext cx="65489" cy="190168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302635" y="5712906"/>
              <a:ext cx="9276" cy="144711"/>
            </a:xfrm>
            <a:prstGeom prst="rect">
              <a:avLst/>
            </a:prstGeom>
          </p:spPr>
        </p:pic>
      </p:grpSp>
      <p:sp>
        <p:nvSpPr>
          <p:cNvPr id="146" name="object 146"/>
          <p:cNvSpPr txBox="1"/>
          <p:nvPr/>
        </p:nvSpPr>
        <p:spPr>
          <a:xfrm>
            <a:off x="3381247" y="5697728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47" name="object 14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507104" y="1392555"/>
            <a:ext cx="48260" cy="435609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4895850" y="1392555"/>
            <a:ext cx="46354" cy="242570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60340" y="1392555"/>
            <a:ext cx="48258" cy="242570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2247900" y="1395369"/>
            <a:ext cx="51435" cy="241300"/>
            <a:chOff x="2247900" y="1395369"/>
            <a:chExt cx="51435" cy="241300"/>
          </a:xfrm>
        </p:grpSpPr>
        <p:pic>
          <p:nvPicPr>
            <p:cNvPr id="151" name="object 1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47900" y="1395369"/>
              <a:ext cx="51020" cy="14205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47900" y="1558290"/>
              <a:ext cx="9154" cy="78135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2400636" y="1395369"/>
            <a:ext cx="48260" cy="241300"/>
            <a:chOff x="2400636" y="1395369"/>
            <a:chExt cx="48260" cy="241300"/>
          </a:xfrm>
        </p:grpSpPr>
        <p:pic>
          <p:nvPicPr>
            <p:cNvPr id="154" name="object 1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00636" y="1395369"/>
              <a:ext cx="47811" cy="142051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429510" y="1558290"/>
              <a:ext cx="4762" cy="78135"/>
            </a:xfrm>
            <a:prstGeom prst="rect">
              <a:avLst/>
            </a:prstGeom>
          </p:spPr>
        </p:pic>
      </p:grpSp>
      <p:pic>
        <p:nvPicPr>
          <p:cNvPr id="156" name="object 15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91435" y="1395369"/>
            <a:ext cx="51020" cy="142051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2591435" y="1605610"/>
            <a:ext cx="9625" cy="216674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3201468" y="1395369"/>
            <a:ext cx="158115" cy="241300"/>
            <a:chOff x="3201468" y="1395369"/>
            <a:chExt cx="158115" cy="241300"/>
          </a:xfrm>
        </p:grpSpPr>
        <p:pic>
          <p:nvPicPr>
            <p:cNvPr id="159" name="object 1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25335" y="1395369"/>
              <a:ext cx="133845" cy="14205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201468" y="1558290"/>
              <a:ext cx="50769" cy="78135"/>
            </a:xfrm>
            <a:prstGeom prst="rect">
              <a:avLst/>
            </a:prstGeom>
          </p:spPr>
        </p:pic>
      </p:grpSp>
      <p:pic>
        <p:nvPicPr>
          <p:cNvPr id="161" name="object 16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705225" y="1395369"/>
            <a:ext cx="46566" cy="142051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3796665" y="1558290"/>
            <a:ext cx="9276" cy="78135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4112492" y="1454939"/>
            <a:ext cx="65489" cy="68734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188709" y="1656496"/>
            <a:ext cx="61028" cy="64730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4536037" y="1454939"/>
            <a:ext cx="65489" cy="68734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525259" y="1656496"/>
            <a:ext cx="61028" cy="64730"/>
          </a:xfrm>
          <a:prstGeom prst="rect">
            <a:avLst/>
          </a:prstGeom>
        </p:spPr>
      </p:pic>
      <p:grpSp>
        <p:nvGrpSpPr>
          <p:cNvPr id="167" name="object 167"/>
          <p:cNvGrpSpPr/>
          <p:nvPr/>
        </p:nvGrpSpPr>
        <p:grpSpPr>
          <a:xfrm>
            <a:off x="5061584" y="1395369"/>
            <a:ext cx="51435" cy="241300"/>
            <a:chOff x="5061584" y="1395369"/>
            <a:chExt cx="51435" cy="241300"/>
          </a:xfrm>
        </p:grpSpPr>
        <p:pic>
          <p:nvPicPr>
            <p:cNvPr id="168" name="object 1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61584" y="1395369"/>
              <a:ext cx="51020" cy="14205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079999" y="1558290"/>
              <a:ext cx="9276" cy="78135"/>
            </a:xfrm>
            <a:prstGeom prst="rect">
              <a:avLst/>
            </a:prstGeom>
          </p:spPr>
        </p:pic>
      </p:grpSp>
      <p:pic>
        <p:nvPicPr>
          <p:cNvPr id="170" name="object 170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4269740" y="5142230"/>
            <a:ext cx="46989" cy="414654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252345" y="1755776"/>
            <a:ext cx="4709" cy="65192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354493" y="1755776"/>
            <a:ext cx="27939" cy="65192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755390" y="1755776"/>
            <a:ext cx="4964" cy="65192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4941187" y="1755776"/>
            <a:ext cx="5460" cy="65192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5224145" y="1755776"/>
            <a:ext cx="91439" cy="65192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389504" y="1996440"/>
            <a:ext cx="70485" cy="158750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3444240" y="1959610"/>
            <a:ext cx="103504" cy="186054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4766945" y="1959610"/>
            <a:ext cx="103504" cy="186054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5227320" y="1987550"/>
            <a:ext cx="76200" cy="167640"/>
          </a:xfrm>
          <a:prstGeom prst="rect">
            <a:avLst/>
          </a:prstGeom>
        </p:spPr>
      </p:pic>
      <p:sp>
        <p:nvSpPr>
          <p:cNvPr id="180" name="object 1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1593" y="885790"/>
            <a:ext cx="69056" cy="46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3579" y="790575"/>
            <a:ext cx="46354" cy="242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2287" y="1269713"/>
            <a:ext cx="69196" cy="700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3932" y="1269713"/>
            <a:ext cx="69196" cy="700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7200" y="1155700"/>
            <a:ext cx="34289" cy="3644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6904" y="1224907"/>
            <a:ext cx="48260" cy="2952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7395" y="788385"/>
            <a:ext cx="50409" cy="7446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4970" y="1155700"/>
            <a:ext cx="48260" cy="3644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1675" y="1224907"/>
            <a:ext cx="48260" cy="2952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7623" y="2030060"/>
            <a:ext cx="69056" cy="46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5645" y="1934845"/>
            <a:ext cx="46353" cy="24257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2912" y="2413348"/>
            <a:ext cx="69196" cy="700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4557" y="2413348"/>
            <a:ext cx="69196" cy="700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92804" y="1934210"/>
            <a:ext cx="50164" cy="7391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88384" y="1932655"/>
            <a:ext cx="69951" cy="7446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73430" y="1932655"/>
            <a:ext cx="50409" cy="74465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7829" y="2299970"/>
            <a:ext cx="48260" cy="3644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3740" y="2369177"/>
            <a:ext cx="48260" cy="29528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38579" y="8792124"/>
            <a:ext cx="66215" cy="697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84984" y="8792124"/>
            <a:ext cx="66215" cy="697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6564" y="793389"/>
            <a:ext cx="51020" cy="1420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79301" y="793389"/>
            <a:ext cx="47811" cy="14205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26564" y="956310"/>
            <a:ext cx="9154" cy="7813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07857" y="956310"/>
            <a:ext cx="4730" cy="7813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69464" y="784225"/>
            <a:ext cx="106680" cy="72897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111035" y="793389"/>
            <a:ext cx="133985" cy="346710"/>
            <a:chOff x="3111035" y="793389"/>
            <a:chExt cx="133985" cy="34671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11035" y="793389"/>
              <a:ext cx="133845" cy="1420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15555" y="956310"/>
              <a:ext cx="73414" cy="183572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93209" y="793389"/>
            <a:ext cx="48490" cy="14205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93209" y="1003612"/>
            <a:ext cx="48490" cy="51071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556000" y="784225"/>
            <a:ext cx="104139" cy="72897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95048" y="852959"/>
            <a:ext cx="70246" cy="6873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888" y="885035"/>
            <a:ext cx="68758" cy="458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9703" y="1052366"/>
            <a:ext cx="68758" cy="7002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915757" y="852959"/>
            <a:ext cx="70008" cy="6873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830048" y="1052366"/>
            <a:ext cx="70246" cy="70021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5426075" y="793389"/>
            <a:ext cx="46355" cy="241300"/>
            <a:chOff x="5426075" y="793389"/>
            <a:chExt cx="46355" cy="241300"/>
          </a:xfrm>
        </p:grpSpPr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26075" y="793389"/>
              <a:ext cx="45893" cy="1420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0204" y="956310"/>
              <a:ext cx="9276" cy="7813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3114039" y="1155700"/>
            <a:ext cx="132715" cy="354965"/>
            <a:chOff x="3114039" y="1155700"/>
            <a:chExt cx="132715" cy="354965"/>
          </a:xfrm>
        </p:grpSpPr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01868" y="1155700"/>
              <a:ext cx="26908" cy="625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4039" y="1222375"/>
              <a:ext cx="132714" cy="28829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4500" y="1937659"/>
            <a:ext cx="51020" cy="14205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14500" y="2138680"/>
            <a:ext cx="91439" cy="51815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867236" y="1937659"/>
            <a:ext cx="47811" cy="14205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892266" y="2147882"/>
            <a:ext cx="51468" cy="51071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7400" y="1928495"/>
            <a:ext cx="106680" cy="728980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111035" y="1937659"/>
            <a:ext cx="133985" cy="241300"/>
            <a:chOff x="3111035" y="1937659"/>
            <a:chExt cx="133985" cy="241300"/>
          </a:xfrm>
        </p:grpSpPr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11035" y="1937659"/>
              <a:ext cx="133845" cy="1420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63368" y="2100580"/>
              <a:ext cx="50769" cy="7813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241984" y="1997229"/>
            <a:ext cx="69440" cy="6873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163" y="2029305"/>
            <a:ext cx="68758" cy="458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2563" y="2196636"/>
            <a:ext cx="68758" cy="7002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9803" y="1997229"/>
            <a:ext cx="68758" cy="68734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9473" y="2196636"/>
            <a:ext cx="68758" cy="70021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5438140" y="1937659"/>
            <a:ext cx="46355" cy="241300"/>
            <a:chOff x="5438140" y="1937659"/>
            <a:chExt cx="46355" cy="241300"/>
          </a:xfrm>
        </p:grpSpPr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38140" y="1937659"/>
              <a:ext cx="45893" cy="14205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905" y="2100580"/>
              <a:ext cx="9276" cy="78135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114039" y="2299335"/>
            <a:ext cx="132715" cy="355600"/>
            <a:chOff x="3114039" y="2299335"/>
            <a:chExt cx="132715" cy="355600"/>
          </a:xfrm>
        </p:grpSpPr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01868" y="2299335"/>
              <a:ext cx="26908" cy="6250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4039" y="2366645"/>
              <a:ext cx="132714" cy="288290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429634" y="5599807"/>
            <a:ext cx="37352" cy="101928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3429634" y="5753565"/>
            <a:ext cx="53340" cy="219710"/>
            <a:chOff x="3429634" y="5753565"/>
            <a:chExt cx="53340" cy="219710"/>
          </a:xfrm>
        </p:grpSpPr>
        <p:pic>
          <p:nvPicPr>
            <p:cNvPr id="65" name="object 6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29634" y="5753565"/>
              <a:ext cx="9357" cy="11694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73449" y="5855800"/>
              <a:ext cx="9357" cy="116945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53335" y="8163835"/>
            <a:ext cx="51020" cy="142051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553335" y="8374075"/>
            <a:ext cx="9625" cy="216674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3683634" y="8163200"/>
            <a:ext cx="70485" cy="241300"/>
            <a:chOff x="3683634" y="8163200"/>
            <a:chExt cx="70485" cy="241300"/>
          </a:xfrm>
        </p:grpSpPr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83634" y="8163200"/>
              <a:ext cx="45893" cy="14205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44594" y="8324850"/>
              <a:ext cx="9276" cy="79163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8428" y="8222769"/>
            <a:ext cx="68758" cy="6873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106159" y="8424961"/>
            <a:ext cx="61028" cy="6473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565199" y="8222769"/>
            <a:ext cx="69440" cy="68734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624319" y="8424961"/>
            <a:ext cx="61028" cy="6473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13654" y="8163200"/>
            <a:ext cx="51020" cy="142051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128895" y="8374102"/>
            <a:ext cx="9625" cy="12483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312179" y="8163200"/>
            <a:ext cx="48490" cy="142051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5272404" y="8374102"/>
            <a:ext cx="88900" cy="215900"/>
            <a:chOff x="5272404" y="8374102"/>
            <a:chExt cx="88900" cy="215900"/>
          </a:xfrm>
        </p:grpSpPr>
        <p:pic>
          <p:nvPicPr>
            <p:cNvPr id="80" name="object 8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50509" y="8374102"/>
              <a:ext cx="10160" cy="12483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72404" y="8526145"/>
              <a:ext cx="88898" cy="63681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2553335" y="8728654"/>
            <a:ext cx="73025" cy="190500"/>
            <a:chOff x="2553335" y="8728654"/>
            <a:chExt cx="73025" cy="190500"/>
          </a:xfrm>
        </p:grpSpPr>
        <p:pic>
          <p:nvPicPr>
            <p:cNvPr id="83" name="object 8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553335" y="8728654"/>
              <a:ext cx="59553" cy="19016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16835" y="8731696"/>
              <a:ext cx="9313" cy="144711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3126237" y="8728654"/>
            <a:ext cx="177165" cy="190500"/>
            <a:chOff x="3126237" y="8728654"/>
            <a:chExt cx="177165" cy="190500"/>
          </a:xfrm>
        </p:grpSpPr>
        <p:pic>
          <p:nvPicPr>
            <p:cNvPr id="86" name="object 8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126237" y="8728654"/>
              <a:ext cx="50350" cy="19016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12958" y="8731696"/>
              <a:ext cx="4586" cy="14471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43579" y="8728654"/>
              <a:ext cx="50350" cy="19016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98189" y="8731696"/>
              <a:ext cx="4586" cy="144711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3676015" y="8728654"/>
            <a:ext cx="73660" cy="190500"/>
            <a:chOff x="3676015" y="8728654"/>
            <a:chExt cx="73660" cy="190500"/>
          </a:xfrm>
        </p:grpSpPr>
        <p:pic>
          <p:nvPicPr>
            <p:cNvPr id="91" name="object 9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676015" y="8728654"/>
              <a:ext cx="59553" cy="19016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740150" y="8731696"/>
              <a:ext cx="9461" cy="144711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5112384" y="8755641"/>
            <a:ext cx="47625" cy="168910"/>
            <a:chOff x="5112384" y="8755641"/>
            <a:chExt cx="47625" cy="168910"/>
          </a:xfrm>
        </p:grpSpPr>
        <p:pic>
          <p:nvPicPr>
            <p:cNvPr id="94" name="object 9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12384" y="8765556"/>
              <a:ext cx="42862" cy="15851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54929" y="8755641"/>
              <a:ext cx="4603" cy="12812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902004" y="420370"/>
            <a:ext cx="1659255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(10,10):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881380">
              <a:lnSpc>
                <a:spcPct val="100000"/>
              </a:lnSpc>
              <a:tabLst>
                <a:tab pos="1226185" algn="l"/>
              </a:tabLst>
            </a:pPr>
            <a:r>
              <a:rPr dirty="0" sz="1100">
                <a:latin typeface="Times New Roman"/>
                <a:cs typeface="Times New Roman"/>
              </a:rPr>
              <a:t>x'	0.866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92145" y="758698"/>
            <a:ext cx="2169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563880" algn="l"/>
                <a:tab pos="920750" algn="l"/>
                <a:tab pos="1612900" algn="l"/>
              </a:tabLst>
            </a:pPr>
            <a:r>
              <a:rPr dirty="0" sz="1100" spc="-35">
                <a:latin typeface="Times New Roman"/>
                <a:cs typeface="Times New Roman"/>
              </a:rPr>
              <a:t>0.5	</a:t>
            </a:r>
            <a:r>
              <a:rPr dirty="0" sz="1100">
                <a:latin typeface="Times New Roman"/>
                <a:cs typeface="Times New Roman"/>
              </a:rPr>
              <a:t>0	10	0.866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	</a:t>
            </a: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0.5)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024754" y="758698"/>
            <a:ext cx="7512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855" algn="l"/>
              </a:tabLst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3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66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1755013" y="993929"/>
          <a:ext cx="406146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/>
                <a:gridCol w="236220"/>
                <a:gridCol w="348615"/>
                <a:gridCol w="426720"/>
                <a:gridCol w="251459"/>
                <a:gridCol w="248284"/>
                <a:gridCol w="179705"/>
                <a:gridCol w="1645919"/>
                <a:gridCol w="196214"/>
                <a:gridCol w="351789"/>
              </a:tblGrid>
              <a:tr h="185838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</a:pPr>
                      <a:r>
                        <a:rPr dirty="0" sz="950" spc="-25">
                          <a:latin typeface="Times New Roman"/>
                          <a:cs typeface="Times New Roman"/>
                        </a:rPr>
                        <a:t>y'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205"/>
                        </a:lnSpc>
                        <a:tabLst>
                          <a:tab pos="629285" algn="l"/>
                          <a:tab pos="1321435" algn="l"/>
                        </a:tabLst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	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ts val="1125"/>
                        </a:lnSpc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13.66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9742">
                <a:tc>
                  <a:txBody>
                    <a:bodyPr/>
                    <a:lstStyle/>
                    <a:p>
                      <a:pPr marL="46355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1240"/>
                        </a:lnSpc>
                        <a:spcBef>
                          <a:spcPts val="75"/>
                        </a:spcBef>
                        <a:tabLst>
                          <a:tab pos="82740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1*1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652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100" name="object 100"/>
          <p:cNvSpPr txBox="1"/>
          <p:nvPr/>
        </p:nvSpPr>
        <p:spPr>
          <a:xfrm>
            <a:off x="902004" y="1563751"/>
            <a:ext cx="165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(20,10):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1" name="object 101"/>
          <p:cNvGraphicFramePr>
            <a:graphicFrameLocks noGrp="1"/>
          </p:cNvGraphicFramePr>
          <p:nvPr/>
        </p:nvGraphicFramePr>
        <p:xfrm>
          <a:off x="1730629" y="1930046"/>
          <a:ext cx="4112895" cy="5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"/>
                <a:gridCol w="580390"/>
                <a:gridCol w="459105"/>
                <a:gridCol w="226059"/>
                <a:gridCol w="245745"/>
                <a:gridCol w="1883410"/>
                <a:gridCol w="145414"/>
                <a:gridCol w="384175"/>
              </a:tblGrid>
              <a:tr h="181266">
                <a:tc>
                  <a:txBody>
                    <a:bodyPr/>
                    <a:lstStyle/>
                    <a:p>
                      <a:pPr algn="r" marR="4699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x'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05"/>
                        </a:lnSpc>
                      </a:pP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205"/>
                        </a:lnSpc>
                        <a:tabLst>
                          <a:tab pos="915669" algn="l"/>
                          <a:tab pos="161417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5)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12.32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1835"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y'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88925" algn="l"/>
                        </a:tabLst>
                      </a:pPr>
                      <a:r>
                        <a:rPr dirty="0" sz="1100" spc="-7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63525" algn="l"/>
                          <a:tab pos="839469" algn="l"/>
                          <a:tab pos="151701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18.66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</a:tr>
              <a:tr h="179742">
                <a:tc>
                  <a:txBody>
                    <a:bodyPr/>
                    <a:lstStyle/>
                    <a:p>
                      <a:pPr algn="r" marR="4318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1240"/>
                        </a:lnSpc>
                        <a:spcBef>
                          <a:spcPts val="75"/>
                        </a:spcBef>
                        <a:tabLst>
                          <a:tab pos="86423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	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*10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1*1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102" name="object 102"/>
          <p:cNvSpPr txBox="1"/>
          <p:nvPr/>
        </p:nvSpPr>
        <p:spPr>
          <a:xfrm>
            <a:off x="902004" y="2707005"/>
            <a:ext cx="507619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resultant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(-1.34,22.32), </a:t>
            </a:r>
            <a:r>
              <a:rPr dirty="0" sz="1200" spc="-5">
                <a:latin typeface="Times New Roman"/>
                <a:cs typeface="Times New Roman"/>
              </a:rPr>
              <a:t>(3.6,13.66),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(12.32,18.66)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698500" marR="13970" indent="-686435">
              <a:lnSpc>
                <a:spcPts val="1420"/>
              </a:lnSpc>
            </a:pPr>
            <a:r>
              <a:rPr dirty="0" sz="1200" spc="-10">
                <a:latin typeface="Times New Roman"/>
                <a:cs typeface="Times New Roman"/>
              </a:rPr>
              <a:t>Exercise: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Rotate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(10,20),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(5,10), </a:t>
            </a:r>
            <a:r>
              <a:rPr dirty="0" sz="1200">
                <a:latin typeface="Times New Roman"/>
                <a:cs typeface="Times New Roman"/>
              </a:rPr>
              <a:t> (20,10)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45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Roughly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resultant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76604" y="4060698"/>
            <a:ext cx="5388610" cy="1355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Scaling</a:t>
            </a:r>
            <a:r>
              <a:rPr dirty="0" sz="1400" b="1">
                <a:latin typeface="Times New Roman"/>
                <a:cs typeface="Times New Roman"/>
              </a:rPr>
              <a:t> With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Respect </a:t>
            </a:r>
            <a:r>
              <a:rPr dirty="0" sz="1400" b="1">
                <a:latin typeface="Times New Roman"/>
                <a:cs typeface="Times New Roman"/>
              </a:rPr>
              <a:t>to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Origin</a:t>
            </a:r>
            <a:endParaRPr sz="1400">
              <a:latin typeface="Times New Roman"/>
              <a:cs typeface="Times New Roman"/>
            </a:endParaRPr>
          </a:p>
          <a:p>
            <a:pPr marL="38100" marR="114300">
              <a:lnSpc>
                <a:spcPts val="1270"/>
              </a:lnSpc>
              <a:spcBef>
                <a:spcPts val="1200"/>
              </a:spcBef>
            </a:pPr>
            <a:r>
              <a:rPr dirty="0" baseline="4629" sz="1800" spc="-22">
                <a:latin typeface="Times New Roman"/>
                <a:cs typeface="Times New Roman"/>
              </a:rPr>
              <a:t>We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scale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2D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object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with </a:t>
            </a:r>
            <a:r>
              <a:rPr dirty="0" baseline="4629" sz="1800" spc="-7">
                <a:latin typeface="Times New Roman"/>
                <a:cs typeface="Times New Roman"/>
              </a:rPr>
              <a:t>respect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origin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setting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scaling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factors</a:t>
            </a:r>
            <a:r>
              <a:rPr dirty="0" baseline="4629" sz="1800" spc="7">
                <a:latin typeface="Times New Roman"/>
                <a:cs typeface="Times New Roman"/>
              </a:rPr>
              <a:t> s</a:t>
            </a:r>
            <a:r>
              <a:rPr dirty="0" sz="800" spc="5">
                <a:latin typeface="Times New Roman"/>
                <a:cs typeface="Times New Roman"/>
              </a:rPr>
              <a:t>x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y</a:t>
            </a:r>
            <a:r>
              <a:rPr dirty="0" baseline="4629" sz="1800" spc="-15">
                <a:latin typeface="Times New Roman"/>
                <a:cs typeface="Times New Roman"/>
              </a:rPr>
              <a:t>,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(x,y):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469265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x'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baseline="-9259" sz="1350">
                <a:latin typeface="Times New Roman"/>
                <a:cs typeface="Times New Roman"/>
              </a:rPr>
              <a:t>x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y'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</a:t>
            </a:r>
            <a:r>
              <a:rPr dirty="0" baseline="-9259" sz="1350" spc="22">
                <a:latin typeface="Times New Roman"/>
                <a:cs typeface="Times New Roman"/>
              </a:rPr>
              <a:t>y</a:t>
            </a:r>
            <a:endParaRPr baseline="-9259"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Alternatively,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02004" y="6197854"/>
            <a:ext cx="2214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rewrite the </a:t>
            </a:r>
            <a:r>
              <a:rPr dirty="0" sz="1200" spc="-10">
                <a:latin typeface="Times New Roman"/>
                <a:cs typeface="Times New Roman"/>
              </a:rPr>
              <a:t>formula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35096" y="5581904"/>
            <a:ext cx="20002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78740">
              <a:lnSpc>
                <a:spcPct val="100000"/>
              </a:lnSpc>
              <a:spcBef>
                <a:spcPts val="90"/>
              </a:spcBef>
            </a:pPr>
            <a:r>
              <a:rPr dirty="0" sz="800" spc="-15">
                <a:latin typeface="Times New Roman"/>
                <a:cs typeface="Times New Roman"/>
              </a:rPr>
              <a:t>s</a:t>
            </a:r>
            <a:r>
              <a:rPr dirty="0" baseline="-13888" sz="900" spc="-22">
                <a:latin typeface="Times New Roman"/>
                <a:cs typeface="Times New Roman"/>
              </a:rPr>
              <a:t>x</a:t>
            </a:r>
            <a:endParaRPr baseline="-13888" sz="9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840"/>
              </a:spcBef>
            </a:pPr>
            <a:r>
              <a:rPr dirty="0" sz="800" spc="-5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25671" y="5536540"/>
            <a:ext cx="419100" cy="8185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90"/>
              </a:spcBef>
              <a:tabLst>
                <a:tab pos="33528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  <a:spcBef>
                <a:spcPts val="195"/>
              </a:spcBef>
              <a:tabLst>
                <a:tab pos="344805" algn="l"/>
              </a:tabLst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endParaRPr baseline="2923" sz="1425">
              <a:latin typeface="Times New Roman"/>
              <a:cs typeface="Times New Roman"/>
            </a:endParaRPr>
          </a:p>
          <a:p>
            <a:pPr marL="88900">
              <a:lnSpc>
                <a:spcPts val="740"/>
              </a:lnSpc>
            </a:pPr>
            <a:r>
              <a:rPr dirty="0" sz="700" spc="-90">
                <a:latin typeface="Times New Roman"/>
                <a:cs typeface="Times New Roman"/>
              </a:rPr>
              <a:t>y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45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545840" y="6039358"/>
            <a:ext cx="838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018279" y="6136894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9" name="object 10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498850" y="6565745"/>
            <a:ext cx="47307" cy="145243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902004" y="7310755"/>
            <a:ext cx="4968875" cy="6902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coordinates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(10,20),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(10,10),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(20,10)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5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s</a:t>
            </a:r>
            <a:r>
              <a:rPr dirty="0" sz="800">
                <a:latin typeface="Times New Roman"/>
                <a:cs typeface="Times New Roman"/>
              </a:rPr>
              <a:t>x</a:t>
            </a:r>
            <a:r>
              <a:rPr dirty="0" baseline="4629" sz="1800">
                <a:latin typeface="Times New Roman"/>
                <a:cs typeface="Times New Roman"/>
              </a:rPr>
              <a:t>=2,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</a:t>
            </a:r>
            <a:r>
              <a:rPr dirty="0" sz="800" spc="-5">
                <a:latin typeface="Times New Roman"/>
                <a:cs typeface="Times New Roman"/>
              </a:rPr>
              <a:t>y</a:t>
            </a:r>
            <a:r>
              <a:rPr dirty="0" baseline="4629" sz="1800" spc="-7">
                <a:latin typeface="Times New Roman"/>
                <a:cs typeface="Times New Roman"/>
              </a:rPr>
              <a:t>=1.5,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as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followings: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(10,20):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756152" y="8164997"/>
            <a:ext cx="330835" cy="3848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75"/>
              </a:spcBef>
            </a:pPr>
            <a:r>
              <a:rPr dirty="0" sz="950" spc="5">
                <a:latin typeface="Times New Roman"/>
                <a:cs typeface="Times New Roman"/>
              </a:rPr>
              <a:t>0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*</a:t>
            </a:r>
            <a:r>
              <a:rPr dirty="0" sz="950" spc="5">
                <a:latin typeface="Times New Roman"/>
                <a:cs typeface="Times New Roman"/>
              </a:rPr>
              <a:t>10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931409" y="8202295"/>
            <a:ext cx="45720" cy="237489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4160773" y="8180298"/>
            <a:ext cx="1205230" cy="379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70"/>
              </a:spcBef>
              <a:tabLst>
                <a:tab pos="507365" algn="l"/>
                <a:tab pos="100711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	0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	</a:t>
            </a:r>
            <a:r>
              <a:rPr dirty="0" sz="1100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baseline="2923" sz="1425">
                <a:latin typeface="Times New Roman"/>
                <a:cs typeface="Times New Roman"/>
              </a:rPr>
              <a:t>1.5</a:t>
            </a:r>
            <a:r>
              <a:rPr dirty="0" baseline="2923" sz="1425" spc="-1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*</a:t>
            </a:r>
            <a:r>
              <a:rPr dirty="0" baseline="2923" sz="1425" spc="-44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20  </a:t>
            </a:r>
            <a:r>
              <a:rPr dirty="0" baseline="2923" sz="1425" spc="322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-7">
                <a:latin typeface="Times New Roman"/>
                <a:cs typeface="Times New Roman"/>
              </a:rPr>
              <a:t> </a:t>
            </a:r>
            <a:r>
              <a:rPr dirty="0" baseline="2923" sz="1425" spc="-15">
                <a:latin typeface="Times New Roman"/>
                <a:cs typeface="Times New Roman"/>
              </a:rPr>
              <a:t>*1</a:t>
            </a:r>
            <a:r>
              <a:rPr dirty="0" baseline="2923" sz="1425" spc="69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335">
                <a:latin typeface="Times New Roman"/>
                <a:cs typeface="Times New Roman"/>
              </a:rPr>
              <a:t> </a:t>
            </a:r>
            <a:r>
              <a:rPr dirty="0" baseline="-7575" sz="1650">
                <a:latin typeface="Times New Roman"/>
                <a:cs typeface="Times New Roman"/>
              </a:rPr>
              <a:t>30</a:t>
            </a:r>
            <a:endParaRPr baseline="-7575" sz="16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844545" y="8740521"/>
            <a:ext cx="92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652522" y="8716136"/>
            <a:ext cx="777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830" algn="l"/>
                <a:tab pos="713740" algn="l"/>
              </a:tabLst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-30"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r>
              <a:rPr dirty="0" sz="1100" spc="-30">
                <a:latin typeface="Times New Roman"/>
                <a:cs typeface="Times New Roman"/>
              </a:rPr>
              <a:t>	</a:t>
            </a:r>
            <a:r>
              <a:rPr dirty="0" sz="1100" spc="-15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450590" y="8723630"/>
            <a:ext cx="91439" cy="185419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3811015" y="8716136"/>
            <a:ext cx="317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 spc="-25">
                <a:latin typeface="Times New Roman"/>
                <a:cs typeface="Times New Roman"/>
              </a:rPr>
              <a:t>1</a:t>
            </a:r>
            <a:r>
              <a:rPr dirty="0" sz="1100" spc="-3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22750" y="8716136"/>
            <a:ext cx="6210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*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2</a:t>
            </a:r>
            <a:r>
              <a:rPr dirty="0" sz="1100" spc="-3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1*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864734" y="8723630"/>
            <a:ext cx="106679" cy="185419"/>
          </a:xfrm>
          <a:prstGeom prst="rect">
            <a:avLst/>
          </a:prstGeom>
        </p:spPr>
      </p:pic>
      <p:sp>
        <p:nvSpPr>
          <p:cNvPr id="120" name="object 120"/>
          <p:cNvSpPr txBox="1"/>
          <p:nvPr/>
        </p:nvSpPr>
        <p:spPr>
          <a:xfrm>
            <a:off x="5195442" y="8740521"/>
            <a:ext cx="673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7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266690" y="8750935"/>
            <a:ext cx="76198" cy="167639"/>
          </a:xfrm>
          <a:prstGeom prst="rect">
            <a:avLst/>
          </a:prstGeom>
        </p:spPr>
      </p:pic>
      <p:sp>
        <p:nvSpPr>
          <p:cNvPr id="122" name="object 122"/>
          <p:cNvSpPr txBox="1"/>
          <p:nvPr/>
        </p:nvSpPr>
        <p:spPr>
          <a:xfrm>
            <a:off x="6570726" y="9737547"/>
            <a:ext cx="8572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429634" y="6086306"/>
            <a:ext cx="147955" cy="166370"/>
            <a:chOff x="3429634" y="6086306"/>
            <a:chExt cx="147955" cy="166370"/>
          </a:xfrm>
        </p:grpSpPr>
        <p:pic>
          <p:nvPicPr>
            <p:cNvPr id="124" name="object 12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29634" y="6086306"/>
              <a:ext cx="9357" cy="11694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73449" y="6087110"/>
              <a:ext cx="104139" cy="165100"/>
            </a:xfrm>
            <a:prstGeom prst="rect">
              <a:avLst/>
            </a:prstGeom>
          </p:spPr>
        </p:pic>
      </p:grpSp>
      <p:pic>
        <p:nvPicPr>
          <p:cNvPr id="126" name="object 12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36900" y="6574790"/>
            <a:ext cx="106680" cy="395605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289585" y="6584005"/>
            <a:ext cx="89884" cy="387011"/>
          </a:xfrm>
          <a:prstGeom prst="rect">
            <a:avLst/>
          </a:prstGeom>
        </p:spPr>
      </p:pic>
      <p:grpSp>
        <p:nvGrpSpPr>
          <p:cNvPr id="128" name="object 128"/>
          <p:cNvGrpSpPr/>
          <p:nvPr/>
        </p:nvGrpSpPr>
        <p:grpSpPr>
          <a:xfrm>
            <a:off x="3179445" y="7165806"/>
            <a:ext cx="41910" cy="148590"/>
            <a:chOff x="3179445" y="7165806"/>
            <a:chExt cx="41910" cy="148590"/>
          </a:xfrm>
        </p:grpSpPr>
        <p:pic>
          <p:nvPicPr>
            <p:cNvPr id="129" name="object 12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179445" y="7180984"/>
              <a:ext cx="32226" cy="132811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216275" y="7165806"/>
              <a:ext cx="4581" cy="116945"/>
            </a:xfrm>
            <a:prstGeom prst="rect">
              <a:avLst/>
            </a:prstGeom>
          </p:spPr>
        </p:pic>
      </p:grpSp>
      <p:grpSp>
        <p:nvGrpSpPr>
          <p:cNvPr id="131" name="object 131"/>
          <p:cNvGrpSpPr/>
          <p:nvPr/>
        </p:nvGrpSpPr>
        <p:grpSpPr>
          <a:xfrm>
            <a:off x="3491865" y="7153632"/>
            <a:ext cx="44450" cy="160020"/>
            <a:chOff x="3491865" y="7153632"/>
            <a:chExt cx="44450" cy="160020"/>
          </a:xfrm>
        </p:grpSpPr>
        <p:pic>
          <p:nvPicPr>
            <p:cNvPr id="132" name="object 13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491865" y="7164070"/>
              <a:ext cx="37352" cy="14901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531235" y="7153632"/>
              <a:ext cx="4581" cy="124837"/>
            </a:xfrm>
            <a:prstGeom prst="rect">
              <a:avLst/>
            </a:prstGeom>
          </p:spPr>
        </p:pic>
      </p:grpSp>
      <p:grpSp>
        <p:nvGrpSpPr>
          <p:cNvPr id="134" name="object 134"/>
          <p:cNvGrpSpPr/>
          <p:nvPr/>
        </p:nvGrpSpPr>
        <p:grpSpPr>
          <a:xfrm>
            <a:off x="4127500" y="5573395"/>
            <a:ext cx="106680" cy="268605"/>
            <a:chOff x="4127500" y="5573395"/>
            <a:chExt cx="106680" cy="268605"/>
          </a:xfrm>
        </p:grpSpPr>
        <p:pic>
          <p:nvPicPr>
            <p:cNvPr id="135" name="object 13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127500" y="5573395"/>
              <a:ext cx="106678" cy="16954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127500" y="5745481"/>
              <a:ext cx="106679" cy="96518"/>
            </a:xfrm>
            <a:prstGeom prst="rect">
              <a:avLst/>
            </a:prstGeom>
          </p:spPr>
        </p:pic>
      </p:grpSp>
      <p:pic>
        <p:nvPicPr>
          <p:cNvPr id="137" name="object 13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4173393" y="5947411"/>
            <a:ext cx="4964" cy="62821"/>
          </a:xfrm>
          <a:prstGeom prst="rect">
            <a:avLst/>
          </a:prstGeom>
        </p:spPr>
      </p:pic>
      <p:grpSp>
        <p:nvGrpSpPr>
          <p:cNvPr id="138" name="object 138"/>
          <p:cNvGrpSpPr/>
          <p:nvPr/>
        </p:nvGrpSpPr>
        <p:grpSpPr>
          <a:xfrm>
            <a:off x="4083050" y="6134735"/>
            <a:ext cx="140970" cy="213360"/>
            <a:chOff x="4083050" y="6134735"/>
            <a:chExt cx="140970" cy="213360"/>
          </a:xfrm>
        </p:grpSpPr>
        <p:pic>
          <p:nvPicPr>
            <p:cNvPr id="139" name="object 13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083050" y="6134735"/>
              <a:ext cx="109854" cy="21336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138294" y="6142355"/>
              <a:ext cx="85725" cy="172720"/>
            </a:xfrm>
            <a:prstGeom prst="rect">
              <a:avLst/>
            </a:prstGeom>
          </p:spPr>
        </p:pic>
      </p:grpSp>
      <p:grpSp>
        <p:nvGrpSpPr>
          <p:cNvPr id="141" name="object 141"/>
          <p:cNvGrpSpPr/>
          <p:nvPr/>
        </p:nvGrpSpPr>
        <p:grpSpPr>
          <a:xfrm>
            <a:off x="4153978" y="6542851"/>
            <a:ext cx="267335" cy="429259"/>
            <a:chOff x="4153978" y="6542851"/>
            <a:chExt cx="267335" cy="429259"/>
          </a:xfrm>
        </p:grpSpPr>
        <p:pic>
          <p:nvPicPr>
            <p:cNvPr id="142" name="object 14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159381" y="6542851"/>
              <a:ext cx="260853" cy="140043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153978" y="6707505"/>
              <a:ext cx="266891" cy="17842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27905" y="6908800"/>
              <a:ext cx="92963" cy="62822"/>
            </a:xfrm>
            <a:prstGeom prst="rect">
              <a:avLst/>
            </a:prstGeom>
          </p:spPr>
        </p:pic>
      </p:grpSp>
      <p:sp>
        <p:nvSpPr>
          <p:cNvPr id="145" name="object 145"/>
          <p:cNvSpPr txBox="1"/>
          <p:nvPr/>
        </p:nvSpPr>
        <p:spPr>
          <a:xfrm>
            <a:off x="4283709" y="6454495"/>
            <a:ext cx="104775" cy="488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 marR="5080" indent="-9525">
              <a:lnSpc>
                <a:spcPct val="1382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x  y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4022090" y="7089140"/>
            <a:ext cx="395605" cy="213360"/>
            <a:chOff x="4022090" y="7089140"/>
            <a:chExt cx="395605" cy="213360"/>
          </a:xfrm>
        </p:grpSpPr>
        <p:pic>
          <p:nvPicPr>
            <p:cNvPr id="147" name="object 14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022090" y="7089140"/>
              <a:ext cx="119379" cy="21336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081780" y="7096760"/>
              <a:ext cx="88900" cy="17272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154805" y="7089140"/>
              <a:ext cx="116204" cy="21336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213225" y="7096760"/>
              <a:ext cx="91439" cy="17272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321175" y="7103110"/>
              <a:ext cx="96520" cy="186054"/>
            </a:xfrm>
            <a:prstGeom prst="rect">
              <a:avLst/>
            </a:prstGeom>
          </p:spPr>
        </p:pic>
      </p:grpSp>
      <p:sp>
        <p:nvSpPr>
          <p:cNvPr id="152" name="object 152"/>
          <p:cNvSpPr txBox="1"/>
          <p:nvPr/>
        </p:nvSpPr>
        <p:spPr>
          <a:xfrm>
            <a:off x="4250182" y="7091299"/>
            <a:ext cx="800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2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776471" y="6509360"/>
            <a:ext cx="417830" cy="7696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95"/>
              </a:spcBef>
              <a:tabLst>
                <a:tab pos="309245" algn="l"/>
              </a:tabLst>
            </a:pPr>
            <a:r>
              <a:rPr dirty="0" sz="1100">
                <a:latin typeface="Times New Roman"/>
                <a:cs typeface="Times New Roman"/>
              </a:rPr>
              <a:t>0	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1255"/>
              </a:lnSpc>
              <a:spcBef>
                <a:spcPts val="95"/>
              </a:spcBef>
              <a:tabLst>
                <a:tab pos="238760" algn="l"/>
              </a:tabLst>
            </a:pPr>
            <a:r>
              <a:rPr dirty="0" sz="1050" spc="-135">
                <a:latin typeface="Times New Roman"/>
                <a:cs typeface="Times New Roman"/>
              </a:rPr>
              <a:t>s	</a:t>
            </a:r>
            <a:r>
              <a:rPr dirty="0" baseline="-15151" sz="1650">
                <a:latin typeface="Times New Roman"/>
                <a:cs typeface="Times New Roman"/>
              </a:rPr>
              <a:t>0</a:t>
            </a:r>
            <a:endParaRPr baseline="-15151" sz="1650">
              <a:latin typeface="Times New Roman"/>
              <a:cs typeface="Times New Roman"/>
            </a:endParaRPr>
          </a:p>
          <a:p>
            <a:pPr marL="135255">
              <a:lnSpc>
                <a:spcPts val="775"/>
              </a:lnSpc>
            </a:pPr>
            <a:r>
              <a:rPr dirty="0" sz="700" spc="-90">
                <a:latin typeface="Times New Roman"/>
                <a:cs typeface="Times New Roman"/>
              </a:rPr>
              <a:t>y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baseline="-10101" sz="1650">
                <a:latin typeface="Times New Roman"/>
                <a:cs typeface="Times New Roman"/>
              </a:rPr>
              <a:t>0</a:t>
            </a:r>
            <a:r>
              <a:rPr dirty="0" baseline="-10101" sz="1650" spc="-52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09800" y="8163835"/>
            <a:ext cx="51020" cy="142051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362536" y="8163835"/>
            <a:ext cx="47811" cy="142051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2209800" y="8374102"/>
            <a:ext cx="10160" cy="216535"/>
            <a:chOff x="2209800" y="8374102"/>
            <a:chExt cx="10160" cy="216535"/>
          </a:xfrm>
        </p:grpSpPr>
        <p:pic>
          <p:nvPicPr>
            <p:cNvPr id="157" name="object 15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209800" y="8374102"/>
              <a:ext cx="9625" cy="124837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209800" y="8526145"/>
              <a:ext cx="4603" cy="64007"/>
            </a:xfrm>
            <a:prstGeom prst="rect">
              <a:avLst/>
            </a:prstGeom>
          </p:spPr>
        </p:pic>
      </p:grpSp>
      <p:pic>
        <p:nvPicPr>
          <p:cNvPr id="159" name="object 15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387566" y="8374102"/>
            <a:ext cx="9357" cy="124837"/>
          </a:xfrm>
          <a:prstGeom prst="rect">
            <a:avLst/>
          </a:prstGeom>
        </p:spPr>
      </p:pic>
      <p:grpSp>
        <p:nvGrpSpPr>
          <p:cNvPr id="160" name="object 160"/>
          <p:cNvGrpSpPr/>
          <p:nvPr/>
        </p:nvGrpSpPr>
        <p:grpSpPr>
          <a:xfrm>
            <a:off x="3138170" y="8163835"/>
            <a:ext cx="405765" cy="426084"/>
            <a:chOff x="3138170" y="8163835"/>
            <a:chExt cx="405765" cy="426084"/>
          </a:xfrm>
        </p:grpSpPr>
        <p:pic>
          <p:nvPicPr>
            <p:cNvPr id="161" name="object 1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13270" y="8163835"/>
              <a:ext cx="133845" cy="142051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138170" y="8324850"/>
              <a:ext cx="292734" cy="201294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533775" y="8374102"/>
              <a:ext cx="10160" cy="124837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434101" y="8526145"/>
              <a:ext cx="109833" cy="63681"/>
            </a:xfrm>
            <a:prstGeom prst="rect">
              <a:avLst/>
            </a:prstGeom>
          </p:spPr>
        </p:pic>
      </p:grpSp>
      <p:pic>
        <p:nvPicPr>
          <p:cNvPr id="165" name="object 165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495444" y="8163835"/>
            <a:ext cx="48490" cy="142051"/>
          </a:xfrm>
          <a:prstGeom prst="rect">
            <a:avLst/>
          </a:prstGeom>
        </p:spPr>
      </p:pic>
      <p:sp>
        <p:nvSpPr>
          <p:cNvPr id="166" name="object 166"/>
          <p:cNvSpPr txBox="1"/>
          <p:nvPr/>
        </p:nvSpPr>
        <p:spPr>
          <a:xfrm>
            <a:off x="2218308" y="8076666"/>
            <a:ext cx="1482725" cy="4889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600"/>
              </a:spcBef>
              <a:tabLst>
                <a:tab pos="397510" algn="l"/>
                <a:tab pos="647700" algn="l"/>
                <a:tab pos="922019" algn="l"/>
                <a:tab pos="1132840" algn="l"/>
              </a:tabLst>
            </a:pPr>
            <a:r>
              <a:rPr dirty="0" sz="1100">
                <a:latin typeface="Times New Roman"/>
                <a:cs typeface="Times New Roman"/>
              </a:rPr>
              <a:t>x'	2	</a:t>
            </a:r>
            <a:r>
              <a:rPr dirty="0" sz="1100" spc="-90">
                <a:latin typeface="Times New Roman"/>
                <a:cs typeface="Times New Roman"/>
              </a:rPr>
              <a:t>0	</a:t>
            </a:r>
            <a:r>
              <a:rPr dirty="0" sz="1100">
                <a:latin typeface="Times New Roman"/>
                <a:cs typeface="Times New Roman"/>
              </a:rPr>
              <a:t>0	10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  <a:tabLst>
                <a:tab pos="284480" algn="l"/>
                <a:tab pos="620395" algn="l"/>
                <a:tab pos="1141730" algn="l"/>
              </a:tabLst>
            </a:pPr>
            <a:r>
              <a:rPr dirty="0" sz="1100" spc="-15">
                <a:latin typeface="Times New Roman"/>
                <a:cs typeface="Times New Roman"/>
              </a:rPr>
              <a:t>y'	</a:t>
            </a:r>
            <a:r>
              <a:rPr dirty="0" baseline="12626" sz="1650">
                <a:latin typeface="Times New Roman"/>
                <a:cs typeface="Times New Roman"/>
              </a:rPr>
              <a:t>=</a:t>
            </a:r>
            <a:r>
              <a:rPr dirty="0" baseline="12626" sz="1650" spc="277">
                <a:latin typeface="Times New Roman"/>
                <a:cs typeface="Times New Roman"/>
              </a:rPr>
              <a:t> </a:t>
            </a:r>
            <a:r>
              <a:rPr dirty="0" baseline="5050" sz="1650">
                <a:latin typeface="Times New Roman"/>
                <a:cs typeface="Times New Roman"/>
              </a:rPr>
              <a:t>0	</a:t>
            </a:r>
            <a:r>
              <a:rPr dirty="0" baseline="12626" sz="1650" spc="7">
                <a:latin typeface="Times New Roman"/>
                <a:cs typeface="Times New Roman"/>
              </a:rPr>
              <a:t>1.5</a:t>
            </a:r>
            <a:r>
              <a:rPr dirty="0" baseline="12626" sz="1650" spc="270">
                <a:latin typeface="Times New Roman"/>
                <a:cs typeface="Times New Roman"/>
              </a:rPr>
              <a:t> </a:t>
            </a:r>
            <a:r>
              <a:rPr dirty="0" baseline="5050" sz="1650">
                <a:latin typeface="Times New Roman"/>
                <a:cs typeface="Times New Roman"/>
              </a:rPr>
              <a:t>0	</a:t>
            </a:r>
            <a:r>
              <a:rPr dirty="0" sz="1100">
                <a:latin typeface="Times New Roman"/>
                <a:cs typeface="Times New Roman"/>
              </a:rPr>
              <a:t>20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baseline="2525" sz="1650">
                <a:latin typeface="Times New Roman"/>
                <a:cs typeface="Times New Roman"/>
              </a:rPr>
              <a:t>=</a:t>
            </a:r>
            <a:endParaRPr baseline="2525" sz="1650">
              <a:latin typeface="Times New Roman"/>
              <a:cs typeface="Times New Roman"/>
            </a:endParaRPr>
          </a:p>
        </p:txBody>
      </p:sp>
      <p:pic>
        <p:nvPicPr>
          <p:cNvPr id="167" name="object 167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740784" y="8526780"/>
            <a:ext cx="4964" cy="64007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4975436" y="8526780"/>
            <a:ext cx="4868" cy="64007"/>
          </a:xfrm>
          <a:prstGeom prst="rect">
            <a:avLst/>
          </a:prstGeom>
        </p:spPr>
      </p:pic>
      <p:grpSp>
        <p:nvGrpSpPr>
          <p:cNvPr id="169" name="object 169"/>
          <p:cNvGrpSpPr/>
          <p:nvPr/>
        </p:nvGrpSpPr>
        <p:grpSpPr>
          <a:xfrm>
            <a:off x="2209800" y="8763357"/>
            <a:ext cx="44450" cy="160655"/>
            <a:chOff x="2209800" y="8763357"/>
            <a:chExt cx="44450" cy="160655"/>
          </a:xfrm>
        </p:grpSpPr>
        <p:pic>
          <p:nvPicPr>
            <p:cNvPr id="170" name="object 1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209800" y="8774430"/>
              <a:ext cx="37352" cy="14901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49169" y="8763357"/>
              <a:ext cx="4807" cy="124837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2348229" y="8761730"/>
            <a:ext cx="68580" cy="157480"/>
          </a:xfrm>
          <a:prstGeom prst="rect">
            <a:avLst/>
          </a:prstGeom>
        </p:spPr>
      </p:pic>
      <p:sp>
        <p:nvSpPr>
          <p:cNvPr id="173" name="object 173"/>
          <p:cNvSpPr txBox="1"/>
          <p:nvPr/>
        </p:nvSpPr>
        <p:spPr>
          <a:xfrm>
            <a:off x="2271141" y="8746617"/>
            <a:ext cx="6350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7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157473" y="6512407"/>
            <a:ext cx="542925" cy="446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  <a:tabLst>
                <a:tab pos="391795" algn="l"/>
              </a:tabLst>
            </a:pPr>
            <a:r>
              <a:rPr dirty="0" sz="1100">
                <a:latin typeface="Times New Roman"/>
                <a:cs typeface="Times New Roman"/>
              </a:rPr>
              <a:t>x'	s</a:t>
            </a:r>
            <a:r>
              <a:rPr dirty="0" baseline="-9259" sz="1350">
                <a:latin typeface="Times New Roman"/>
                <a:cs typeface="Times New Roman"/>
              </a:rPr>
              <a:t>x</a:t>
            </a:r>
            <a:endParaRPr baseline="-9259" sz="13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Times New Roman"/>
                <a:cs typeface="Times New Roman"/>
              </a:rPr>
              <a:t>y'</a:t>
            </a:r>
            <a:r>
              <a:rPr dirty="0" sz="1100" spc="55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Times New Roman"/>
                <a:cs typeface="Times New Roman"/>
              </a:rPr>
              <a:t>=</a:t>
            </a:r>
            <a:r>
              <a:rPr dirty="0" sz="1100" spc="4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240785" y="7155307"/>
            <a:ext cx="641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5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76" name="object 176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3313429" y="7162800"/>
            <a:ext cx="66675" cy="149225"/>
          </a:xfrm>
          <a:prstGeom prst="rect">
            <a:avLst/>
          </a:prstGeom>
        </p:spPr>
      </p:pic>
      <p:sp>
        <p:nvSpPr>
          <p:cNvPr id="177" name="object 177"/>
          <p:cNvSpPr txBox="1"/>
          <p:nvPr/>
        </p:nvSpPr>
        <p:spPr>
          <a:xfrm>
            <a:off x="3579367" y="7133971"/>
            <a:ext cx="6350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75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595" y="788345"/>
            <a:ext cx="53339" cy="1441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6315" y="1002030"/>
            <a:ext cx="6349" cy="123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0164" y="1422314"/>
            <a:ext cx="66215" cy="697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4819" y="1422314"/>
            <a:ext cx="66215" cy="69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5040" y="2068195"/>
            <a:ext cx="46989" cy="425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2549" y="2700569"/>
            <a:ext cx="66215" cy="697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7204" y="2700569"/>
            <a:ext cx="66215" cy="697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9800" y="793389"/>
            <a:ext cx="51020" cy="142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536" y="793389"/>
            <a:ext cx="47811" cy="1420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09800" y="956310"/>
            <a:ext cx="9154" cy="7813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91092" y="956310"/>
            <a:ext cx="4730" cy="781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49804" y="690972"/>
            <a:ext cx="121285" cy="489584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Times New Roman"/>
                <a:cs typeface="Times New Roman"/>
              </a:rPr>
              <a:t>x'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60"/>
              </a:spcBef>
            </a:pPr>
            <a:r>
              <a:rPr dirty="0" sz="950" spc="-10">
                <a:latin typeface="Times New Roman"/>
                <a:cs typeface="Times New Roman"/>
              </a:rPr>
              <a:t>y'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66670" y="793389"/>
            <a:ext cx="51435" cy="241300"/>
            <a:chOff x="2566670" y="793389"/>
            <a:chExt cx="51435" cy="2413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6670" y="793389"/>
              <a:ext cx="51020" cy="1420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6670" y="956310"/>
              <a:ext cx="9276" cy="7813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206779" y="793389"/>
            <a:ext cx="175895" cy="427355"/>
            <a:chOff x="3206779" y="793389"/>
            <a:chExt cx="175895" cy="42735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3270" y="793389"/>
              <a:ext cx="133845" cy="1420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6779" y="956310"/>
              <a:ext cx="82331" cy="1835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4674" y="1157605"/>
              <a:ext cx="27395" cy="6282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58234" y="793389"/>
            <a:ext cx="47336" cy="14205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58234" y="1003630"/>
            <a:ext cx="9625" cy="2166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86462" y="852959"/>
            <a:ext cx="70246" cy="6873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65849" y="1054517"/>
            <a:ext cx="61028" cy="6473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32868" y="852959"/>
            <a:ext cx="70246" cy="6873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24319" y="1054517"/>
            <a:ext cx="61028" cy="6473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092065" y="793389"/>
            <a:ext cx="71755" cy="241300"/>
            <a:chOff x="5092065" y="793389"/>
            <a:chExt cx="71755" cy="24130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385" y="793389"/>
              <a:ext cx="51020" cy="1420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2065" y="956310"/>
              <a:ext cx="9276" cy="7813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566670" y="1358845"/>
            <a:ext cx="80010" cy="190500"/>
            <a:chOff x="2566670" y="1358845"/>
            <a:chExt cx="80010" cy="190500"/>
          </a:xfrm>
        </p:grpSpPr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66670" y="1358845"/>
              <a:ext cx="65489" cy="1901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37155" y="1361886"/>
              <a:ext cx="9276" cy="14471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103448" y="1358845"/>
            <a:ext cx="187960" cy="190500"/>
            <a:chOff x="3103448" y="1358845"/>
            <a:chExt cx="187960" cy="190500"/>
          </a:xfrm>
        </p:grpSpPr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03448" y="1358845"/>
              <a:ext cx="51130" cy="1901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94016" y="1361886"/>
              <a:ext cx="4678" cy="14471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28339" y="1358845"/>
              <a:ext cx="55778" cy="1901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6124" y="1361886"/>
              <a:ext cx="4762" cy="144711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658234" y="1358845"/>
            <a:ext cx="73025" cy="190500"/>
            <a:chOff x="3658234" y="1358845"/>
            <a:chExt cx="73025" cy="190500"/>
          </a:xfrm>
        </p:grpSpPr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8234" y="1358845"/>
              <a:ext cx="59553" cy="1901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21734" y="1361886"/>
              <a:ext cx="9461" cy="14471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4854711" y="1358845"/>
            <a:ext cx="107314" cy="190500"/>
            <a:chOff x="4854711" y="1358845"/>
            <a:chExt cx="107314" cy="190500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54711" y="1358845"/>
              <a:ext cx="54972" cy="1901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52001" y="1361886"/>
              <a:ext cx="9434" cy="14471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5110479" y="1385831"/>
            <a:ext cx="47625" cy="168910"/>
            <a:chOff x="5110479" y="1385831"/>
            <a:chExt cx="47625" cy="16891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10479" y="1395747"/>
              <a:ext cx="42862" cy="15851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3024" y="1385831"/>
              <a:ext cx="4603" cy="128120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553335" y="2069911"/>
            <a:ext cx="51020" cy="14471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53335" y="2283265"/>
            <a:ext cx="9625" cy="214604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213270" y="2069911"/>
            <a:ext cx="133985" cy="243204"/>
            <a:chOff x="3213270" y="2069911"/>
            <a:chExt cx="133985" cy="243204"/>
          </a:xfrm>
        </p:grpSpPr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13270" y="2069911"/>
              <a:ext cx="133845" cy="14471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51633" y="2233930"/>
              <a:ext cx="50769" cy="79163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658234" y="2069911"/>
            <a:ext cx="45893" cy="144711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658234" y="2283265"/>
            <a:ext cx="9625" cy="21460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06094" y="2130596"/>
            <a:ext cx="69440" cy="7002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35369" y="2334042"/>
            <a:ext cx="61028" cy="6473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539164" y="2130596"/>
            <a:ext cx="69440" cy="7002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24319" y="2334042"/>
            <a:ext cx="61028" cy="6473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112384" y="2069911"/>
            <a:ext cx="51020" cy="14471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127625" y="2283265"/>
            <a:ext cx="66674" cy="214604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2553335" y="2640141"/>
            <a:ext cx="73025" cy="184785"/>
            <a:chOff x="2553335" y="2640141"/>
            <a:chExt cx="73025" cy="184785"/>
          </a:xfrm>
        </p:grpSpPr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53335" y="2641505"/>
              <a:ext cx="59553" cy="1832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16835" y="2640141"/>
              <a:ext cx="9313" cy="14471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103448" y="2640141"/>
            <a:ext cx="187960" cy="184785"/>
            <a:chOff x="3103448" y="2640141"/>
            <a:chExt cx="187960" cy="184785"/>
          </a:xfrm>
        </p:grpSpPr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03448" y="2641505"/>
              <a:ext cx="51129" cy="1832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94016" y="2640141"/>
              <a:ext cx="4678" cy="14471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28340" y="2641505"/>
              <a:ext cx="55778" cy="18320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6125" y="2640141"/>
              <a:ext cx="4762" cy="14471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3658234" y="2640141"/>
            <a:ext cx="73025" cy="184785"/>
            <a:chOff x="3658234" y="2640141"/>
            <a:chExt cx="73025" cy="184785"/>
          </a:xfrm>
        </p:grpSpPr>
        <p:pic>
          <p:nvPicPr>
            <p:cNvPr id="69" name="object 6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58234" y="2641505"/>
              <a:ext cx="59553" cy="18320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21734" y="2640141"/>
              <a:ext cx="9461" cy="14471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4854711" y="2640141"/>
            <a:ext cx="107314" cy="184785"/>
            <a:chOff x="4854711" y="2640141"/>
            <a:chExt cx="107314" cy="184785"/>
          </a:xfrm>
        </p:grpSpPr>
        <p:pic>
          <p:nvPicPr>
            <p:cNvPr id="72" name="object 7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854711" y="2641505"/>
              <a:ext cx="54972" cy="18320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52001" y="2640141"/>
              <a:ext cx="9434" cy="144711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5098415" y="2656628"/>
            <a:ext cx="52069" cy="177165"/>
            <a:chOff x="5098415" y="2656628"/>
            <a:chExt cx="52069" cy="177165"/>
          </a:xfrm>
        </p:grpSpPr>
        <p:pic>
          <p:nvPicPr>
            <p:cNvPr id="75" name="object 7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98415" y="2656840"/>
              <a:ext cx="47307" cy="17695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145405" y="2656628"/>
              <a:ext cx="4603" cy="132997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902004" y="420370"/>
            <a:ext cx="159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(10,10):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8" name="object 78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907279" y="842322"/>
            <a:ext cx="73025" cy="24323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2428620" y="825753"/>
            <a:ext cx="2488565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  <a:tabLst>
                <a:tab pos="708660" algn="l"/>
                <a:tab pos="922019" algn="l"/>
                <a:tab pos="1315720" algn="l"/>
                <a:tab pos="1760855" algn="l"/>
                <a:tab pos="2208530" algn="l"/>
              </a:tabLst>
            </a:pPr>
            <a:r>
              <a:rPr dirty="0" sz="1100">
                <a:latin typeface="Times New Roman"/>
                <a:cs typeface="Times New Roman"/>
              </a:rPr>
              <a:t>2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0	10	2</a:t>
            </a:r>
            <a:r>
              <a:rPr dirty="0" sz="1100" spc="-15">
                <a:latin typeface="Times New Roman"/>
                <a:cs typeface="Times New Roman"/>
              </a:rPr>
              <a:t> *10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41350" algn="l"/>
              </a:tabLst>
            </a:pP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32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367">
                <a:latin typeface="Times New Roman"/>
                <a:cs typeface="Times New Roman"/>
              </a:rPr>
              <a:t> </a:t>
            </a:r>
            <a:r>
              <a:rPr dirty="0" baseline="2923" sz="1425" spc="-7">
                <a:latin typeface="Times New Roman"/>
                <a:cs typeface="Times New Roman"/>
              </a:rPr>
              <a:t>1.5	</a:t>
            </a:r>
            <a:r>
              <a:rPr dirty="0" baseline="-7575" sz="1650">
                <a:latin typeface="Times New Roman"/>
                <a:cs typeface="Times New Roman"/>
              </a:rPr>
              <a:t>0</a:t>
            </a:r>
            <a:endParaRPr baseline="-7575" sz="16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55819" y="825753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19271" y="1014730"/>
            <a:ext cx="4972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10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baseline="7575" sz="1650">
                <a:latin typeface="Times New Roman"/>
                <a:cs typeface="Times New Roman"/>
              </a:rPr>
              <a:t>=</a:t>
            </a:r>
            <a:r>
              <a:rPr dirty="0" baseline="7575" sz="1650" spc="21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789679" y="996441"/>
            <a:ext cx="128524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 baseline="2923" sz="1425" spc="-7">
                <a:latin typeface="Times New Roman"/>
                <a:cs typeface="Times New Roman"/>
              </a:rPr>
              <a:t>*10</a:t>
            </a:r>
            <a:r>
              <a:rPr dirty="0" baseline="2923" sz="1425" spc="-15">
                <a:latin typeface="Times New Roman"/>
                <a:cs typeface="Times New Roman"/>
              </a:rPr>
              <a:t> </a:t>
            </a:r>
            <a:r>
              <a:rPr dirty="0" baseline="2923" sz="1425">
                <a:latin typeface="Times New Roman"/>
                <a:cs typeface="Times New Roman"/>
              </a:rPr>
              <a:t>1.5</a:t>
            </a:r>
            <a:r>
              <a:rPr dirty="0" baseline="2923" sz="1425" spc="-15">
                <a:latin typeface="Times New Roman"/>
                <a:cs typeface="Times New Roman"/>
              </a:rPr>
              <a:t> </a:t>
            </a:r>
            <a:r>
              <a:rPr dirty="0" baseline="2923" sz="1425" spc="-7">
                <a:latin typeface="Times New Roman"/>
                <a:cs typeface="Times New Roman"/>
              </a:rPr>
              <a:t>*10</a:t>
            </a:r>
            <a:r>
              <a:rPr dirty="0" baseline="2923" sz="1425" spc="-1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-15">
                <a:latin typeface="Times New Roman"/>
                <a:cs typeface="Times New Roman"/>
              </a:rPr>
              <a:t> *1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3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15</a:t>
            </a:r>
            <a:endParaRPr baseline="2923"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</a:t>
            </a:r>
            <a:r>
              <a:rPr dirty="0" sz="1100" spc="3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</a:t>
            </a:r>
            <a:r>
              <a:rPr dirty="0" sz="1100" spc="5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1*1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3" name="object 8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316479" y="1356360"/>
            <a:ext cx="118744" cy="186054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2679954" y="1346962"/>
            <a:ext cx="7410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91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5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5" name="object 8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444240" y="1356360"/>
            <a:ext cx="94614" cy="18605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5201539" y="1371345"/>
            <a:ext cx="673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7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7" name="object 8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273040" y="1383665"/>
            <a:ext cx="76200" cy="167640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902004" y="1527175"/>
            <a:ext cx="1066800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(20,10):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9" name="object 8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900929" y="2116191"/>
            <a:ext cx="76200" cy="246692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2412873" y="2103247"/>
            <a:ext cx="2578100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1600">
              <a:lnSpc>
                <a:spcPct val="100000"/>
              </a:lnSpc>
              <a:spcBef>
                <a:spcPts val="100"/>
              </a:spcBef>
              <a:tabLst>
                <a:tab pos="530225" algn="l"/>
                <a:tab pos="743585" algn="l"/>
                <a:tab pos="1133475" algn="l"/>
                <a:tab pos="1600200" algn="l"/>
              </a:tabLst>
            </a:pPr>
            <a:r>
              <a:rPr dirty="0" sz="1100">
                <a:latin typeface="Times New Roman"/>
                <a:cs typeface="Times New Roman"/>
              </a:rPr>
              <a:t>2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0	20	2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	0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*10</a:t>
            </a:r>
            <a:r>
              <a:rPr dirty="0" sz="1100" spc="4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  <a:p>
            <a:pPr algn="r" marR="55880">
              <a:lnSpc>
                <a:spcPct val="100000"/>
              </a:lnSpc>
              <a:spcBef>
                <a:spcPts val="25"/>
              </a:spcBef>
              <a:tabLst>
                <a:tab pos="396240" algn="l"/>
                <a:tab pos="883919" algn="l"/>
                <a:tab pos="1765300" algn="l"/>
              </a:tabLst>
            </a:pP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baseline="-7575" sz="1650">
                <a:latin typeface="Times New Roman"/>
                <a:cs typeface="Times New Roman"/>
              </a:rPr>
              <a:t>0	</a:t>
            </a:r>
            <a:r>
              <a:rPr dirty="0" sz="1100" spc="5">
                <a:latin typeface="Times New Roman"/>
                <a:cs typeface="Times New Roman"/>
              </a:rPr>
              <a:t>1.5  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	10  </a:t>
            </a:r>
            <a:r>
              <a:rPr dirty="0" baseline="2923" sz="1425" spc="359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baseline="-7575" sz="1650">
                <a:latin typeface="Times New Roman"/>
                <a:cs typeface="Times New Roman"/>
              </a:rPr>
              <a:t>0</a:t>
            </a:r>
            <a:r>
              <a:rPr dirty="0" baseline="-7575" sz="1650" spc="517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*</a:t>
            </a:r>
            <a:r>
              <a:rPr dirty="0" baseline="2923" sz="1425" spc="-37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20	</a:t>
            </a:r>
            <a:r>
              <a:rPr dirty="0" baseline="2923" sz="1425">
                <a:latin typeface="Times New Roman"/>
                <a:cs typeface="Times New Roman"/>
              </a:rPr>
              <a:t>1.5</a:t>
            </a:r>
            <a:r>
              <a:rPr dirty="0" baseline="2923" sz="1425" spc="-15">
                <a:latin typeface="Times New Roman"/>
                <a:cs typeface="Times New Roman"/>
              </a:rPr>
              <a:t> </a:t>
            </a:r>
            <a:r>
              <a:rPr dirty="0" baseline="2923" sz="1425" spc="-7">
                <a:latin typeface="Times New Roman"/>
                <a:cs typeface="Times New Roman"/>
              </a:rPr>
              <a:t>*10</a:t>
            </a:r>
            <a:r>
              <a:rPr dirty="0" baseline="2923" sz="1425" spc="712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-15">
                <a:latin typeface="Times New Roman"/>
                <a:cs typeface="Times New Roman"/>
              </a:rPr>
              <a:t> *1</a:t>
            </a:r>
            <a:endParaRPr baseline="2923" sz="1425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81066" y="2082520"/>
            <a:ext cx="375285" cy="40386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r" marR="3937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Times New Roman"/>
                <a:cs typeface="Times New Roman"/>
              </a:rPr>
              <a:t>40</a:t>
            </a:r>
            <a:endParaRPr sz="11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170"/>
              </a:spcBef>
            </a:pPr>
            <a:r>
              <a:rPr dirty="0" baseline="7575" sz="1650">
                <a:latin typeface="Times New Roman"/>
                <a:cs typeface="Times New Roman"/>
              </a:rPr>
              <a:t>=</a:t>
            </a:r>
            <a:r>
              <a:rPr dirty="0" baseline="7575" sz="1650" spc="382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2" name="object 9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316479" y="2636520"/>
            <a:ext cx="118744" cy="186054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459479" y="2636520"/>
            <a:ext cx="94614" cy="186054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269865" y="2651760"/>
            <a:ext cx="79375" cy="176529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902004" y="4292346"/>
            <a:ext cx="5674360" cy="3577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Concatenation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Properties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Composite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Matrix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41300" algn="l"/>
              </a:tabLst>
            </a:pPr>
            <a:r>
              <a:rPr dirty="0" sz="1200" spc="-30">
                <a:latin typeface="Times New Roman"/>
                <a:cs typeface="Times New Roman"/>
              </a:rPr>
              <a:t>I.	</a:t>
            </a:r>
            <a:r>
              <a:rPr dirty="0" sz="1200" spc="-5">
                <a:latin typeface="Times New Roman"/>
                <a:cs typeface="Times New Roman"/>
              </a:rPr>
              <a:t>Matrix multiplication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associative: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1590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A·B·C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(A·B)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·C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A·(B·C)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Therefore,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 </a:t>
            </a:r>
            <a:r>
              <a:rPr dirty="0" sz="1200">
                <a:latin typeface="Times New Roman"/>
                <a:cs typeface="Times New Roman"/>
              </a:rPr>
              <a:t>products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grouping.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70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translate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triangle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10">
                <a:latin typeface="Times New Roman"/>
                <a:cs typeface="Times New Roman"/>
              </a:rPr>
              <a:t> as:</a:t>
            </a:r>
            <a:endParaRPr sz="1200">
              <a:latin typeface="Times New Roman"/>
              <a:cs typeface="Times New Roman"/>
            </a:endParaRPr>
          </a:p>
          <a:p>
            <a:pPr algn="ctr" marL="368935">
              <a:lnSpc>
                <a:spcPct val="100000"/>
              </a:lnSpc>
              <a:spcBef>
                <a:spcPts val="1105"/>
              </a:spcBef>
            </a:pPr>
            <a:r>
              <a:rPr dirty="0" sz="1200" spc="-5">
                <a:latin typeface="Times New Roman"/>
                <a:cs typeface="Times New Roman"/>
              </a:rPr>
              <a:t>C'=A·(B·C)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367665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9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3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·</a:t>
            </a:r>
            <a:r>
              <a:rPr dirty="0" sz="1200" spc="-10">
                <a:latin typeface="Times New Roman"/>
                <a:cs typeface="Times New Roman"/>
              </a:rPr>
              <a:t>B</a:t>
            </a:r>
            <a:r>
              <a:rPr dirty="0" sz="1200" spc="5">
                <a:latin typeface="Times New Roman"/>
                <a:cs typeface="Times New Roman"/>
              </a:rPr>
              <a:t>)·</a:t>
            </a:r>
            <a:r>
              <a:rPr dirty="0" sz="120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125095">
              <a:lnSpc>
                <a:spcPts val="137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(A·B)·C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instead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C'=A·(B·C)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computing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3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vertices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of</a:t>
            </a:r>
            <a:r>
              <a:rPr dirty="0" baseline="4629" sz="1800" spc="-44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triangle,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C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baseline="4629" sz="1800" spc="7">
                <a:latin typeface="Times New Roman"/>
                <a:cs typeface="Times New Roman"/>
              </a:rPr>
              <a:t>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baseline="4629" sz="1800" spc="-15">
                <a:latin typeface="Times New Roman"/>
                <a:cs typeface="Times New Roman"/>
              </a:rPr>
              <a:t>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Times New Roman"/>
                <a:cs typeface="Times New Roman"/>
              </a:rPr>
              <a:t>3</a:t>
            </a:r>
            <a:r>
              <a:rPr dirty="0" baseline="4629" sz="1800" spc="-15">
                <a:latin typeface="Times New Roman"/>
                <a:cs typeface="Times New Roman"/>
              </a:rPr>
              <a:t>,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computation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time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shortened:</a:t>
            </a:r>
            <a:endParaRPr baseline="4629"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19"/>
              </a:spcBef>
            </a:pP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C'=A·(B·C):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30909" y="7822819"/>
            <a:ext cx="106680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dirty="0" sz="1200" spc="-135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dirty="0" sz="1200" spc="-135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30"/>
              </a:lnSpc>
            </a:pPr>
            <a:r>
              <a:rPr dirty="0" sz="1200" spc="-135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dirty="0" sz="1200" spc="-135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10"/>
              </a:lnSpc>
            </a:pPr>
            <a:r>
              <a:rPr dirty="0" sz="1200" spc="-135">
                <a:latin typeface="Times New Roman"/>
                <a:cs typeface="Times New Roman"/>
              </a:rPr>
              <a:t>5.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dirty="0" sz="1200" spc="-135">
                <a:latin typeface="Times New Roman"/>
                <a:cs typeface="Times New Roman"/>
              </a:rPr>
              <a:t>6.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34135" y="7835011"/>
            <a:ext cx="2552065" cy="9556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8100" marR="30480">
              <a:lnSpc>
                <a:spcPts val="1200"/>
              </a:lnSpc>
              <a:spcBef>
                <a:spcPts val="340"/>
              </a:spcBef>
            </a:pPr>
            <a:r>
              <a:rPr dirty="0" baseline="4629" sz="1800" spc="-7">
                <a:latin typeface="Times New Roman"/>
                <a:cs typeface="Times New Roman"/>
              </a:rPr>
              <a:t>compute </a:t>
            </a:r>
            <a:r>
              <a:rPr dirty="0" baseline="4629" sz="1800">
                <a:latin typeface="Times New Roman"/>
                <a:cs typeface="Times New Roman"/>
              </a:rPr>
              <a:t>B · </a:t>
            </a: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>
                <a:latin typeface="Times New Roman"/>
                <a:cs typeface="Times New Roman"/>
              </a:rPr>
              <a:t>put the </a:t>
            </a:r>
            <a:r>
              <a:rPr dirty="0" baseline="4629" sz="1800" spc="-15">
                <a:latin typeface="Times New Roman"/>
                <a:cs typeface="Times New Roman"/>
              </a:rPr>
              <a:t>result into </a:t>
            </a:r>
            <a:r>
              <a:rPr dirty="0" baseline="4629" sz="1800">
                <a:latin typeface="Times New Roman"/>
                <a:cs typeface="Times New Roman"/>
              </a:rPr>
              <a:t>I</a:t>
            </a:r>
            <a:r>
              <a:rPr dirty="0" sz="800">
                <a:latin typeface="Times New Roman"/>
                <a:cs typeface="Times New Roman"/>
              </a:rPr>
              <a:t>1 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·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</a:t>
            </a:r>
            <a:r>
              <a:rPr dirty="0" sz="800" spc="-15">
                <a:latin typeface="Times New Roman"/>
                <a:cs typeface="Times New Roman"/>
              </a:rPr>
              <a:t>1</a:t>
            </a:r>
            <a:r>
              <a:rPr dirty="0" sz="800" spc="7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result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into</a:t>
            </a:r>
            <a:r>
              <a:rPr dirty="0" baseline="4629" sz="1800" spc="7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baseline="38194" sz="1200" spc="-7">
                <a:latin typeface="Times New Roman"/>
                <a:cs typeface="Times New Roman"/>
              </a:rPr>
              <a:t>'</a:t>
            </a:r>
            <a:endParaRPr baseline="38194" sz="1200">
              <a:latin typeface="Times New Roman"/>
              <a:cs typeface="Times New Roman"/>
            </a:endParaRPr>
          </a:p>
          <a:p>
            <a:pPr marL="38100" marR="30480">
              <a:lnSpc>
                <a:spcPct val="78300"/>
              </a:lnSpc>
            </a:pPr>
            <a:r>
              <a:rPr dirty="0" baseline="4629" sz="1800" spc="-7">
                <a:latin typeface="Times New Roman"/>
                <a:cs typeface="Times New Roman"/>
              </a:rPr>
              <a:t>compute </a:t>
            </a:r>
            <a:r>
              <a:rPr dirty="0" baseline="4629" sz="1800">
                <a:latin typeface="Times New Roman"/>
                <a:cs typeface="Times New Roman"/>
              </a:rPr>
              <a:t>B · </a:t>
            </a: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>
                <a:latin typeface="Times New Roman"/>
                <a:cs typeface="Times New Roman"/>
              </a:rPr>
              <a:t>put the </a:t>
            </a:r>
            <a:r>
              <a:rPr dirty="0" baseline="4629" sz="1800" spc="-15">
                <a:latin typeface="Times New Roman"/>
                <a:cs typeface="Times New Roman"/>
              </a:rPr>
              <a:t>result into </a:t>
            </a:r>
            <a:r>
              <a:rPr dirty="0" baseline="4629" sz="1800">
                <a:latin typeface="Times New Roman"/>
                <a:cs typeface="Times New Roman"/>
              </a:rPr>
              <a:t>I</a:t>
            </a:r>
            <a:r>
              <a:rPr dirty="0" sz="800">
                <a:latin typeface="Times New Roman"/>
                <a:cs typeface="Times New Roman"/>
              </a:rPr>
              <a:t>2 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</a:t>
            </a:r>
            <a:r>
              <a:rPr dirty="0" baseline="4629" sz="1800" spc="-3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·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</a:t>
            </a:r>
            <a:r>
              <a:rPr dirty="0" sz="800" spc="-15">
                <a:latin typeface="Times New Roman"/>
                <a:cs typeface="Times New Roman"/>
              </a:rPr>
              <a:t>2</a:t>
            </a:r>
            <a:r>
              <a:rPr dirty="0" sz="800" spc="7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result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into</a:t>
            </a:r>
            <a:r>
              <a:rPr dirty="0" baseline="4629" sz="1800" spc="7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r>
              <a:rPr dirty="0" baseline="38194" sz="1200" spc="-7">
                <a:latin typeface="Times New Roman"/>
                <a:cs typeface="Times New Roman"/>
              </a:rPr>
              <a:t>'</a:t>
            </a:r>
            <a:endParaRPr baseline="38194" sz="1200">
              <a:latin typeface="Times New Roman"/>
              <a:cs typeface="Times New Roman"/>
            </a:endParaRPr>
          </a:p>
          <a:p>
            <a:pPr marL="38100">
              <a:lnSpc>
                <a:spcPts val="1070"/>
              </a:lnSpc>
            </a:pP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>
                <a:latin typeface="Times New Roman"/>
                <a:cs typeface="Times New Roman"/>
              </a:rPr>
              <a:t> B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·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3</a:t>
            </a:r>
            <a:r>
              <a:rPr dirty="0" sz="800" spc="9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result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into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I</a:t>
            </a:r>
            <a:r>
              <a:rPr dirty="0" sz="80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1355"/>
              </a:lnSpc>
            </a:pP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</a:t>
            </a:r>
            <a:r>
              <a:rPr dirty="0" baseline="4629" sz="1800" spc="-3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·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</a:t>
            </a:r>
            <a:r>
              <a:rPr dirty="0" sz="800" spc="-15">
                <a:latin typeface="Times New Roman"/>
                <a:cs typeface="Times New Roman"/>
              </a:rPr>
              <a:t>3</a:t>
            </a:r>
            <a:r>
              <a:rPr dirty="0" sz="800" spc="7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result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into</a:t>
            </a:r>
            <a:r>
              <a:rPr dirty="0" baseline="4629" sz="1800" spc="7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3</a:t>
            </a:r>
            <a:r>
              <a:rPr dirty="0" baseline="38194" sz="1200" spc="-7">
                <a:latin typeface="Times New Roman"/>
                <a:cs typeface="Times New Roman"/>
              </a:rPr>
              <a:t>'</a:t>
            </a:r>
            <a:endParaRPr baseline="38194"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92809" y="8862441"/>
            <a:ext cx="2882900" cy="86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>
                <a:latin typeface="Times New Roman"/>
                <a:cs typeface="Times New Roman"/>
              </a:rPr>
              <a:t>C'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(A·B)·C:</a:t>
            </a:r>
            <a:endParaRPr sz="1200">
              <a:latin typeface="Times New Roman"/>
              <a:cs typeface="Times New Roman"/>
            </a:endParaRPr>
          </a:p>
          <a:p>
            <a:pPr marL="279400" indent="-229235">
              <a:lnSpc>
                <a:spcPts val="1390"/>
              </a:lnSpc>
              <a:buChar char="-"/>
              <a:tabLst>
                <a:tab pos="278765" algn="l"/>
                <a:tab pos="280035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·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 marL="279400" indent="-229235">
              <a:lnSpc>
                <a:spcPts val="1260"/>
              </a:lnSpc>
              <a:buChar char="-"/>
              <a:tabLst>
                <a:tab pos="278765" algn="l"/>
                <a:tab pos="280035" algn="l"/>
              </a:tabLst>
            </a:pP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baseline="4629" sz="1800" spc="30">
                <a:latin typeface="Times New Roman"/>
                <a:cs typeface="Times New Roman"/>
              </a:rPr>
              <a:t>o</a:t>
            </a:r>
            <a:r>
              <a:rPr dirty="0" baseline="4629" sz="1800" spc="-75">
                <a:latin typeface="Times New Roman"/>
                <a:cs typeface="Times New Roman"/>
              </a:rPr>
              <a:t>m</a:t>
            </a:r>
            <a:r>
              <a:rPr dirty="0" baseline="4629" sz="1800">
                <a:latin typeface="Times New Roman"/>
                <a:cs typeface="Times New Roman"/>
              </a:rPr>
              <a:t>pu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>
                <a:latin typeface="Times New Roman"/>
                <a:cs typeface="Times New Roman"/>
              </a:rPr>
              <a:t>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M</a:t>
            </a:r>
            <a:r>
              <a:rPr dirty="0" baseline="4629" sz="1800">
                <a:latin typeface="Times New Roman"/>
                <a:cs typeface="Times New Roman"/>
              </a:rPr>
              <a:t> ·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</a:t>
            </a:r>
            <a:r>
              <a:rPr dirty="0" baseline="4629" sz="1800" spc="-37">
                <a:latin typeface="Times New Roman"/>
                <a:cs typeface="Times New Roman"/>
              </a:rPr>
              <a:t>n</a:t>
            </a:r>
            <a:r>
              <a:rPr dirty="0" baseline="4629" sz="1800">
                <a:latin typeface="Times New Roman"/>
                <a:cs typeface="Times New Roman"/>
              </a:rPr>
              <a:t>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 spc="-37">
                <a:latin typeface="Times New Roman"/>
                <a:cs typeface="Times New Roman"/>
              </a:rPr>
              <a:t>h</a:t>
            </a:r>
            <a:r>
              <a:rPr dirty="0" baseline="4629" sz="1800">
                <a:latin typeface="Times New Roman"/>
                <a:cs typeface="Times New Roman"/>
              </a:rPr>
              <a:t>e</a:t>
            </a:r>
            <a:r>
              <a:rPr dirty="0" baseline="4629" sz="1800" spc="7">
                <a:latin typeface="Times New Roman"/>
                <a:cs typeface="Times New Roman"/>
              </a:rPr>
              <a:t> r</a:t>
            </a:r>
            <a:r>
              <a:rPr dirty="0" baseline="4629" sz="1800" spc="-7">
                <a:latin typeface="Times New Roman"/>
                <a:cs typeface="Times New Roman"/>
              </a:rPr>
              <a:t>e</a:t>
            </a:r>
            <a:r>
              <a:rPr dirty="0" baseline="4629" sz="1800" spc="-30">
                <a:latin typeface="Times New Roman"/>
                <a:cs typeface="Times New Roman"/>
              </a:rPr>
              <a:t>s</a:t>
            </a:r>
            <a:r>
              <a:rPr dirty="0" baseline="4629" sz="1800" spc="30">
                <a:latin typeface="Times New Roman"/>
                <a:cs typeface="Times New Roman"/>
              </a:rPr>
              <a:t>u</a:t>
            </a:r>
            <a:r>
              <a:rPr dirty="0" baseline="4629" sz="1800" spc="-75">
                <a:latin typeface="Times New Roman"/>
                <a:cs typeface="Times New Roman"/>
              </a:rPr>
              <a:t>l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in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>
                <a:latin typeface="Times New Roman"/>
                <a:cs typeface="Times New Roman"/>
              </a:rPr>
              <a:t>o</a:t>
            </a:r>
            <a:r>
              <a:rPr dirty="0" baseline="4629" sz="1800" spc="-14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baseline="38194" sz="1200" spc="-7">
                <a:latin typeface="Times New Roman"/>
                <a:cs typeface="Times New Roman"/>
              </a:rPr>
              <a:t>'</a:t>
            </a:r>
            <a:endParaRPr baseline="38194" sz="1200">
              <a:latin typeface="Times New Roman"/>
              <a:cs typeface="Times New Roman"/>
            </a:endParaRPr>
          </a:p>
          <a:p>
            <a:pPr marL="279400" indent="-229235">
              <a:lnSpc>
                <a:spcPts val="1200"/>
              </a:lnSpc>
              <a:buChar char="-"/>
              <a:tabLst>
                <a:tab pos="278765" algn="l"/>
                <a:tab pos="280035" algn="l"/>
              </a:tabLst>
            </a:pP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baseline="4629" sz="1800" spc="30">
                <a:latin typeface="Times New Roman"/>
                <a:cs typeface="Times New Roman"/>
              </a:rPr>
              <a:t>o</a:t>
            </a:r>
            <a:r>
              <a:rPr dirty="0" baseline="4629" sz="1800" spc="-75">
                <a:latin typeface="Times New Roman"/>
                <a:cs typeface="Times New Roman"/>
              </a:rPr>
              <a:t>m</a:t>
            </a:r>
            <a:r>
              <a:rPr dirty="0" baseline="4629" sz="1800">
                <a:latin typeface="Times New Roman"/>
                <a:cs typeface="Times New Roman"/>
              </a:rPr>
              <a:t>pu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>
                <a:latin typeface="Times New Roman"/>
                <a:cs typeface="Times New Roman"/>
              </a:rPr>
              <a:t>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M</a:t>
            </a:r>
            <a:r>
              <a:rPr dirty="0" baseline="4629" sz="1800">
                <a:latin typeface="Times New Roman"/>
                <a:cs typeface="Times New Roman"/>
              </a:rPr>
              <a:t> ·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</a:t>
            </a:r>
            <a:r>
              <a:rPr dirty="0" baseline="4629" sz="1800" spc="-37">
                <a:latin typeface="Times New Roman"/>
                <a:cs typeface="Times New Roman"/>
              </a:rPr>
              <a:t>n</a:t>
            </a:r>
            <a:r>
              <a:rPr dirty="0" baseline="4629" sz="1800">
                <a:latin typeface="Times New Roman"/>
                <a:cs typeface="Times New Roman"/>
              </a:rPr>
              <a:t>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 spc="-37">
                <a:latin typeface="Times New Roman"/>
                <a:cs typeface="Times New Roman"/>
              </a:rPr>
              <a:t>h</a:t>
            </a:r>
            <a:r>
              <a:rPr dirty="0" baseline="4629" sz="1800">
                <a:latin typeface="Times New Roman"/>
                <a:cs typeface="Times New Roman"/>
              </a:rPr>
              <a:t>e</a:t>
            </a:r>
            <a:r>
              <a:rPr dirty="0" baseline="4629" sz="1800" spc="7">
                <a:latin typeface="Times New Roman"/>
                <a:cs typeface="Times New Roman"/>
              </a:rPr>
              <a:t> r</a:t>
            </a:r>
            <a:r>
              <a:rPr dirty="0" baseline="4629" sz="1800" spc="-7">
                <a:latin typeface="Times New Roman"/>
                <a:cs typeface="Times New Roman"/>
              </a:rPr>
              <a:t>e</a:t>
            </a:r>
            <a:r>
              <a:rPr dirty="0" baseline="4629" sz="1800" spc="-30">
                <a:latin typeface="Times New Roman"/>
                <a:cs typeface="Times New Roman"/>
              </a:rPr>
              <a:t>s</a:t>
            </a:r>
            <a:r>
              <a:rPr dirty="0" baseline="4629" sz="1800" spc="30">
                <a:latin typeface="Times New Roman"/>
                <a:cs typeface="Times New Roman"/>
              </a:rPr>
              <a:t>u</a:t>
            </a:r>
            <a:r>
              <a:rPr dirty="0" baseline="4629" sz="1800" spc="-75">
                <a:latin typeface="Times New Roman"/>
                <a:cs typeface="Times New Roman"/>
              </a:rPr>
              <a:t>l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in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>
                <a:latin typeface="Times New Roman"/>
                <a:cs typeface="Times New Roman"/>
              </a:rPr>
              <a:t>o</a:t>
            </a:r>
            <a:r>
              <a:rPr dirty="0" baseline="4629" sz="1800" spc="-14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baseline="38194" sz="1200" spc="-7">
                <a:latin typeface="Times New Roman"/>
                <a:cs typeface="Times New Roman"/>
              </a:rPr>
              <a:t>'</a:t>
            </a:r>
            <a:endParaRPr baseline="38194" sz="1200">
              <a:latin typeface="Times New Roman"/>
              <a:cs typeface="Times New Roman"/>
            </a:endParaRPr>
          </a:p>
          <a:p>
            <a:pPr marL="279400" indent="-229235">
              <a:lnSpc>
                <a:spcPts val="1330"/>
              </a:lnSpc>
              <a:buChar char="-"/>
              <a:tabLst>
                <a:tab pos="278765" algn="l"/>
                <a:tab pos="280035" algn="l"/>
              </a:tabLst>
            </a:pPr>
            <a:r>
              <a:rPr dirty="0" baseline="4629" sz="1800" spc="-7">
                <a:latin typeface="Times New Roman"/>
                <a:cs typeface="Times New Roman"/>
              </a:rPr>
              <a:t>c</a:t>
            </a:r>
            <a:r>
              <a:rPr dirty="0" baseline="4629" sz="1800" spc="30">
                <a:latin typeface="Times New Roman"/>
                <a:cs typeface="Times New Roman"/>
              </a:rPr>
              <a:t>o</a:t>
            </a:r>
            <a:r>
              <a:rPr dirty="0" baseline="4629" sz="1800" spc="-75">
                <a:latin typeface="Times New Roman"/>
                <a:cs typeface="Times New Roman"/>
              </a:rPr>
              <a:t>m</a:t>
            </a:r>
            <a:r>
              <a:rPr dirty="0" baseline="4629" sz="1800">
                <a:latin typeface="Times New Roman"/>
                <a:cs typeface="Times New Roman"/>
              </a:rPr>
              <a:t>pu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>
                <a:latin typeface="Times New Roman"/>
                <a:cs typeface="Times New Roman"/>
              </a:rPr>
              <a:t>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M</a:t>
            </a:r>
            <a:r>
              <a:rPr dirty="0" baseline="4629" sz="1800">
                <a:latin typeface="Times New Roman"/>
                <a:cs typeface="Times New Roman"/>
              </a:rPr>
              <a:t> ·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</a:t>
            </a:r>
            <a:r>
              <a:rPr dirty="0" sz="800" spc="-5">
                <a:latin typeface="Times New Roman"/>
                <a:cs typeface="Times New Roman"/>
              </a:rPr>
              <a:t>3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</a:t>
            </a:r>
            <a:r>
              <a:rPr dirty="0" baseline="4629" sz="1800" spc="-37">
                <a:latin typeface="Times New Roman"/>
                <a:cs typeface="Times New Roman"/>
              </a:rPr>
              <a:t>n</a:t>
            </a:r>
            <a:r>
              <a:rPr dirty="0" baseline="4629" sz="1800">
                <a:latin typeface="Times New Roman"/>
                <a:cs typeface="Times New Roman"/>
              </a:rPr>
              <a:t>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put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 spc="-37">
                <a:latin typeface="Times New Roman"/>
                <a:cs typeface="Times New Roman"/>
              </a:rPr>
              <a:t>h</a:t>
            </a:r>
            <a:r>
              <a:rPr dirty="0" baseline="4629" sz="1800">
                <a:latin typeface="Times New Roman"/>
                <a:cs typeface="Times New Roman"/>
              </a:rPr>
              <a:t>e</a:t>
            </a:r>
            <a:r>
              <a:rPr dirty="0" baseline="4629" sz="1800" spc="7">
                <a:latin typeface="Times New Roman"/>
                <a:cs typeface="Times New Roman"/>
              </a:rPr>
              <a:t> r</a:t>
            </a:r>
            <a:r>
              <a:rPr dirty="0" baseline="4629" sz="1800" spc="-7">
                <a:latin typeface="Times New Roman"/>
                <a:cs typeface="Times New Roman"/>
              </a:rPr>
              <a:t>e</a:t>
            </a:r>
            <a:r>
              <a:rPr dirty="0" baseline="4629" sz="1800" spc="-30">
                <a:latin typeface="Times New Roman"/>
                <a:cs typeface="Times New Roman"/>
              </a:rPr>
              <a:t>s</a:t>
            </a:r>
            <a:r>
              <a:rPr dirty="0" baseline="4629" sz="1800" spc="30">
                <a:latin typeface="Times New Roman"/>
                <a:cs typeface="Times New Roman"/>
              </a:rPr>
              <a:t>u</a:t>
            </a:r>
            <a:r>
              <a:rPr dirty="0" baseline="4629" sz="1800" spc="-75">
                <a:latin typeface="Times New Roman"/>
                <a:cs typeface="Times New Roman"/>
              </a:rPr>
              <a:t>l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in</a:t>
            </a:r>
            <a:r>
              <a:rPr dirty="0" baseline="4629" sz="1800" spc="37">
                <a:latin typeface="Times New Roman"/>
                <a:cs typeface="Times New Roman"/>
              </a:rPr>
              <a:t>t</a:t>
            </a:r>
            <a:r>
              <a:rPr dirty="0" baseline="4629" sz="1800">
                <a:latin typeface="Times New Roman"/>
                <a:cs typeface="Times New Roman"/>
              </a:rPr>
              <a:t>o</a:t>
            </a:r>
            <a:r>
              <a:rPr dirty="0" baseline="4629" sz="1800" spc="-14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</a:t>
            </a:r>
            <a:r>
              <a:rPr dirty="0" sz="800" spc="5">
                <a:latin typeface="Times New Roman"/>
                <a:cs typeface="Times New Roman"/>
              </a:rPr>
              <a:t>3</a:t>
            </a:r>
            <a:r>
              <a:rPr dirty="0" baseline="38194" sz="1200" spc="-7">
                <a:latin typeface="Times New Roman"/>
                <a:cs typeface="Times New Roman"/>
              </a:rPr>
              <a:t>'</a:t>
            </a:r>
            <a:endParaRPr baseline="38194" sz="1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570726" y="996614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209800" y="1158240"/>
            <a:ext cx="4964" cy="62822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432939" y="1158240"/>
            <a:ext cx="5461" cy="62822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567304" y="1158240"/>
            <a:ext cx="4964" cy="62822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952365" y="1158240"/>
            <a:ext cx="27303" cy="67309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092700" y="1158240"/>
            <a:ext cx="4964" cy="62822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310504" y="789940"/>
            <a:ext cx="48895" cy="426084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2084704" y="1358845"/>
            <a:ext cx="80010" cy="190500"/>
            <a:chOff x="2084704" y="1358845"/>
            <a:chExt cx="80010" cy="190500"/>
          </a:xfrm>
        </p:grpSpPr>
        <p:pic>
          <p:nvPicPr>
            <p:cNvPr id="107" name="object 1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84704" y="1358845"/>
              <a:ext cx="65489" cy="19016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55189" y="1361886"/>
              <a:ext cx="9276" cy="144711"/>
            </a:xfrm>
            <a:prstGeom prst="rect">
              <a:avLst/>
            </a:prstGeom>
          </p:spPr>
        </p:pic>
      </p:grpSp>
      <p:sp>
        <p:nvSpPr>
          <p:cNvPr id="109" name="object 109"/>
          <p:cNvSpPr txBox="1"/>
          <p:nvPr/>
        </p:nvSpPr>
        <p:spPr>
          <a:xfrm>
            <a:off x="2194941" y="1343914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09800" y="2069911"/>
            <a:ext cx="51020" cy="144711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362536" y="2069911"/>
            <a:ext cx="47811" cy="144711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209800" y="2283265"/>
            <a:ext cx="9625" cy="214604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388235" y="2280920"/>
            <a:ext cx="9525" cy="125605"/>
          </a:xfrm>
          <a:prstGeom prst="rect">
            <a:avLst/>
          </a:prstGeom>
        </p:spPr>
      </p:pic>
      <p:sp>
        <p:nvSpPr>
          <p:cNvPr id="114" name="object 114"/>
          <p:cNvSpPr txBox="1"/>
          <p:nvPr/>
        </p:nvSpPr>
        <p:spPr>
          <a:xfrm>
            <a:off x="2243708" y="1978889"/>
            <a:ext cx="127000" cy="4953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Times New Roman"/>
                <a:cs typeface="Times New Roman"/>
              </a:rPr>
              <a:t>x'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 spc="-25">
                <a:latin typeface="Times New Roman"/>
                <a:cs typeface="Times New Roman"/>
              </a:rPr>
              <a:t>y'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5" name="object 11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306059" y="2060575"/>
            <a:ext cx="54610" cy="172084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319779" y="2435860"/>
            <a:ext cx="95250" cy="67309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974208" y="2435860"/>
            <a:ext cx="5460" cy="62822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351779" y="2281555"/>
            <a:ext cx="7619" cy="125233"/>
          </a:xfrm>
          <a:prstGeom prst="rect">
            <a:avLst/>
          </a:prstGeom>
        </p:spPr>
      </p:pic>
      <p:grpSp>
        <p:nvGrpSpPr>
          <p:cNvPr id="119" name="object 119"/>
          <p:cNvGrpSpPr/>
          <p:nvPr/>
        </p:nvGrpSpPr>
        <p:grpSpPr>
          <a:xfrm>
            <a:off x="2084704" y="2640141"/>
            <a:ext cx="80010" cy="184785"/>
            <a:chOff x="2084704" y="2640141"/>
            <a:chExt cx="80010" cy="184785"/>
          </a:xfrm>
        </p:grpSpPr>
        <p:pic>
          <p:nvPicPr>
            <p:cNvPr id="120" name="object 12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084704" y="2641505"/>
              <a:ext cx="65489" cy="18320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55189" y="2640141"/>
              <a:ext cx="9276" cy="144711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863904" y="2592107"/>
            <a:ext cx="5851525" cy="12598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R="114300">
              <a:lnSpc>
                <a:spcPct val="100000"/>
              </a:lnSpc>
              <a:spcBef>
                <a:spcPts val="405"/>
              </a:spcBef>
              <a:tabLst>
                <a:tab pos="460375" algn="l"/>
                <a:tab pos="713105" algn="l"/>
                <a:tab pos="1149350" algn="l"/>
                <a:tab pos="1612900" algn="l"/>
                <a:tab pos="3000375" algn="l"/>
              </a:tabLst>
            </a:pPr>
            <a:r>
              <a:rPr dirty="0" baseline="2525" sz="1650">
                <a:latin typeface="Times New Roman"/>
                <a:cs typeface="Times New Roman"/>
              </a:rPr>
              <a:t>1	</a:t>
            </a:r>
            <a:r>
              <a:rPr dirty="0" baseline="2525" sz="1650" spc="-44">
                <a:latin typeface="Times New Roman"/>
                <a:cs typeface="Times New Roman"/>
              </a:rPr>
              <a:t>0	</a:t>
            </a:r>
            <a:r>
              <a:rPr dirty="0" baseline="-7575" sz="1650" spc="-44">
                <a:latin typeface="Times New Roman"/>
                <a:cs typeface="Times New Roman"/>
              </a:rPr>
              <a:t>0</a:t>
            </a:r>
            <a:r>
              <a:rPr dirty="0" baseline="-7575" sz="1650" spc="172">
                <a:latin typeface="Times New Roman"/>
                <a:cs typeface="Times New Roman"/>
              </a:rPr>
              <a:t> </a:t>
            </a:r>
            <a:r>
              <a:rPr dirty="0" baseline="2525" sz="1650" spc="-44">
                <a:latin typeface="Times New Roman"/>
                <a:cs typeface="Times New Roman"/>
              </a:rPr>
              <a:t>1	</a:t>
            </a:r>
            <a:r>
              <a:rPr dirty="0" baseline="2525" sz="1650" spc="-232">
                <a:latin typeface="Times New Roman"/>
                <a:cs typeface="Times New Roman"/>
              </a:rPr>
              <a:t>1	</a:t>
            </a:r>
            <a:r>
              <a:rPr dirty="0" baseline="2525" sz="1650" spc="7">
                <a:latin typeface="Times New Roman"/>
                <a:cs typeface="Times New Roman"/>
              </a:rPr>
              <a:t>0*</a:t>
            </a:r>
            <a:r>
              <a:rPr dirty="0" baseline="2525" sz="1650" spc="-82">
                <a:latin typeface="Times New Roman"/>
                <a:cs typeface="Times New Roman"/>
              </a:rPr>
              <a:t> </a:t>
            </a:r>
            <a:r>
              <a:rPr dirty="0" baseline="2525" sz="1650" spc="-44">
                <a:latin typeface="Times New Roman"/>
                <a:cs typeface="Times New Roman"/>
              </a:rPr>
              <a:t>20</a:t>
            </a:r>
            <a:r>
              <a:rPr dirty="0" baseline="2525" sz="1650" spc="337">
                <a:latin typeface="Times New Roman"/>
                <a:cs typeface="Times New Roman"/>
              </a:rPr>
              <a:t> </a:t>
            </a:r>
            <a:r>
              <a:rPr dirty="0" baseline="2525" sz="1650" spc="337">
                <a:latin typeface="Times New Roman"/>
                <a:cs typeface="Times New Roman"/>
              </a:rPr>
              <a:t> </a:t>
            </a:r>
            <a:r>
              <a:rPr dirty="0" baseline="2525" sz="1650" spc="-44">
                <a:latin typeface="Times New Roman"/>
                <a:cs typeface="Times New Roman"/>
              </a:rPr>
              <a:t>0</a:t>
            </a:r>
            <a:r>
              <a:rPr dirty="0" baseline="2525" sz="1650" spc="-75">
                <a:latin typeface="Times New Roman"/>
                <a:cs typeface="Times New Roman"/>
              </a:rPr>
              <a:t> </a:t>
            </a:r>
            <a:r>
              <a:rPr dirty="0" baseline="2525" sz="1650" spc="-52">
                <a:latin typeface="Times New Roman"/>
                <a:cs typeface="Times New Roman"/>
              </a:rPr>
              <a:t>*10</a:t>
            </a:r>
            <a:r>
              <a:rPr dirty="0" baseline="2525" sz="1650" spc="690">
                <a:latin typeface="Times New Roman"/>
                <a:cs typeface="Times New Roman"/>
              </a:rPr>
              <a:t> </a:t>
            </a:r>
            <a:r>
              <a:rPr dirty="0" baseline="2525" sz="1650" spc="-44">
                <a:latin typeface="Times New Roman"/>
                <a:cs typeface="Times New Roman"/>
              </a:rPr>
              <a:t>1*1	</a:t>
            </a:r>
            <a:r>
              <a:rPr dirty="0" sz="1050" spc="-204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resultant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(20,30),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(20,15),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(40,15)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736600" marR="339725" indent="-686435">
              <a:lnSpc>
                <a:spcPct val="92600"/>
              </a:lnSpc>
              <a:spcBef>
                <a:spcPts val="819"/>
              </a:spcBef>
            </a:pPr>
            <a:r>
              <a:rPr dirty="0" sz="1200" spc="-10">
                <a:latin typeface="Times New Roman"/>
                <a:cs typeface="Times New Roman"/>
              </a:rPr>
              <a:t>Exercise: Scale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triange with vertices at original coordinates (10,25), (5,10), (20,10)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</a:t>
            </a:r>
            <a:r>
              <a:rPr dirty="0" sz="800" spc="-5">
                <a:latin typeface="Times New Roman"/>
                <a:cs typeface="Times New Roman"/>
              </a:rPr>
              <a:t>x</a:t>
            </a:r>
            <a:r>
              <a:rPr dirty="0" baseline="4629" sz="1800" spc="-7">
                <a:latin typeface="Times New Roman"/>
                <a:cs typeface="Times New Roman"/>
              </a:rPr>
              <a:t>=1.5,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y</a:t>
            </a:r>
            <a:r>
              <a:rPr dirty="0" baseline="4629" sz="1800" spc="-15">
                <a:latin typeface="Times New Roman"/>
                <a:cs typeface="Times New Roman"/>
              </a:rPr>
              <a:t>=2, </a:t>
            </a:r>
            <a:r>
              <a:rPr dirty="0" baseline="4629" sz="1800" spc="-7">
                <a:latin typeface="Times New Roman"/>
                <a:cs typeface="Times New Roman"/>
              </a:rPr>
              <a:t>with respect </a:t>
            </a:r>
            <a:r>
              <a:rPr dirty="0" baseline="4629" sz="1800">
                <a:latin typeface="Times New Roman"/>
                <a:cs typeface="Times New Roman"/>
              </a:rPr>
              <a:t>to the </a:t>
            </a:r>
            <a:r>
              <a:rPr dirty="0" baseline="4629" sz="1800" spc="-15">
                <a:latin typeface="Times New Roman"/>
                <a:cs typeface="Times New Roman"/>
              </a:rPr>
              <a:t>origin. </a:t>
            </a:r>
            <a:r>
              <a:rPr dirty="0" baseline="4629" sz="1800" spc="-7">
                <a:latin typeface="Times New Roman"/>
                <a:cs typeface="Times New Roman"/>
              </a:rPr>
              <a:t>Roughly </a:t>
            </a:r>
            <a:r>
              <a:rPr dirty="0" baseline="4629" sz="1800" spc="7">
                <a:latin typeface="Times New Roman"/>
                <a:cs typeface="Times New Roman"/>
              </a:rPr>
              <a:t>plot </a:t>
            </a:r>
            <a:r>
              <a:rPr dirty="0" baseline="4629" sz="1800">
                <a:latin typeface="Times New Roman"/>
                <a:cs typeface="Times New Roman"/>
              </a:rPr>
              <a:t>the </a:t>
            </a:r>
            <a:r>
              <a:rPr dirty="0" baseline="4629" sz="1800" spc="-7">
                <a:latin typeface="Times New Roman"/>
                <a:cs typeface="Times New Roman"/>
              </a:rPr>
              <a:t>original and resultant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704" y="1028446"/>
            <a:ext cx="15481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III Year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B.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Tech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CSE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 </a:t>
            </a:r>
            <a:r>
              <a:rPr dirty="0" sz="1100" spc="-5" b="1">
                <a:latin typeface="Calibri"/>
                <a:cs typeface="Calibri"/>
              </a:rPr>
              <a:t>Sem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0561" y="995528"/>
            <a:ext cx="73215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 marR="5080" indent="-32384">
              <a:lnSpc>
                <a:spcPct val="120000"/>
              </a:lnSpc>
              <a:spcBef>
                <a:spcPts val="100"/>
              </a:spcBef>
              <a:tabLst>
                <a:tab pos="242570" algn="l"/>
                <a:tab pos="647700" algn="l"/>
              </a:tabLst>
            </a:pPr>
            <a:r>
              <a:rPr dirty="0" sz="1100" b="1">
                <a:latin typeface="Calibri"/>
                <a:cs typeface="Calibri"/>
              </a:rPr>
              <a:t>L</a:t>
            </a:r>
            <a:r>
              <a:rPr dirty="0" sz="1100" spc="459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T/P/D</a:t>
            </a:r>
            <a:r>
              <a:rPr dirty="0" sz="1100" spc="45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3</a:t>
            </a:r>
            <a:r>
              <a:rPr dirty="0" sz="1100" b="1"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-</a:t>
            </a:r>
            <a:r>
              <a:rPr dirty="0" sz="1100" spc="5" b="1">
                <a:latin typeface="Calibri"/>
                <a:cs typeface="Calibri"/>
              </a:rPr>
              <a:t>/</a:t>
            </a:r>
            <a:r>
              <a:rPr dirty="0" sz="1100" spc="-15" b="1">
                <a:latin typeface="Calibri"/>
                <a:cs typeface="Calibri"/>
              </a:rPr>
              <a:t>-</a:t>
            </a:r>
            <a:r>
              <a:rPr dirty="0" sz="1100" spc="5" b="1">
                <a:latin typeface="Calibri"/>
                <a:cs typeface="Calibri"/>
              </a:rPr>
              <a:t>/</a:t>
            </a:r>
            <a:r>
              <a:rPr dirty="0" sz="1100" b="1">
                <a:latin typeface="Calibri"/>
                <a:cs typeface="Calibri"/>
              </a:rPr>
              <a:t>-</a:t>
            </a:r>
            <a:r>
              <a:rPr dirty="0" sz="1100" b="1">
                <a:latin typeface="Calibri"/>
                <a:cs typeface="Calibri"/>
              </a:rPr>
              <a:t>	</a:t>
            </a:r>
            <a:r>
              <a:rPr dirty="0" sz="1100" b="1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4830" y="1406096"/>
            <a:ext cx="2348230" cy="46418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95"/>
              </a:spcBef>
            </a:pPr>
            <a:r>
              <a:rPr dirty="0" sz="1100" spc="-5" b="1">
                <a:latin typeface="Calibri"/>
                <a:cs typeface="Calibri"/>
              </a:rPr>
              <a:t>CORE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ELECTIVE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–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400" spc="-5" b="1">
                <a:latin typeface="Calibri"/>
                <a:cs typeface="Calibri"/>
              </a:rPr>
              <a:t>(R17A0517)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Computer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Graphics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1836165"/>
            <a:ext cx="5946775" cy="675068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5" b="1">
                <a:latin typeface="Calibri"/>
                <a:cs typeface="Calibri"/>
              </a:rPr>
              <a:t>Objectives:</a:t>
            </a:r>
            <a:endParaRPr sz="1200">
              <a:latin typeface="Calibri"/>
              <a:cs typeface="Calibri"/>
            </a:endParaRPr>
          </a:p>
          <a:p>
            <a:pPr marL="469900" marR="9525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make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students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understand about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fundamentals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them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animated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scenes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virtual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object creations.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make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student present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 graphically.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Calibri"/>
                <a:cs typeface="Calibri"/>
              </a:rPr>
              <a:t>UNIT-I:</a:t>
            </a:r>
            <a:endParaRPr sz="1200">
              <a:latin typeface="Calibri"/>
              <a:cs typeface="Calibri"/>
            </a:endParaRPr>
          </a:p>
          <a:p>
            <a:pPr algn="just" marL="12700" marR="6350">
              <a:lnSpc>
                <a:spcPct val="101699"/>
              </a:lnSpc>
              <a:spcBef>
                <a:spcPts val="15"/>
              </a:spcBef>
            </a:pPr>
            <a:r>
              <a:rPr dirty="0" sz="1200" spc="-5" b="1">
                <a:latin typeface="Calibri"/>
                <a:cs typeface="Calibri"/>
              </a:rPr>
              <a:t>Introduction: </a:t>
            </a:r>
            <a:r>
              <a:rPr dirty="0" sz="1200" spc="-5">
                <a:latin typeface="Calibri"/>
                <a:cs typeface="Calibri"/>
              </a:rPr>
              <a:t>Application areas of Computer Graphics, overview of graphics systems, </a:t>
            </a:r>
            <a:r>
              <a:rPr dirty="0" sz="1200" spc="5">
                <a:latin typeface="Calibri"/>
                <a:cs typeface="Calibri"/>
              </a:rPr>
              <a:t>video- 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display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devices,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raster-scan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random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monitors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work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stations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devices</a:t>
            </a:r>
            <a:endParaRPr sz="1200">
              <a:latin typeface="Calibri"/>
              <a:cs typeface="Calibri"/>
            </a:endParaRPr>
          </a:p>
          <a:p>
            <a:pPr algn="just" marL="12700" marR="5715">
              <a:lnSpc>
                <a:spcPct val="101699"/>
              </a:lnSpc>
            </a:pPr>
            <a:r>
              <a:rPr dirty="0" sz="1200" spc="-5" b="1">
                <a:latin typeface="Calibri"/>
                <a:cs typeface="Calibri"/>
              </a:rPr>
              <a:t>Output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primitives</a:t>
            </a:r>
            <a:r>
              <a:rPr dirty="0" sz="1200" spc="-5">
                <a:latin typeface="Calibri"/>
                <a:cs typeface="Calibri"/>
              </a:rPr>
              <a:t>: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Points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lines,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drawing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algorithms,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mid-point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ellipse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algorithms.Filled area primitives: Scan line polygon </a:t>
            </a:r>
            <a:r>
              <a:rPr dirty="0" sz="1200">
                <a:latin typeface="Calibri"/>
                <a:cs typeface="Calibri"/>
              </a:rPr>
              <a:t>fill </a:t>
            </a:r>
            <a:r>
              <a:rPr dirty="0" sz="1200" spc="-5">
                <a:latin typeface="Calibri"/>
                <a:cs typeface="Calibri"/>
              </a:rPr>
              <a:t>algorithm, boundary-fill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flood-fill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algorithms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UNIT-II:</a:t>
            </a:r>
            <a:endParaRPr sz="1200">
              <a:latin typeface="Calibri"/>
              <a:cs typeface="Calibri"/>
            </a:endParaRPr>
          </a:p>
          <a:p>
            <a:pPr algn="just" marL="12700" marR="8890">
              <a:lnSpc>
                <a:spcPct val="101699"/>
              </a:lnSpc>
            </a:pPr>
            <a:r>
              <a:rPr dirty="0" sz="1200" b="1">
                <a:latin typeface="Calibri"/>
                <a:cs typeface="Calibri"/>
              </a:rPr>
              <a:t>2-D </a:t>
            </a:r>
            <a:r>
              <a:rPr dirty="0" sz="1200" spc="-5" b="1">
                <a:latin typeface="Calibri"/>
                <a:cs typeface="Calibri"/>
              </a:rPr>
              <a:t>geometrical transforms</a:t>
            </a:r>
            <a:r>
              <a:rPr dirty="0" sz="1200" spc="-5">
                <a:latin typeface="Calibri"/>
                <a:cs typeface="Calibri"/>
              </a:rPr>
              <a:t>: Translation,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scaling,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rotation,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reflection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shear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transformations, </a:t>
            </a:r>
            <a:r>
              <a:rPr dirty="0" sz="1200">
                <a:latin typeface="Calibri"/>
                <a:cs typeface="Calibri"/>
              </a:rPr>
              <a:t>matrix </a:t>
            </a:r>
            <a:r>
              <a:rPr dirty="0" sz="1200" spc="-5">
                <a:latin typeface="Calibri"/>
                <a:cs typeface="Calibri"/>
              </a:rPr>
              <a:t>representations and homogeneous coordinates, composite transforms,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transformations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between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coordinate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systems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1699"/>
              </a:lnSpc>
            </a:pPr>
            <a:r>
              <a:rPr dirty="0" sz="1200" b="1">
                <a:latin typeface="Calibri"/>
                <a:cs typeface="Calibri"/>
              </a:rPr>
              <a:t>2-D </a:t>
            </a:r>
            <a:r>
              <a:rPr dirty="0" sz="1200" spc="-5" b="1">
                <a:latin typeface="Calibri"/>
                <a:cs typeface="Calibri"/>
              </a:rPr>
              <a:t>viewing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viewing pipeline, viewing coordinate reference </a:t>
            </a:r>
            <a:r>
              <a:rPr dirty="0" sz="1200">
                <a:latin typeface="Calibri"/>
                <a:cs typeface="Calibri"/>
              </a:rPr>
              <a:t>frame, </a:t>
            </a:r>
            <a:r>
              <a:rPr dirty="0" sz="1200" spc="-5">
                <a:latin typeface="Calibri"/>
                <a:cs typeface="Calibri"/>
              </a:rPr>
              <a:t>window to view-port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coordinate transformation, viewing functions, Cohen-Sutherland and Cyrus-beck </a:t>
            </a:r>
            <a:r>
              <a:rPr dirty="0" sz="1200">
                <a:latin typeface="Calibri"/>
                <a:cs typeface="Calibri"/>
              </a:rPr>
              <a:t>line </a:t>
            </a:r>
            <a:r>
              <a:rPr dirty="0" sz="1200" spc="-5">
                <a:latin typeface="Calibri"/>
                <a:cs typeface="Calibri"/>
              </a:rPr>
              <a:t>clipping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algorithms,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Sutherland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–Hodgeman polygon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clipping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UNIT-III:</a:t>
            </a:r>
            <a:endParaRPr sz="1200">
              <a:latin typeface="Calibri"/>
              <a:cs typeface="Calibri"/>
            </a:endParaRPr>
          </a:p>
          <a:p>
            <a:pPr algn="just" marL="12700" marR="7620">
              <a:lnSpc>
                <a:spcPct val="101699"/>
              </a:lnSpc>
            </a:pPr>
            <a:r>
              <a:rPr dirty="0" sz="1200" b="1">
                <a:latin typeface="Calibri"/>
                <a:cs typeface="Calibri"/>
              </a:rPr>
              <a:t>3-D </a:t>
            </a:r>
            <a:r>
              <a:rPr dirty="0" sz="1200" spc="-5" b="1">
                <a:latin typeface="Calibri"/>
                <a:cs typeface="Calibri"/>
              </a:rPr>
              <a:t>object representation </a:t>
            </a:r>
            <a:r>
              <a:rPr dirty="0" sz="1200">
                <a:latin typeface="Calibri"/>
                <a:cs typeface="Calibri"/>
              </a:rPr>
              <a:t>: </a:t>
            </a:r>
            <a:r>
              <a:rPr dirty="0" sz="1200" spc="-5">
                <a:latin typeface="Calibri"/>
                <a:cs typeface="Calibri"/>
              </a:rPr>
              <a:t>Polygon surfaces, quadric surfaces, spline representation, Hermite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curve, </a:t>
            </a:r>
            <a:r>
              <a:rPr dirty="0" sz="1200">
                <a:latin typeface="Calibri"/>
                <a:cs typeface="Calibri"/>
              </a:rPr>
              <a:t>Bezier </a:t>
            </a:r>
            <a:r>
              <a:rPr dirty="0" sz="1200" spc="-5">
                <a:latin typeface="Calibri"/>
                <a:cs typeface="Calibri"/>
              </a:rPr>
              <a:t>curve </a:t>
            </a:r>
            <a:r>
              <a:rPr dirty="0" sz="1200">
                <a:latin typeface="Calibri"/>
                <a:cs typeface="Calibri"/>
              </a:rPr>
              <a:t>and B-Spline </a:t>
            </a:r>
            <a:r>
              <a:rPr dirty="0" sz="1200" spc="-5">
                <a:latin typeface="Calibri"/>
                <a:cs typeface="Calibri"/>
              </a:rPr>
              <a:t>curves, Bezier and B-Spline surfaces. Basic illumination models,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polygon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rendering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methods.</a:t>
            </a:r>
            <a:endParaRPr sz="1200">
              <a:latin typeface="Calibri"/>
              <a:cs typeface="Calibri"/>
            </a:endParaRPr>
          </a:p>
          <a:p>
            <a:pPr algn="just" marL="12700" marR="6985">
              <a:lnSpc>
                <a:spcPct val="101699"/>
              </a:lnSpc>
            </a:pPr>
            <a:r>
              <a:rPr dirty="0" sz="1200" b="1">
                <a:latin typeface="Calibri"/>
                <a:cs typeface="Calibri"/>
              </a:rPr>
              <a:t>3-D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Geometric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transformations</a:t>
            </a:r>
            <a:r>
              <a:rPr dirty="0" sz="1200" spc="-5">
                <a:latin typeface="Calibri"/>
                <a:cs typeface="Calibri"/>
              </a:rPr>
              <a:t>: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Translation,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rotation,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scaling,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reflection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shear </a:t>
            </a:r>
            <a:r>
              <a:rPr dirty="0" sz="1200" spc="-5">
                <a:latin typeface="Calibri"/>
                <a:cs typeface="Calibri"/>
              </a:rPr>
              <a:t> transformations,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composite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transformations.3-D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viewing</a:t>
            </a:r>
            <a:r>
              <a:rPr dirty="0" sz="1200">
                <a:latin typeface="Calibri"/>
                <a:cs typeface="Calibri"/>
              </a:rPr>
              <a:t> 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Viewing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pipeline,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viewing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coordinates,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view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volume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general projection transforms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clipping.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UNIT-IV: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1699"/>
              </a:lnSpc>
            </a:pPr>
            <a:r>
              <a:rPr dirty="0" sz="1200" spc="-5" b="1">
                <a:latin typeface="Calibri"/>
                <a:cs typeface="Calibri"/>
              </a:rPr>
              <a:t>Visible surface detection </a:t>
            </a:r>
            <a:r>
              <a:rPr dirty="0" sz="1200" b="1">
                <a:latin typeface="Calibri"/>
                <a:cs typeface="Calibri"/>
              </a:rPr>
              <a:t>methods</a:t>
            </a:r>
            <a:r>
              <a:rPr dirty="0" sz="1200">
                <a:latin typeface="Calibri"/>
                <a:cs typeface="Calibri"/>
              </a:rPr>
              <a:t>: </a:t>
            </a:r>
            <a:r>
              <a:rPr dirty="0" sz="1200" spc="-5">
                <a:latin typeface="Calibri"/>
                <a:cs typeface="Calibri"/>
              </a:rPr>
              <a:t>Classification, back-face detection, depth-buffer, scan-line,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depth sorting,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BSP-tree methods, area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sub-division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octree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methods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UNIT-V:</a:t>
            </a:r>
            <a:endParaRPr sz="1200">
              <a:latin typeface="Calibri"/>
              <a:cs typeface="Calibri"/>
            </a:endParaRPr>
          </a:p>
          <a:p>
            <a:pPr algn="just" marL="12700" marR="9525">
              <a:lnSpc>
                <a:spcPct val="101699"/>
              </a:lnSpc>
              <a:spcBef>
                <a:spcPts val="15"/>
              </a:spcBef>
            </a:pPr>
            <a:r>
              <a:rPr dirty="0" sz="1200" spc="-5" b="1">
                <a:latin typeface="Calibri"/>
                <a:cs typeface="Calibri"/>
              </a:rPr>
              <a:t>Computer animation</a:t>
            </a:r>
            <a:r>
              <a:rPr dirty="0" sz="1200" spc="-5">
                <a:latin typeface="Calibri"/>
                <a:cs typeface="Calibri"/>
              </a:rPr>
              <a:t>: Design of animation sequence, general computer animation functions, </a:t>
            </a:r>
            <a:r>
              <a:rPr dirty="0" sz="1200">
                <a:latin typeface="Calibri"/>
                <a:cs typeface="Calibri"/>
              </a:rPr>
              <a:t> raster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animation,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animation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languages, key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frame </a:t>
            </a:r>
            <a:r>
              <a:rPr dirty="0" sz="1200" spc="-5">
                <a:latin typeface="Calibri"/>
                <a:cs typeface="Calibri"/>
              </a:rPr>
              <a:t>systems,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specifications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573" y="1361405"/>
            <a:ext cx="69056" cy="46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2201" y="1361405"/>
            <a:ext cx="69849" cy="46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304" y="1265555"/>
            <a:ext cx="48260" cy="2425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740" y="1265555"/>
            <a:ext cx="48260" cy="2425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080" y="3606886"/>
            <a:ext cx="68636" cy="4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1568" y="5010236"/>
            <a:ext cx="69949" cy="4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4778" y="4977679"/>
            <a:ext cx="69949" cy="697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7718" y="4977679"/>
            <a:ext cx="69949" cy="697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0618" y="4977679"/>
            <a:ext cx="69272" cy="697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5390" y="4977679"/>
            <a:ext cx="68636" cy="697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113" y="6539831"/>
            <a:ext cx="69196" cy="46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6104" y="6443980"/>
            <a:ext cx="49530" cy="2425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8840" y="6443980"/>
            <a:ext cx="48260" cy="24257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3745" y="6443980"/>
            <a:ext cx="48258" cy="2425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308" y="6925023"/>
            <a:ext cx="69056" cy="700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3923" y="6925023"/>
            <a:ext cx="69056" cy="700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70075" y="6880490"/>
            <a:ext cx="34289" cy="2937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2015" y="6880490"/>
            <a:ext cx="45085" cy="2937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72404" y="6443980"/>
            <a:ext cx="62229" cy="73787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09895" y="6811645"/>
            <a:ext cx="50163" cy="3625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31840" y="6880490"/>
            <a:ext cx="48260" cy="2937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36420" y="7700784"/>
            <a:ext cx="52443" cy="14270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4425" y="7794711"/>
            <a:ext cx="68636" cy="46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18840" y="7700010"/>
            <a:ext cx="49529" cy="2438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31840" y="7700010"/>
            <a:ext cx="49529" cy="2438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2298" y="8178513"/>
            <a:ext cx="69353" cy="700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3148" y="8178513"/>
            <a:ext cx="69353" cy="700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54835" y="7913370"/>
            <a:ext cx="48260" cy="5213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2015" y="8133345"/>
            <a:ext cx="45085" cy="2937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71134" y="7700010"/>
            <a:ext cx="64135" cy="73914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11800" y="8064500"/>
            <a:ext cx="48260" cy="36258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31840" y="8133345"/>
            <a:ext cx="48260" cy="29373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09700" y="1268369"/>
            <a:ext cx="45893" cy="14205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3185" y="1431290"/>
            <a:ext cx="9276" cy="7813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741929" y="1268369"/>
            <a:ext cx="53340" cy="241300"/>
            <a:chOff x="2741929" y="1268369"/>
            <a:chExt cx="53340" cy="241300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43834" y="1268369"/>
              <a:ext cx="51020" cy="1420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1929" y="1431290"/>
              <a:ext cx="9276" cy="78135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05002" y="1833190"/>
            <a:ext cx="65489" cy="19016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716557" y="1836231"/>
            <a:ext cx="4638" cy="144711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2794000" y="1833190"/>
            <a:ext cx="79375" cy="190500"/>
            <a:chOff x="2794000" y="1833190"/>
            <a:chExt cx="79375" cy="190500"/>
          </a:xfrm>
        </p:grpSpPr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94000" y="1833190"/>
              <a:ext cx="65489" cy="1901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63850" y="1836231"/>
              <a:ext cx="9276" cy="144711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564" y="2396301"/>
            <a:ext cx="51020" cy="14471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45564" y="2610925"/>
            <a:ext cx="9625" cy="214604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345564" y="2962086"/>
            <a:ext cx="80010" cy="184785"/>
            <a:chOff x="1345564" y="2962086"/>
            <a:chExt cx="80010" cy="184785"/>
          </a:xfrm>
        </p:grpSpPr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5564" y="2963450"/>
              <a:ext cx="65489" cy="1832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6049" y="2962086"/>
              <a:ext cx="9276" cy="144711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09700" y="3513901"/>
            <a:ext cx="51020" cy="144711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409700" y="3727172"/>
            <a:ext cx="10160" cy="233679"/>
            <a:chOff x="1409700" y="3727172"/>
            <a:chExt cx="10160" cy="233679"/>
          </a:xfrm>
        </p:grpSpPr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9700" y="3727172"/>
              <a:ext cx="9625" cy="12483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9700" y="3881120"/>
              <a:ext cx="4603" cy="7954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042822" y="3513901"/>
            <a:ext cx="142240" cy="244475"/>
            <a:chOff x="2042822" y="3513901"/>
            <a:chExt cx="142240" cy="244475"/>
          </a:xfrm>
        </p:grpSpPr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7558" y="3513901"/>
              <a:ext cx="46037" cy="14471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33599" y="3513901"/>
              <a:ext cx="51020" cy="1447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42822" y="3679825"/>
              <a:ext cx="4638" cy="7813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33599" y="3679825"/>
              <a:ext cx="9276" cy="78135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3225358" y="3513901"/>
            <a:ext cx="48895" cy="447040"/>
            <a:chOff x="3225358" y="3513901"/>
            <a:chExt cx="48895" cy="447040"/>
          </a:xfrm>
        </p:grpSpPr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25358" y="3513901"/>
              <a:ext cx="46382" cy="14471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62454" y="3679825"/>
              <a:ext cx="9284" cy="18299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69456" y="3881120"/>
              <a:ext cx="4603" cy="79542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371600" y="4140557"/>
            <a:ext cx="81280" cy="424815"/>
            <a:chOff x="1371600" y="4140557"/>
            <a:chExt cx="81280" cy="424815"/>
          </a:xfrm>
        </p:grpSpPr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09700" y="4154543"/>
              <a:ext cx="33337" cy="14358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7800" y="4140557"/>
              <a:ext cx="4581" cy="12483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1600" y="4320986"/>
              <a:ext cx="45893" cy="14471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1600" y="4486910"/>
              <a:ext cx="9276" cy="78135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007467" y="4102680"/>
            <a:ext cx="65489" cy="190168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2119022" y="4102680"/>
            <a:ext cx="121920" cy="190500"/>
            <a:chOff x="2119022" y="4102680"/>
            <a:chExt cx="121920" cy="190500"/>
          </a:xfrm>
        </p:grpSpPr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19022" y="4105721"/>
              <a:ext cx="4638" cy="14471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60904" y="4102680"/>
              <a:ext cx="65489" cy="1901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31389" y="4105721"/>
              <a:ext cx="9276" cy="144711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964239" y="4381672"/>
            <a:ext cx="69440" cy="7002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3088" y="4582331"/>
            <a:ext cx="68758" cy="7002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152372" y="4102680"/>
            <a:ext cx="65489" cy="190168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63927" y="4105721"/>
            <a:ext cx="4638" cy="14471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373" y="4414348"/>
            <a:ext cx="68758" cy="4668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168888" y="4615008"/>
            <a:ext cx="70246" cy="4668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07229" y="4374686"/>
            <a:ext cx="61028" cy="70021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9493" y="4575981"/>
            <a:ext cx="68758" cy="70021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4694" y="4374686"/>
            <a:ext cx="68758" cy="70021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6283" y="4575981"/>
            <a:ext cx="68758" cy="70021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7948" y="4374686"/>
            <a:ext cx="68758" cy="70021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061698" y="4575981"/>
            <a:ext cx="70246" cy="70021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6608" y="4374686"/>
            <a:ext cx="68758" cy="70021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877684" y="4578132"/>
            <a:ext cx="61028" cy="64730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193268" y="4374686"/>
            <a:ext cx="70246" cy="70021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216139" y="4578132"/>
            <a:ext cx="61028" cy="64730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1371600" y="4904528"/>
            <a:ext cx="106680" cy="943610"/>
            <a:chOff x="1371600" y="4904528"/>
            <a:chExt cx="106680" cy="943610"/>
          </a:xfrm>
        </p:grpSpPr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71600" y="4914265"/>
              <a:ext cx="42110" cy="16763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16050" y="4904528"/>
              <a:ext cx="4603" cy="13299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71600" y="5114925"/>
              <a:ext cx="106680" cy="732790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036042" y="4977936"/>
            <a:ext cx="65489" cy="70021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886715" y="5217623"/>
            <a:ext cx="68636" cy="4668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519912" y="4977936"/>
            <a:ext cx="65489" cy="70021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2514793" y="5127436"/>
            <a:ext cx="47625" cy="241300"/>
            <a:chOff x="2514793" y="5127436"/>
            <a:chExt cx="47625" cy="241300"/>
          </a:xfrm>
        </p:grpSpPr>
        <p:pic>
          <p:nvPicPr>
            <p:cNvPr id="96" name="object 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14793" y="5127436"/>
              <a:ext cx="46382" cy="14471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557491" y="5290185"/>
              <a:ext cx="4733" cy="78135"/>
            </a:xfrm>
            <a:prstGeom prst="rect">
              <a:avLst/>
            </a:prstGeom>
          </p:spPr>
        </p:pic>
      </p:grpSp>
      <p:pic>
        <p:nvPicPr>
          <p:cNvPr id="98" name="object 9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76400" y="6446794"/>
            <a:ext cx="51020" cy="142051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829136" y="6446794"/>
            <a:ext cx="47811" cy="142051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676400" y="6608445"/>
            <a:ext cx="9154" cy="791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857692" y="6608446"/>
            <a:ext cx="4730" cy="79162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19300" y="6437630"/>
            <a:ext cx="106680" cy="728345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3220720" y="6446794"/>
            <a:ext cx="51435" cy="241300"/>
            <a:chOff x="3220720" y="6446794"/>
            <a:chExt cx="51435" cy="241300"/>
          </a:xfrm>
        </p:grpSpPr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20720" y="6446794"/>
              <a:ext cx="51020" cy="14205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39135" y="6608445"/>
              <a:ext cx="9276" cy="79163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582034" y="6437630"/>
            <a:ext cx="100964" cy="728345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202608" y="6501782"/>
            <a:ext cx="217308" cy="73316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0019" y="6705772"/>
            <a:ext cx="68758" cy="70021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4088" y="6506364"/>
            <a:ext cx="68758" cy="68734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816659" y="6705772"/>
            <a:ext cx="69440" cy="70021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5459729" y="6446794"/>
            <a:ext cx="52069" cy="241300"/>
            <a:chOff x="5459729" y="6446794"/>
            <a:chExt cx="52069" cy="241300"/>
          </a:xfrm>
        </p:grpSpPr>
        <p:pic>
          <p:nvPicPr>
            <p:cNvPr id="112" name="object 1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9729" y="6446794"/>
              <a:ext cx="51020" cy="14205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02274" y="6608445"/>
              <a:ext cx="9276" cy="79163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1676400" y="6811010"/>
            <a:ext cx="51435" cy="361315"/>
            <a:chOff x="1676400" y="6811010"/>
            <a:chExt cx="51435" cy="361315"/>
          </a:xfrm>
        </p:grpSpPr>
        <p:pic>
          <p:nvPicPr>
            <p:cNvPr id="115" name="object 11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676400" y="6811010"/>
              <a:ext cx="4603" cy="6250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676400" y="6878320"/>
              <a:ext cx="51020" cy="293444"/>
            </a:xfrm>
            <a:prstGeom prst="rect">
              <a:avLst/>
            </a:prstGeom>
          </p:spPr>
        </p:pic>
      </p:grpSp>
      <p:pic>
        <p:nvPicPr>
          <p:cNvPr id="117" name="object 117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170978" y="6811010"/>
            <a:ext cx="4656" cy="62502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3126270" y="6811010"/>
            <a:ext cx="180975" cy="361315"/>
            <a:chOff x="3126270" y="6811010"/>
            <a:chExt cx="180975" cy="361315"/>
          </a:xfrm>
        </p:grpSpPr>
        <p:pic>
          <p:nvPicPr>
            <p:cNvPr id="119" name="object 11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81679" y="6811010"/>
              <a:ext cx="4603" cy="62502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26270" y="6878320"/>
              <a:ext cx="115266" cy="29344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255644" y="7026487"/>
              <a:ext cx="51020" cy="144356"/>
            </a:xfrm>
            <a:prstGeom prst="rect">
              <a:avLst/>
            </a:prstGeom>
          </p:spPr>
        </p:pic>
      </p:grpSp>
      <p:pic>
        <p:nvPicPr>
          <p:cNvPr id="122" name="object 12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8464" y="7701726"/>
            <a:ext cx="51020" cy="144711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1688464" y="7914970"/>
            <a:ext cx="51435" cy="509270"/>
            <a:chOff x="1688464" y="7914970"/>
            <a:chExt cx="51435" cy="509270"/>
          </a:xfrm>
        </p:grpSpPr>
        <p:pic>
          <p:nvPicPr>
            <p:cNvPr id="124" name="object 1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688464" y="7914970"/>
              <a:ext cx="9625" cy="21667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688464" y="8135620"/>
              <a:ext cx="51020" cy="288271"/>
            </a:xfrm>
            <a:prstGeom prst="rect">
              <a:avLst/>
            </a:prstGeom>
          </p:spPr>
        </p:pic>
      </p:grpSp>
      <p:pic>
        <p:nvPicPr>
          <p:cNvPr id="126" name="object 126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031364" y="7692390"/>
            <a:ext cx="106680" cy="730884"/>
          </a:xfrm>
          <a:prstGeom prst="rect">
            <a:avLst/>
          </a:prstGeom>
        </p:spPr>
      </p:pic>
      <p:grpSp>
        <p:nvGrpSpPr>
          <p:cNvPr id="127" name="object 127"/>
          <p:cNvGrpSpPr/>
          <p:nvPr/>
        </p:nvGrpSpPr>
        <p:grpSpPr>
          <a:xfrm>
            <a:off x="3137070" y="7701726"/>
            <a:ext cx="133985" cy="243840"/>
            <a:chOff x="3137070" y="7701726"/>
            <a:chExt cx="133985" cy="243840"/>
          </a:xfrm>
        </p:grpSpPr>
        <p:pic>
          <p:nvPicPr>
            <p:cNvPr id="128" name="object 12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37070" y="7701726"/>
              <a:ext cx="133845" cy="14471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198293" y="7866381"/>
              <a:ext cx="50769" cy="79162"/>
            </a:xfrm>
            <a:prstGeom prst="rect">
              <a:avLst/>
            </a:prstGeom>
          </p:spPr>
        </p:pic>
      </p:grpSp>
      <p:pic>
        <p:nvPicPr>
          <p:cNvPr id="130" name="object 13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582034" y="7692390"/>
            <a:ext cx="104139" cy="730884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4633" y="7762412"/>
            <a:ext cx="68758" cy="70021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367133" y="7795088"/>
            <a:ext cx="70246" cy="4668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4148" y="7963706"/>
            <a:ext cx="68758" cy="70021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926568" y="7762412"/>
            <a:ext cx="70246" cy="70021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827508" y="7963706"/>
            <a:ext cx="70246" cy="70021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5464175" y="7701726"/>
            <a:ext cx="51435" cy="243840"/>
            <a:chOff x="5464175" y="7701726"/>
            <a:chExt cx="51435" cy="243840"/>
          </a:xfrm>
        </p:grpSpPr>
        <p:pic>
          <p:nvPicPr>
            <p:cNvPr id="137" name="object 1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4175" y="7701726"/>
              <a:ext cx="51020" cy="144711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02275" y="7866380"/>
              <a:ext cx="9276" cy="79163"/>
            </a:xfrm>
            <a:prstGeom prst="rect">
              <a:avLst/>
            </a:prstGeom>
          </p:spPr>
        </p:pic>
      </p:grpSp>
      <p:grpSp>
        <p:nvGrpSpPr>
          <p:cNvPr id="139" name="object 139"/>
          <p:cNvGrpSpPr/>
          <p:nvPr/>
        </p:nvGrpSpPr>
        <p:grpSpPr>
          <a:xfrm>
            <a:off x="3185330" y="8063865"/>
            <a:ext cx="133985" cy="360045"/>
            <a:chOff x="3185330" y="8063865"/>
            <a:chExt cx="133985" cy="360045"/>
          </a:xfrm>
        </p:grpSpPr>
        <p:pic>
          <p:nvPicPr>
            <p:cNvPr id="140" name="object 14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74029" y="8063865"/>
              <a:ext cx="27395" cy="6282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190673" y="8131175"/>
              <a:ext cx="50769" cy="12499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185330" y="8279341"/>
              <a:ext cx="133845" cy="144356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1130909" y="414273"/>
            <a:ext cx="5375275" cy="687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698500" marR="5080" indent="-686435">
              <a:lnSpc>
                <a:spcPts val="137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Example: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(10,20), </a:t>
            </a:r>
            <a:r>
              <a:rPr dirty="0" sz="1200" spc="-5">
                <a:latin typeface="Times New Roman"/>
                <a:cs typeface="Times New Roman"/>
              </a:rPr>
              <a:t>(10,10),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(20,10)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degrees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translate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it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x</a:t>
            </a:r>
            <a:r>
              <a:rPr dirty="0" baseline="4629" sz="1800">
                <a:latin typeface="Times New Roman"/>
                <a:cs typeface="Times New Roman"/>
              </a:rPr>
              <a:t>=5,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y</a:t>
            </a:r>
            <a:r>
              <a:rPr dirty="0" baseline="4629" sz="1800">
                <a:latin typeface="Times New Roman"/>
                <a:cs typeface="Times New Roman"/>
              </a:rPr>
              <a:t>=10,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44" name="object 144"/>
          <p:cNvGraphicFramePr>
            <a:graphicFrameLocks noGrp="1"/>
          </p:cNvGraphicFramePr>
          <p:nvPr/>
        </p:nvGraphicFramePr>
        <p:xfrm>
          <a:off x="1114907" y="1271297"/>
          <a:ext cx="2682875" cy="34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/>
                <a:gridCol w="530860"/>
                <a:gridCol w="177165"/>
                <a:gridCol w="620395"/>
                <a:gridCol w="454659"/>
                <a:gridCol w="115569"/>
              </a:tblGrid>
              <a:tr h="173837">
                <a:tc>
                  <a:txBody>
                    <a:bodyPr/>
                    <a:lstStyle/>
                    <a:p>
                      <a:pPr marL="348615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837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  <a:spcBef>
                          <a:spcPts val="18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9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9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30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090"/>
                        </a:lnSpc>
                        <a:spcBef>
                          <a:spcPts val="18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90"/>
                        </a:lnSpc>
                        <a:spcBef>
                          <a:spcPts val="18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9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0.5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</a:tr>
            </a:tbl>
          </a:graphicData>
        </a:graphic>
      </p:graphicFrame>
      <p:pic>
        <p:nvPicPr>
          <p:cNvPr id="145" name="object 14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408430" y="1618615"/>
            <a:ext cx="4964" cy="6519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2613025" y="1618615"/>
            <a:ext cx="5080" cy="6519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2743200" y="1618615"/>
            <a:ext cx="4964" cy="6519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804537" y="1618615"/>
            <a:ext cx="5460" cy="65193"/>
          </a:xfrm>
          <a:prstGeom prst="rect">
            <a:avLst/>
          </a:prstGeom>
        </p:spPr>
      </p:pic>
      <p:sp>
        <p:nvSpPr>
          <p:cNvPr id="149" name="object 149"/>
          <p:cNvSpPr txBox="1"/>
          <p:nvPr/>
        </p:nvSpPr>
        <p:spPr>
          <a:xfrm>
            <a:off x="1591183" y="1819783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916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975610" y="1819783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127885" y="1844167"/>
            <a:ext cx="1400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762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615944" y="1819783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53" name="object 15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700145" y="1831975"/>
            <a:ext cx="106679" cy="186054"/>
          </a:xfrm>
          <a:prstGeom prst="rect">
            <a:avLst/>
          </a:prstGeom>
        </p:spPr>
      </p:pic>
      <p:sp>
        <p:nvSpPr>
          <p:cNvPr id="154" name="object 154"/>
          <p:cNvSpPr txBox="1"/>
          <p:nvPr/>
        </p:nvSpPr>
        <p:spPr>
          <a:xfrm>
            <a:off x="1130909" y="2030095"/>
            <a:ext cx="2446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55" name="object 155"/>
          <p:cNvGraphicFramePr>
            <a:graphicFrameLocks noGrp="1"/>
          </p:cNvGraphicFramePr>
          <p:nvPr/>
        </p:nvGraphicFramePr>
        <p:xfrm>
          <a:off x="1111859" y="2399438"/>
          <a:ext cx="880744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/>
                <a:gridCol w="218440"/>
                <a:gridCol w="421005"/>
              </a:tblGrid>
              <a:tr h="179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05"/>
                        </a:lnSpc>
                        <a:tabLst>
                          <a:tab pos="21653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	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81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A=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24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</a:tbl>
          </a:graphicData>
        </a:graphic>
      </p:graphicFrame>
      <p:sp>
        <p:nvSpPr>
          <p:cNvPr id="156" name="object 156"/>
          <p:cNvSpPr txBox="1"/>
          <p:nvPr/>
        </p:nvSpPr>
        <p:spPr>
          <a:xfrm>
            <a:off x="1099413" y="2938117"/>
            <a:ext cx="1725295" cy="4222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70205">
              <a:lnSpc>
                <a:spcPct val="100000"/>
              </a:lnSpc>
              <a:spcBef>
                <a:spcPts val="275"/>
              </a:spcBef>
              <a:tabLst>
                <a:tab pos="574040" algn="l"/>
                <a:tab pos="793750" algn="l"/>
              </a:tabLst>
            </a:pPr>
            <a:r>
              <a:rPr dirty="0" baseline="10101" sz="1650">
                <a:latin typeface="Times New Roman"/>
                <a:cs typeface="Times New Roman"/>
              </a:rPr>
              <a:t>0	</a:t>
            </a:r>
            <a:r>
              <a:rPr dirty="0" sz="1100">
                <a:latin typeface="Times New Roman"/>
                <a:cs typeface="Times New Roman"/>
              </a:rPr>
              <a:t>0	</a:t>
            </a:r>
            <a:r>
              <a:rPr dirty="0" baseline="5291" sz="1575">
                <a:latin typeface="Times New Roman"/>
                <a:cs typeface="Times New Roman"/>
              </a:rPr>
              <a:t>1</a:t>
            </a:r>
            <a:endParaRPr baseline="5291" sz="157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compute </a:t>
            </a:r>
            <a:r>
              <a:rPr dirty="0" sz="1200" spc="-10">
                <a:latin typeface="Times New Roman"/>
                <a:cs typeface="Times New Roman"/>
              </a:rPr>
              <a:t>M=A·B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57" name="object 157"/>
          <p:cNvGraphicFramePr>
            <a:graphicFrameLocks noGrp="1"/>
          </p:cNvGraphicFramePr>
          <p:nvPr/>
        </p:nvGraphicFramePr>
        <p:xfrm>
          <a:off x="1114907" y="3521355"/>
          <a:ext cx="2143125" cy="37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30"/>
                <a:gridCol w="228600"/>
                <a:gridCol w="207645"/>
                <a:gridCol w="311784"/>
                <a:gridCol w="421004"/>
                <a:gridCol w="481964"/>
                <a:gridCol w="202564"/>
              </a:tblGrid>
              <a:tr h="175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66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M=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240"/>
                        </a:lnSpc>
                        <a:spcBef>
                          <a:spcPts val="209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69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9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0">
                          <a:latin typeface="Times New Roman"/>
                          <a:cs typeface="Times New Roman"/>
                        </a:rPr>
                        <a:t>·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0.5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240"/>
                        </a:lnSpc>
                        <a:spcBef>
                          <a:spcPts val="209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69"/>
                </a:tc>
              </a:tr>
            </a:tbl>
          </a:graphicData>
        </a:graphic>
      </p:graphicFrame>
      <p:sp>
        <p:nvSpPr>
          <p:cNvPr id="158" name="object 158"/>
          <p:cNvSpPr txBox="1"/>
          <p:nvPr/>
        </p:nvSpPr>
        <p:spPr>
          <a:xfrm>
            <a:off x="1466214" y="4112514"/>
            <a:ext cx="863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710054" y="4082034"/>
            <a:ext cx="727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798826" y="4106418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064001" y="4082034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585085" y="4338066"/>
            <a:ext cx="29622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2340" algn="l"/>
                <a:tab pos="1586230" algn="l"/>
                <a:tab pos="2293620" algn="l"/>
                <a:tab pos="2713990" algn="l"/>
              </a:tabLst>
            </a:pP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130909" y="4338066"/>
            <a:ext cx="3724275" cy="349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215">
              <a:lnSpc>
                <a:spcPts val="1270"/>
              </a:lnSpc>
              <a:spcBef>
                <a:spcPts val="105"/>
              </a:spcBef>
              <a:tabLst>
                <a:tab pos="932815" algn="l"/>
              </a:tabLst>
            </a:pP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  <a:tabLst>
                <a:tab pos="951230" algn="l"/>
                <a:tab pos="2418080" algn="l"/>
              </a:tabLst>
            </a:pPr>
            <a:r>
              <a:rPr dirty="0" sz="1100">
                <a:latin typeface="Times New Roman"/>
                <a:cs typeface="Times New Roman"/>
              </a:rPr>
              <a:t>M=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 spc="104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*</a:t>
            </a:r>
            <a:r>
              <a:rPr dirty="0" baseline="2923" sz="1425" spc="-75">
                <a:latin typeface="Times New Roman"/>
                <a:cs typeface="Times New Roman"/>
              </a:rPr>
              <a:t> </a:t>
            </a:r>
            <a:r>
              <a:rPr dirty="0" baseline="2923" sz="1425">
                <a:latin typeface="Times New Roman"/>
                <a:cs typeface="Times New Roman"/>
              </a:rPr>
              <a:t>0.866</a:t>
            </a:r>
            <a:r>
              <a:rPr dirty="0" baseline="2923" sz="1425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866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 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r>
              <a:rPr dirty="0" baseline="2923" sz="1425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*</a:t>
            </a:r>
            <a:r>
              <a:rPr dirty="0" baseline="2923" sz="1425" spc="-37">
                <a:latin typeface="Times New Roman"/>
                <a:cs typeface="Times New Roman"/>
              </a:rPr>
              <a:t> </a:t>
            </a:r>
            <a:r>
              <a:rPr dirty="0" baseline="2923" sz="1425" spc="7">
                <a:latin typeface="Times New Roman"/>
                <a:cs typeface="Times New Roman"/>
              </a:rPr>
              <a:t>0</a:t>
            </a:r>
            <a:endParaRPr baseline="2923" sz="1425">
              <a:latin typeface="Times New Roman"/>
              <a:cs typeface="Times New Roman"/>
            </a:endParaRPr>
          </a:p>
        </p:txBody>
      </p:sp>
      <p:pic>
        <p:nvPicPr>
          <p:cNvPr id="164" name="object 16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5571490" y="4352290"/>
            <a:ext cx="45718" cy="238125"/>
          </a:xfrm>
          <a:prstGeom prst="rect">
            <a:avLst/>
          </a:prstGeom>
        </p:spPr>
      </p:pic>
      <p:sp>
        <p:nvSpPr>
          <p:cNvPr id="165" name="object 165"/>
          <p:cNvSpPr txBox="1"/>
          <p:nvPr/>
        </p:nvSpPr>
        <p:spPr>
          <a:xfrm>
            <a:off x="4957698" y="4505706"/>
            <a:ext cx="59880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latin typeface="Times New Roman"/>
                <a:cs typeface="Times New Roman"/>
              </a:rPr>
              <a:t>1*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0 </a:t>
            </a:r>
            <a:r>
              <a:rPr dirty="0" sz="950" spc="18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10 </a:t>
            </a:r>
            <a:r>
              <a:rPr dirty="0" sz="950" spc="-20">
                <a:latin typeface="Times New Roman"/>
                <a:cs typeface="Times New Roman"/>
              </a:rPr>
              <a:t>*1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66" name="object 166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371600" y="4672330"/>
            <a:ext cx="4964" cy="65786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596508" y="4672330"/>
            <a:ext cx="5460" cy="65786"/>
          </a:xfrm>
          <a:prstGeom prst="rect">
            <a:avLst/>
          </a:prstGeom>
        </p:spPr>
      </p:pic>
      <p:sp>
        <p:nvSpPr>
          <p:cNvPr id="168" name="object 168"/>
          <p:cNvSpPr txBox="1"/>
          <p:nvPr/>
        </p:nvSpPr>
        <p:spPr>
          <a:xfrm>
            <a:off x="1425066" y="4893056"/>
            <a:ext cx="4150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145030" algn="l"/>
                <a:tab pos="3511550" algn="l"/>
              </a:tabLst>
            </a:pPr>
            <a:r>
              <a:rPr dirty="0" baseline="7936" sz="1575">
                <a:latin typeface="Times New Roman"/>
                <a:cs typeface="Times New Roman"/>
              </a:rPr>
              <a:t>0</a:t>
            </a:r>
            <a:r>
              <a:rPr dirty="0" baseline="7936" sz="1575" spc="509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0.866  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0.5  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1*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  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 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0.5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0.866  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3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0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  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1*1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69" name="object 169"/>
          <p:cNvGraphicFramePr>
            <a:graphicFrameLocks noGrp="1"/>
          </p:cNvGraphicFramePr>
          <p:nvPr/>
        </p:nvGraphicFramePr>
        <p:xfrm>
          <a:off x="1111859" y="5128286"/>
          <a:ext cx="1429385" cy="35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454025"/>
                <a:gridCol w="463549"/>
                <a:gridCol w="237490"/>
              </a:tblGrid>
              <a:tr h="17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218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M=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35"/>
                        </a:lnSpc>
                        <a:spcBef>
                          <a:spcPts val="16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pic>
        <p:nvPicPr>
          <p:cNvPr id="170" name="object 170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556048" y="5483226"/>
            <a:ext cx="4964" cy="65784"/>
          </a:xfrm>
          <a:prstGeom prst="rect">
            <a:avLst/>
          </a:prstGeom>
        </p:spPr>
      </p:pic>
      <p:sp>
        <p:nvSpPr>
          <p:cNvPr id="171" name="object 171"/>
          <p:cNvSpPr txBox="1"/>
          <p:nvPr/>
        </p:nvSpPr>
        <p:spPr>
          <a:xfrm>
            <a:off x="902004" y="5678914"/>
            <a:ext cx="3425825" cy="61150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720090">
              <a:lnSpc>
                <a:spcPct val="100000"/>
              </a:lnSpc>
              <a:spcBef>
                <a:spcPts val="300"/>
              </a:spcBef>
              <a:tabLst>
                <a:tab pos="1155700" algn="l"/>
                <a:tab pos="1454785" algn="l"/>
              </a:tabLst>
            </a:pPr>
            <a:r>
              <a:rPr dirty="0" sz="1100">
                <a:latin typeface="Times New Roman"/>
                <a:cs typeface="Times New Roman"/>
              </a:rPr>
              <a:t>0	0	1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dirty="0" sz="1200" spc="-10">
                <a:latin typeface="Times New Roman"/>
                <a:cs typeface="Times New Roman"/>
              </a:rPr>
              <a:t>Then, </a:t>
            </a:r>
            <a:r>
              <a:rPr dirty="0" sz="1200" spc="-5">
                <a:latin typeface="Times New Roman"/>
                <a:cs typeface="Times New Roman"/>
              </a:rPr>
              <a:t>we compute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transformations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3 </a:t>
            </a:r>
            <a:r>
              <a:rPr dirty="0" sz="1200" spc="-10">
                <a:latin typeface="Times New Roman"/>
                <a:cs typeface="Times New Roman"/>
              </a:rPr>
              <a:t>vertices: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vertex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(10,20):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72" name="object 172"/>
          <p:cNvGraphicFramePr>
            <a:graphicFrameLocks noGrp="1"/>
          </p:cNvGraphicFramePr>
          <p:nvPr/>
        </p:nvGraphicFramePr>
        <p:xfrm>
          <a:off x="1706245" y="6442229"/>
          <a:ext cx="4161790" cy="57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/>
                <a:gridCol w="445134"/>
                <a:gridCol w="465455"/>
                <a:gridCol w="245744"/>
                <a:gridCol w="256539"/>
                <a:gridCol w="1857375"/>
                <a:gridCol w="551814"/>
              </a:tblGrid>
              <a:tr h="178218">
                <a:tc>
                  <a:txBody>
                    <a:bodyPr/>
                    <a:lstStyle/>
                    <a:p>
                      <a:pPr marL="3429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x'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05"/>
                        </a:lnSpc>
                        <a:tabLst>
                          <a:tab pos="158051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1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5)</a:t>
                      </a:r>
                      <a:r>
                        <a:rPr dirty="0" sz="1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3.66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7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241935" algn="l"/>
                        </a:tabLst>
                      </a:pPr>
                      <a:r>
                        <a:rPr dirty="0" sz="950" spc="-15">
                          <a:latin typeface="Times New Roman"/>
                          <a:cs typeface="Times New Roman"/>
                        </a:rPr>
                        <a:t>y'	</a:t>
                      </a:r>
                      <a:r>
                        <a:rPr dirty="0" sz="1100" spc="-7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20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1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1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32.32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</a:tr>
              <a:tr h="18450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1240"/>
                        </a:lnSpc>
                        <a:spcBef>
                          <a:spcPts val="110"/>
                        </a:spcBef>
                        <a:tabLst>
                          <a:tab pos="90678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*10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1*1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</a:tbl>
          </a:graphicData>
        </a:graphic>
      </p:graphicFrame>
      <p:sp>
        <p:nvSpPr>
          <p:cNvPr id="173" name="object 173"/>
          <p:cNvSpPr txBox="1"/>
          <p:nvPr/>
        </p:nvSpPr>
        <p:spPr>
          <a:xfrm>
            <a:off x="908100" y="7164451"/>
            <a:ext cx="155702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(10,10):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74" name="object 174"/>
          <p:cNvGraphicFramePr>
            <a:graphicFrameLocks noGrp="1"/>
          </p:cNvGraphicFramePr>
          <p:nvPr/>
        </p:nvGraphicFramePr>
        <p:xfrm>
          <a:off x="1709292" y="7701433"/>
          <a:ext cx="4158615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75"/>
                <a:gridCol w="443865"/>
                <a:gridCol w="471804"/>
                <a:gridCol w="247650"/>
                <a:gridCol w="243205"/>
                <a:gridCol w="1858010"/>
                <a:gridCol w="552450"/>
              </a:tblGrid>
              <a:tr h="179742">
                <a:tc>
                  <a:txBody>
                    <a:bodyPr/>
                    <a:lstStyle/>
                    <a:p>
                      <a:pPr marL="4381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x'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05"/>
                        </a:lnSpc>
                        <a:tabLst>
                          <a:tab pos="861060" algn="l"/>
                          <a:tab pos="157480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0.5)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*10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8.66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8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y'</a:t>
                      </a:r>
                      <a:r>
                        <a:rPr dirty="0" sz="1100" spc="5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525" sz="1650">
                          <a:latin typeface="Times New Roman"/>
                          <a:cs typeface="Times New Roman"/>
                        </a:rPr>
                        <a:t>=</a:t>
                      </a:r>
                      <a:endParaRPr baseline="2525"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278765" algn="l"/>
                          <a:tab pos="82423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7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23" sz="1425">
                          <a:latin typeface="Times New Roman"/>
                          <a:cs typeface="Times New Roman"/>
                        </a:rPr>
                        <a:t>23.66</a:t>
                      </a:r>
                      <a:endParaRPr baseline="2923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  <a:tr h="178345">
                <a:tc>
                  <a:txBody>
                    <a:bodyPr/>
                    <a:lstStyle/>
                    <a:p>
                      <a:pPr marL="40640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78105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1240"/>
                        </a:lnSpc>
                        <a:spcBef>
                          <a:spcPts val="65"/>
                        </a:spcBef>
                        <a:tabLst>
                          <a:tab pos="922019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*10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*10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1*1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ts val="124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</a:tr>
            </a:tbl>
          </a:graphicData>
        </a:graphic>
      </p:graphicFrame>
      <p:sp>
        <p:nvSpPr>
          <p:cNvPr id="175" name="object 175"/>
          <p:cNvSpPr txBox="1"/>
          <p:nvPr/>
        </p:nvSpPr>
        <p:spPr>
          <a:xfrm>
            <a:off x="6570726" y="9737547"/>
            <a:ext cx="8572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1409700" y="1833190"/>
            <a:ext cx="79375" cy="190500"/>
            <a:chOff x="1409700" y="1833190"/>
            <a:chExt cx="79375" cy="190500"/>
          </a:xfrm>
        </p:grpSpPr>
        <p:pic>
          <p:nvPicPr>
            <p:cNvPr id="177" name="object 17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409700" y="1833190"/>
              <a:ext cx="65489" cy="190168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9550" y="1836231"/>
              <a:ext cx="9276" cy="144711"/>
            </a:xfrm>
            <a:prstGeom prst="rect">
              <a:avLst/>
            </a:prstGeom>
          </p:spPr>
        </p:pic>
      </p:grpSp>
      <p:grpSp>
        <p:nvGrpSpPr>
          <p:cNvPr id="179" name="object 179"/>
          <p:cNvGrpSpPr/>
          <p:nvPr/>
        </p:nvGrpSpPr>
        <p:grpSpPr>
          <a:xfrm>
            <a:off x="1994823" y="2396301"/>
            <a:ext cx="47625" cy="245110"/>
            <a:chOff x="1994823" y="2396301"/>
            <a:chExt cx="47625" cy="245110"/>
          </a:xfrm>
        </p:grpSpPr>
        <p:pic>
          <p:nvPicPr>
            <p:cNvPr id="180" name="object 18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994823" y="2396301"/>
              <a:ext cx="47336" cy="144711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35202" y="2562225"/>
              <a:ext cx="4638" cy="79163"/>
            </a:xfrm>
            <a:prstGeom prst="rect">
              <a:avLst/>
            </a:prstGeom>
          </p:spPr>
        </p:pic>
      </p:grpSp>
      <p:pic>
        <p:nvPicPr>
          <p:cNvPr id="182" name="object 18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034713" y="2763520"/>
            <a:ext cx="4964" cy="62822"/>
          </a:xfrm>
          <a:prstGeom prst="rect">
            <a:avLst/>
          </a:prstGeom>
        </p:spPr>
      </p:pic>
      <p:grpSp>
        <p:nvGrpSpPr>
          <p:cNvPr id="183" name="object 183"/>
          <p:cNvGrpSpPr/>
          <p:nvPr/>
        </p:nvGrpSpPr>
        <p:grpSpPr>
          <a:xfrm>
            <a:off x="1966193" y="2981748"/>
            <a:ext cx="76200" cy="179070"/>
            <a:chOff x="1966193" y="2981748"/>
            <a:chExt cx="76200" cy="179070"/>
          </a:xfrm>
        </p:grpSpPr>
        <p:pic>
          <p:nvPicPr>
            <p:cNvPr id="184" name="object 18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66193" y="2991582"/>
              <a:ext cx="37431" cy="168812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37556" y="2981748"/>
              <a:ext cx="4603" cy="132997"/>
            </a:xfrm>
            <a:prstGeom prst="rect">
              <a:avLst/>
            </a:prstGeom>
          </p:spPr>
        </p:pic>
      </p:grpSp>
      <p:grpSp>
        <p:nvGrpSpPr>
          <p:cNvPr id="186" name="object 186"/>
          <p:cNvGrpSpPr/>
          <p:nvPr/>
        </p:nvGrpSpPr>
        <p:grpSpPr>
          <a:xfrm>
            <a:off x="2102802" y="3879850"/>
            <a:ext cx="35560" cy="80010"/>
            <a:chOff x="2102802" y="3879850"/>
            <a:chExt cx="35560" cy="80010"/>
          </a:xfrm>
        </p:grpSpPr>
        <p:pic>
          <p:nvPicPr>
            <p:cNvPr id="187" name="object 18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02802" y="3879850"/>
              <a:ext cx="4762" cy="79542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33599" y="3879850"/>
              <a:ext cx="4603" cy="79542"/>
            </a:xfrm>
            <a:prstGeom prst="rect">
              <a:avLst/>
            </a:prstGeom>
          </p:spPr>
        </p:pic>
      </p:grpSp>
      <p:pic>
        <p:nvPicPr>
          <p:cNvPr id="189" name="object 189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5568441" y="5005324"/>
            <a:ext cx="4698" cy="65786"/>
          </a:xfrm>
          <a:prstGeom prst="rect">
            <a:avLst/>
          </a:prstGeom>
        </p:spPr>
      </p:pic>
      <p:grpSp>
        <p:nvGrpSpPr>
          <p:cNvPr id="190" name="object 190"/>
          <p:cNvGrpSpPr/>
          <p:nvPr/>
        </p:nvGrpSpPr>
        <p:grpSpPr>
          <a:xfrm>
            <a:off x="2507403" y="5649952"/>
            <a:ext cx="56515" cy="210185"/>
            <a:chOff x="2507403" y="5649952"/>
            <a:chExt cx="56515" cy="210185"/>
          </a:xfrm>
        </p:grpSpPr>
        <p:pic>
          <p:nvPicPr>
            <p:cNvPr id="191" name="object 19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507403" y="5750187"/>
              <a:ext cx="24341" cy="109833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59231" y="5649952"/>
              <a:ext cx="4581" cy="124837"/>
            </a:xfrm>
            <a:prstGeom prst="rect">
              <a:avLst/>
            </a:prstGeom>
          </p:spPr>
        </p:pic>
      </p:grpSp>
      <p:sp>
        <p:nvSpPr>
          <p:cNvPr id="193" name="object 1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088" y="885790"/>
            <a:ext cx="69196" cy="46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0570" y="790575"/>
            <a:ext cx="48895" cy="242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1328" y="1269078"/>
            <a:ext cx="69196" cy="700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2973" y="1269078"/>
            <a:ext cx="69196" cy="700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400" y="1155700"/>
            <a:ext cx="34289" cy="3644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9279" y="1224907"/>
            <a:ext cx="45085" cy="2952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8840" y="790575"/>
            <a:ext cx="48260" cy="7391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0450" y="788385"/>
            <a:ext cx="74066" cy="7446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85495" y="788385"/>
            <a:ext cx="50409" cy="7446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3865" y="1155700"/>
            <a:ext cx="48258" cy="3644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31840" y="1224907"/>
            <a:ext cx="48260" cy="2952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78992" y="7005234"/>
            <a:ext cx="65489" cy="697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70787" y="7005234"/>
            <a:ext cx="65489" cy="697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64480" y="7005234"/>
            <a:ext cx="64682" cy="697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12460" y="7005234"/>
            <a:ext cx="64682" cy="697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20561" y="7005234"/>
            <a:ext cx="60733" cy="697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19036" y="7005234"/>
            <a:ext cx="60733" cy="697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4800" y="6943090"/>
            <a:ext cx="36830" cy="2686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29179" y="6955155"/>
            <a:ext cx="44450" cy="2565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09039" y="7245899"/>
            <a:ext cx="66215" cy="697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97329" y="7245899"/>
            <a:ext cx="66215" cy="6976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08092" y="7266547"/>
            <a:ext cx="4807" cy="8675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32029" y="7286244"/>
            <a:ext cx="47047" cy="4698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98729" y="7286244"/>
            <a:ext cx="47047" cy="4698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96819" y="7279895"/>
            <a:ext cx="47047" cy="4698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28858" y="7279895"/>
            <a:ext cx="46382" cy="4698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6834" y="7544984"/>
            <a:ext cx="68460" cy="697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5139" y="7544984"/>
            <a:ext cx="68460" cy="6976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47139" y="7577369"/>
            <a:ext cx="66215" cy="6976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99564" y="7577369"/>
            <a:ext cx="66215" cy="6976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65069" y="7544984"/>
            <a:ext cx="66215" cy="6976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48304" y="7544984"/>
            <a:ext cx="66215" cy="6976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60122" y="7802159"/>
            <a:ext cx="65489" cy="6976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3189" y="8068552"/>
            <a:ext cx="4807" cy="867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39476" y="8021320"/>
            <a:ext cx="41909" cy="4308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15364" y="8155305"/>
            <a:ext cx="49236" cy="29159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76400" y="793389"/>
            <a:ext cx="51020" cy="14205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29136" y="793389"/>
            <a:ext cx="47811" cy="14205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76400" y="956310"/>
            <a:ext cx="9154" cy="7813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57692" y="956310"/>
            <a:ext cx="4730" cy="7813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19300" y="784225"/>
            <a:ext cx="106680" cy="72897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220720" y="793389"/>
            <a:ext cx="51020" cy="14205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3127375" y="789940"/>
            <a:ext cx="99695" cy="245110"/>
            <a:chOff x="3127375" y="789940"/>
            <a:chExt cx="99695" cy="245110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375" y="789940"/>
              <a:ext cx="47625" cy="2400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17544" y="956310"/>
              <a:ext cx="9276" cy="78135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254049" y="852959"/>
            <a:ext cx="69440" cy="6873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228" y="885035"/>
            <a:ext cx="68758" cy="458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59434" y="1052366"/>
            <a:ext cx="69440" cy="7002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869" y="852959"/>
            <a:ext cx="68758" cy="6873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822374" y="1052366"/>
            <a:ext cx="69440" cy="7002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5462904" y="793389"/>
            <a:ext cx="51435" cy="241300"/>
            <a:chOff x="5462904" y="793389"/>
            <a:chExt cx="51435" cy="241300"/>
          </a:xfrm>
        </p:grpSpPr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2904" y="793389"/>
              <a:ext cx="51020" cy="1420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01004" y="956310"/>
              <a:ext cx="9276" cy="78135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169792" y="1155065"/>
            <a:ext cx="5206" cy="62502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3127375" y="1155065"/>
            <a:ext cx="144780" cy="355600"/>
            <a:chOff x="3127375" y="1155065"/>
            <a:chExt cx="144780" cy="355600"/>
          </a:xfrm>
        </p:grpSpPr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49295" y="1155065"/>
              <a:ext cx="4656" cy="6250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27375" y="1222375"/>
              <a:ext cx="144779" cy="28829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676400" y="6944806"/>
            <a:ext cx="47625" cy="397510"/>
            <a:chOff x="1676400" y="6944806"/>
            <a:chExt cx="47625" cy="397510"/>
          </a:xfrm>
        </p:grpSpPr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76400" y="6944806"/>
              <a:ext cx="47336" cy="144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76400" y="7118351"/>
              <a:ext cx="9357" cy="9740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76400" y="7243318"/>
              <a:ext cx="4603" cy="98678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2501264" y="6944806"/>
            <a:ext cx="46990" cy="271145"/>
            <a:chOff x="2501264" y="6944806"/>
            <a:chExt cx="46990" cy="271145"/>
          </a:xfrm>
        </p:grpSpPr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01264" y="6944806"/>
              <a:ext cx="46566" cy="14471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01264" y="7118351"/>
              <a:ext cx="9357" cy="97402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01264" y="7272323"/>
            <a:ext cx="4807" cy="87326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940435" y="6953562"/>
            <a:ext cx="51435" cy="388620"/>
            <a:chOff x="940435" y="6953562"/>
            <a:chExt cx="51435" cy="388620"/>
          </a:xfrm>
        </p:grpSpPr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40435" y="6953562"/>
              <a:ext cx="51020" cy="26226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40435" y="7243318"/>
              <a:ext cx="4603" cy="98678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940435" y="7481515"/>
            <a:ext cx="73660" cy="190500"/>
            <a:chOff x="940435" y="7481515"/>
            <a:chExt cx="73660" cy="190500"/>
          </a:xfrm>
        </p:grpSpPr>
        <p:pic>
          <p:nvPicPr>
            <p:cNvPr id="71" name="object 7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0435" y="7481515"/>
              <a:ext cx="59553" cy="19016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04570" y="7484556"/>
              <a:ext cx="9313" cy="144711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1676400" y="7481515"/>
            <a:ext cx="73660" cy="190500"/>
            <a:chOff x="1676400" y="7481515"/>
            <a:chExt cx="73660" cy="190500"/>
          </a:xfrm>
        </p:grpSpPr>
        <p:pic>
          <p:nvPicPr>
            <p:cNvPr id="74" name="object 7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76400" y="7481515"/>
              <a:ext cx="59553" cy="1901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40535" y="7484556"/>
              <a:ext cx="9313" cy="144711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2501264" y="7481515"/>
            <a:ext cx="78105" cy="190500"/>
            <a:chOff x="2501264" y="7481515"/>
            <a:chExt cx="78105" cy="190500"/>
          </a:xfrm>
        </p:grpSpPr>
        <p:pic>
          <p:nvPicPr>
            <p:cNvPr id="77" name="object 7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01264" y="7481515"/>
              <a:ext cx="61485" cy="1901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69844" y="7484556"/>
              <a:ext cx="9178" cy="144711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1014730" y="7750621"/>
            <a:ext cx="51435" cy="261620"/>
            <a:chOff x="1014730" y="7750621"/>
            <a:chExt cx="51435" cy="261620"/>
          </a:xfrm>
        </p:grpSpPr>
        <p:pic>
          <p:nvPicPr>
            <p:cNvPr id="80" name="object 8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14730" y="7750621"/>
              <a:ext cx="51020" cy="14471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4730" y="7914641"/>
              <a:ext cx="9357" cy="97402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218285" y="6890740"/>
            <a:ext cx="382905" cy="470534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68910" indent="-131445">
              <a:lnSpc>
                <a:spcPct val="100000"/>
              </a:lnSpc>
              <a:spcBef>
                <a:spcPts val="530"/>
              </a:spcBef>
              <a:buFont typeface="Times New Roman"/>
              <a:buAutoNum type="arabicPlain"/>
              <a:tabLst>
                <a:tab pos="169545" algn="l"/>
              </a:tabLst>
            </a:pPr>
            <a:r>
              <a:rPr dirty="0" baseline="7575" sz="1650">
                <a:latin typeface="Times New Roman"/>
                <a:cs typeface="Times New Roman"/>
              </a:rPr>
              <a:t>t</a:t>
            </a:r>
            <a:r>
              <a:rPr dirty="0" baseline="7575" sz="1650" spc="-157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Times New Roman"/>
                <a:cs typeface="Times New Roman"/>
              </a:rPr>
              <a:t>x1</a:t>
            </a:r>
            <a:endParaRPr sz="900">
              <a:latin typeface="Times New Roman"/>
              <a:cs typeface="Times New Roman"/>
            </a:endParaRPr>
          </a:p>
          <a:p>
            <a:pPr marL="229870" indent="-189865">
              <a:lnSpc>
                <a:spcPct val="100000"/>
              </a:lnSpc>
              <a:spcBef>
                <a:spcPts val="430"/>
              </a:spcBef>
              <a:buSzPct val="157142"/>
              <a:buAutoNum type="arabicPlain"/>
              <a:tabLst>
                <a:tab pos="230504" algn="l"/>
              </a:tabLst>
            </a:pPr>
            <a:r>
              <a:rPr dirty="0" baseline="39682" sz="1050" spc="-7">
                <a:latin typeface="Times New Roman"/>
                <a:cs typeface="Times New Roman"/>
              </a:rPr>
              <a:t>t</a:t>
            </a:r>
            <a:r>
              <a:rPr dirty="0" baseline="39682" sz="1050" spc="-15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Times New Roman"/>
                <a:cs typeface="Times New Roman"/>
              </a:rPr>
              <a:t>y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02004" y="420370"/>
            <a:ext cx="2083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(20,10):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703197" y="786665"/>
          <a:ext cx="4167504" cy="5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452755"/>
                <a:gridCol w="462279"/>
                <a:gridCol w="245744"/>
                <a:gridCol w="257810"/>
                <a:gridCol w="1872614"/>
                <a:gridCol w="539750"/>
              </a:tblGrid>
              <a:tr h="178218">
                <a:tc>
                  <a:txBody>
                    <a:bodyPr/>
                    <a:lstStyle/>
                    <a:p>
                      <a:pPr marL="3175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x'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0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205"/>
                        </a:lnSpc>
                        <a:tabLst>
                          <a:tab pos="900430" algn="l"/>
                          <a:tab pos="159893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5)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17.32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0312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y'</a:t>
                      </a:r>
                      <a:r>
                        <a:rPr dirty="0" sz="950" spc="6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7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0.866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24193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1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866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28.66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84314">
                <a:tc>
                  <a:txBody>
                    <a:bodyPr/>
                    <a:lstStyle/>
                    <a:p>
                      <a:pPr marL="4635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240"/>
                        </a:lnSpc>
                        <a:spcBef>
                          <a:spcPts val="110"/>
                        </a:spcBef>
                        <a:tabLst>
                          <a:tab pos="85471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	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*10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1*1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</a:tr>
            </a:tbl>
          </a:graphicData>
        </a:graphic>
      </p:graphicFrame>
      <p:sp>
        <p:nvSpPr>
          <p:cNvPr id="85" name="object 85"/>
          <p:cNvSpPr txBox="1"/>
          <p:nvPr/>
        </p:nvSpPr>
        <p:spPr>
          <a:xfrm>
            <a:off x="902004" y="1563751"/>
            <a:ext cx="5094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resultant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(3.66,32.32),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(8.66,23.66),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(17.32,28.66)</a:t>
            </a:r>
            <a:r>
              <a:rPr dirty="0" sz="1200" spc="-10">
                <a:latin typeface="Times New Roman"/>
                <a:cs typeface="Times New Roman"/>
              </a:rPr>
              <a:t> respectively.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02004" y="2395855"/>
            <a:ext cx="5772785" cy="257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II.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Matrix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multiplication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commutative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2262505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A·B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B·A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241300" marR="17145">
              <a:lnSpc>
                <a:spcPct val="96700"/>
              </a:lnSpc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means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we 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translate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rotate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object,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20">
                <a:latin typeface="Times New Roman"/>
                <a:cs typeface="Times New Roman"/>
              </a:rPr>
              <a:t>must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careful </a:t>
            </a:r>
            <a:r>
              <a:rPr dirty="0" sz="1200">
                <a:latin typeface="Times New Roman"/>
                <a:cs typeface="Times New Roman"/>
              </a:rPr>
              <a:t>about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which the </a:t>
            </a:r>
            <a:r>
              <a:rPr dirty="0" sz="1200" spc="-5">
                <a:latin typeface="Times New Roman"/>
                <a:cs typeface="Times New Roman"/>
              </a:rPr>
              <a:t>composite </a:t>
            </a:r>
            <a:r>
              <a:rPr dirty="0" sz="1200" spc="-10">
                <a:latin typeface="Times New Roman"/>
                <a:cs typeface="Times New Roman"/>
              </a:rPr>
              <a:t>matrix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evaluated. </a:t>
            </a:r>
            <a:r>
              <a:rPr dirty="0" sz="1200" spc="-15">
                <a:latin typeface="Times New Roman"/>
                <a:cs typeface="Times New Roman"/>
              </a:rPr>
              <a:t>Using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previous example,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 compute </a:t>
            </a:r>
            <a:r>
              <a:rPr dirty="0" sz="1200" spc="-10">
                <a:latin typeface="Times New Roman"/>
                <a:cs typeface="Times New Roman"/>
              </a:rPr>
              <a:t>C'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(A·B)·C,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rotating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triangle with </a:t>
            </a:r>
            <a:r>
              <a:rPr dirty="0" sz="1200">
                <a:latin typeface="Times New Roman"/>
                <a:cs typeface="Times New Roman"/>
              </a:rPr>
              <a:t>B </a:t>
            </a:r>
            <a:r>
              <a:rPr dirty="0" sz="1200" spc="-5">
                <a:latin typeface="Times New Roman"/>
                <a:cs typeface="Times New Roman"/>
              </a:rPr>
              <a:t>first, then translate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20">
                <a:latin typeface="Times New Roman"/>
                <a:cs typeface="Times New Roman"/>
              </a:rPr>
              <a:t>A, 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compute </a:t>
            </a:r>
            <a:r>
              <a:rPr dirty="0" sz="1200" spc="-10">
                <a:latin typeface="Times New Roman"/>
                <a:cs typeface="Times New Roman"/>
              </a:rPr>
              <a:t>C'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(B·A)·C,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translating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with A first, then </a:t>
            </a:r>
            <a:r>
              <a:rPr dirty="0" sz="1200">
                <a:latin typeface="Times New Roman"/>
                <a:cs typeface="Times New Roman"/>
              </a:rPr>
              <a:t>rotate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B.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698500" marR="5080" indent="-686435">
              <a:lnSpc>
                <a:spcPct val="93400"/>
              </a:lnSpc>
              <a:spcBef>
                <a:spcPts val="880"/>
              </a:spcBef>
            </a:pPr>
            <a:r>
              <a:rPr dirty="0" baseline="4629" sz="1800" spc="-15">
                <a:latin typeface="Times New Roman"/>
                <a:cs typeface="Times New Roman"/>
              </a:rPr>
              <a:t>Exercise: </a:t>
            </a:r>
            <a:r>
              <a:rPr dirty="0" baseline="4629" sz="1800">
                <a:latin typeface="Times New Roman"/>
                <a:cs typeface="Times New Roman"/>
              </a:rPr>
              <a:t>Translate a </a:t>
            </a:r>
            <a:r>
              <a:rPr dirty="0" baseline="4629" sz="1800" spc="-7">
                <a:latin typeface="Times New Roman"/>
                <a:cs typeface="Times New Roman"/>
              </a:rPr>
              <a:t>triangle </a:t>
            </a:r>
            <a:r>
              <a:rPr dirty="0" baseline="4629" sz="1800">
                <a:latin typeface="Times New Roman"/>
                <a:cs typeface="Times New Roman"/>
              </a:rPr>
              <a:t>with </a:t>
            </a:r>
            <a:r>
              <a:rPr dirty="0" baseline="4629" sz="1800" spc="-7">
                <a:latin typeface="Times New Roman"/>
                <a:cs typeface="Times New Roman"/>
              </a:rPr>
              <a:t>vertices </a:t>
            </a:r>
            <a:r>
              <a:rPr dirty="0" baseline="4629" sz="1800">
                <a:latin typeface="Times New Roman"/>
                <a:cs typeface="Times New Roman"/>
              </a:rPr>
              <a:t>(10,20), </a:t>
            </a:r>
            <a:r>
              <a:rPr dirty="0" baseline="4629" sz="1800" spc="-7">
                <a:latin typeface="Times New Roman"/>
                <a:cs typeface="Times New Roman"/>
              </a:rPr>
              <a:t>(10,10), (20,10) </a:t>
            </a:r>
            <a:r>
              <a:rPr dirty="0" baseline="4629" sz="1800">
                <a:latin typeface="Times New Roman"/>
                <a:cs typeface="Times New Roman"/>
              </a:rPr>
              <a:t>by </a:t>
            </a:r>
            <a:r>
              <a:rPr dirty="0" baseline="4629" sz="1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x</a:t>
            </a:r>
            <a:r>
              <a:rPr dirty="0" baseline="4629" sz="1800" spc="15">
                <a:latin typeface="Times New Roman"/>
                <a:cs typeface="Times New Roman"/>
              </a:rPr>
              <a:t>=5,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y</a:t>
            </a:r>
            <a:r>
              <a:rPr dirty="0" baseline="4629" sz="1800">
                <a:latin typeface="Times New Roman"/>
                <a:cs typeface="Times New Roman"/>
              </a:rPr>
              <a:t>=10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>
                <a:latin typeface="Times New Roman"/>
                <a:cs typeface="Times New Roman"/>
              </a:rPr>
              <a:t>then 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origin </a:t>
            </a:r>
            <a:r>
              <a:rPr dirty="0" sz="1200">
                <a:latin typeface="Times New Roman"/>
                <a:cs typeface="Times New Roman"/>
              </a:rPr>
              <a:t>by 30 </a:t>
            </a:r>
            <a:r>
              <a:rPr dirty="0" sz="1200" spc="-5">
                <a:latin typeface="Times New Roman"/>
                <a:cs typeface="Times New Roman"/>
              </a:rPr>
              <a:t>degrees. </a:t>
            </a:r>
            <a:r>
              <a:rPr dirty="0" sz="1200" spc="-10">
                <a:latin typeface="Times New Roman"/>
                <a:cs typeface="Times New Roman"/>
              </a:rPr>
              <a:t>Compare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result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one obtained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previously: (3.66,32.32), (8.66,23.66),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(17.32,28.66)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plotting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original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02004" y="5584952"/>
            <a:ext cx="5645150" cy="1189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Composite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Transformation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Matrix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Translations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1165"/>
              </a:spcBef>
            </a:pPr>
            <a:r>
              <a:rPr dirty="0" baseline="4629" sz="1800" spc="7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common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sense,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if</a:t>
            </a:r>
            <a:r>
              <a:rPr dirty="0" baseline="4629" sz="1800" spc="-7">
                <a:latin typeface="Times New Roman"/>
                <a:cs typeface="Times New Roman"/>
              </a:rPr>
              <a:t> we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translate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shape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with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2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successive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translation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vectors: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(t</a:t>
            </a:r>
            <a:r>
              <a:rPr dirty="0" sz="800" spc="10">
                <a:latin typeface="Times New Roman"/>
                <a:cs typeface="Times New Roman"/>
              </a:rPr>
              <a:t>x1</a:t>
            </a:r>
            <a:r>
              <a:rPr dirty="0" baseline="4629" sz="1800" spc="15">
                <a:latin typeface="Times New Roman"/>
                <a:cs typeface="Times New Roman"/>
              </a:rPr>
              <a:t>,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y1</a:t>
            </a:r>
            <a:r>
              <a:rPr dirty="0" baseline="4629" sz="1800">
                <a:latin typeface="Times New Roman"/>
                <a:cs typeface="Times New Roman"/>
              </a:rPr>
              <a:t>)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(t</a:t>
            </a:r>
            <a:r>
              <a:rPr dirty="0" sz="800" spc="-5">
                <a:latin typeface="Times New Roman"/>
                <a:cs typeface="Times New Roman"/>
              </a:rPr>
              <a:t>x2</a:t>
            </a:r>
            <a:r>
              <a:rPr dirty="0" baseline="4629" sz="1800" spc="-7">
                <a:latin typeface="Times New Roman"/>
                <a:cs typeface="Times New Roman"/>
              </a:rPr>
              <a:t>, t</a:t>
            </a:r>
            <a:r>
              <a:rPr dirty="0" sz="800" spc="-5">
                <a:latin typeface="Times New Roman"/>
                <a:cs typeface="Times New Roman"/>
              </a:rPr>
              <a:t>y2</a:t>
            </a:r>
            <a:r>
              <a:rPr dirty="0" baseline="4629" sz="1800" spc="-7">
                <a:latin typeface="Times New Roman"/>
                <a:cs typeface="Times New Roman"/>
              </a:rPr>
              <a:t>),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it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44">
                <a:latin typeface="Times New Roman"/>
                <a:cs typeface="Times New Roman"/>
              </a:rPr>
              <a:t>is</a:t>
            </a:r>
            <a:r>
              <a:rPr dirty="0" baseline="4629" sz="1800">
                <a:latin typeface="Times New Roman"/>
                <a:cs typeface="Times New Roman"/>
              </a:rPr>
              <a:t> equal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single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translation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of</a:t>
            </a:r>
            <a:r>
              <a:rPr dirty="0" baseline="4629" sz="1800" spc="-44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(t</a:t>
            </a:r>
            <a:r>
              <a:rPr dirty="0" sz="800" spc="10">
                <a:latin typeface="Times New Roman"/>
                <a:cs typeface="Times New Roman"/>
              </a:rPr>
              <a:t>x1</a:t>
            </a:r>
            <a:r>
              <a:rPr dirty="0" baseline="4629" sz="1800" spc="15">
                <a:latin typeface="Times New Roman"/>
                <a:cs typeface="Times New Roman"/>
              </a:rPr>
              <a:t>+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</a:t>
            </a:r>
            <a:r>
              <a:rPr dirty="0" sz="800" spc="-5">
                <a:latin typeface="Times New Roman"/>
                <a:cs typeface="Times New Roman"/>
              </a:rPr>
              <a:t>x2</a:t>
            </a:r>
            <a:r>
              <a:rPr dirty="0" baseline="4629" sz="1800" spc="-7">
                <a:latin typeface="Times New Roman"/>
                <a:cs typeface="Times New Roman"/>
              </a:rPr>
              <a:t>,</a:t>
            </a:r>
            <a:r>
              <a:rPr dirty="0" baseline="4629" sz="1800">
                <a:latin typeface="Times New Roman"/>
                <a:cs typeface="Times New Roman"/>
              </a:rPr>
              <a:t> t</a:t>
            </a:r>
            <a:r>
              <a:rPr dirty="0" sz="800">
                <a:latin typeface="Times New Roman"/>
                <a:cs typeface="Times New Roman"/>
              </a:rPr>
              <a:t>y1</a:t>
            </a:r>
            <a:r>
              <a:rPr dirty="0" baseline="4629" sz="1800">
                <a:latin typeface="Times New Roman"/>
                <a:cs typeface="Times New Roman"/>
              </a:rPr>
              <a:t>+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sz="800" spc="-15">
                <a:latin typeface="Times New Roman"/>
                <a:cs typeface="Times New Roman"/>
              </a:rPr>
              <a:t>y2</a:t>
            </a:r>
            <a:r>
              <a:rPr dirty="0" baseline="4629" sz="1800" spc="-22">
                <a:latin typeface="Times New Roman"/>
                <a:cs typeface="Times New Roman"/>
              </a:rPr>
              <a:t>).</a:t>
            </a:r>
            <a:endParaRPr baseline="4629" sz="1800">
              <a:latin typeface="Times New Roman"/>
              <a:cs typeface="Times New Roman"/>
            </a:endParaRPr>
          </a:p>
          <a:p>
            <a:pPr marL="12700">
              <a:lnSpc>
                <a:spcPts val="121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demonstrated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62964" y="6841910"/>
            <a:ext cx="114300" cy="448309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82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700" spc="-5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87119" y="6915124"/>
            <a:ext cx="426720" cy="3854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9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48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202" sz="1650" spc="-60">
                <a:latin typeface="Times New Roman"/>
                <a:cs typeface="Times New Roman"/>
              </a:rPr>
              <a:t>·</a:t>
            </a:r>
            <a:r>
              <a:rPr dirty="0" baseline="-20202" sz="1650" spc="97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040850" y="6899109"/>
            <a:ext cx="299720" cy="445134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dirty="0" baseline="7575" sz="1650">
                <a:latin typeface="Times New Roman"/>
                <a:cs typeface="Times New Roman"/>
              </a:rPr>
              <a:t>t</a:t>
            </a:r>
            <a:r>
              <a:rPr dirty="0" baseline="7575" sz="1650" spc="-15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x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96520">
              <a:lnSpc>
                <a:spcPts val="835"/>
              </a:lnSpc>
              <a:spcBef>
                <a:spcPts val="250"/>
              </a:spcBef>
            </a:pPr>
            <a:r>
              <a:rPr dirty="0" baseline="3472" sz="12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  <a:p>
            <a:pPr marL="193675">
              <a:lnSpc>
                <a:spcPts val="535"/>
              </a:lnSpc>
            </a:pPr>
            <a:r>
              <a:rPr dirty="0" sz="550" spc="-15">
                <a:latin typeface="Times New Roman"/>
                <a:cs typeface="Times New Roman"/>
              </a:rPr>
              <a:t>y2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501264" y="6926707"/>
            <a:ext cx="37033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67080" algn="l"/>
              </a:tabLst>
            </a:pP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x1</a:t>
            </a:r>
            <a:r>
              <a:rPr dirty="0" baseline="-9259" sz="135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x1</a:t>
            </a:r>
            <a:r>
              <a:rPr dirty="0" baseline="-9259" sz="135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</a:t>
            </a:r>
            <a:r>
              <a:rPr dirty="0" baseline="-9259" sz="1350" spc="-127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2</a:t>
            </a:r>
            <a:r>
              <a:rPr dirty="0" baseline="-9259" sz="1350">
                <a:latin typeface="Times New Roman"/>
                <a:cs typeface="Times New Roman"/>
              </a:rPr>
              <a:t>   </a:t>
            </a:r>
            <a:r>
              <a:rPr dirty="0" baseline="-9259" sz="135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y</a:t>
            </a:r>
            <a:r>
              <a:rPr dirty="0" baseline="-9259" sz="1350" spc="-157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2</a:t>
            </a:r>
            <a:r>
              <a:rPr dirty="0" baseline="-9259" sz="1350">
                <a:latin typeface="Times New Roman"/>
                <a:cs typeface="Times New Roman"/>
              </a:rPr>
              <a:t>   </a:t>
            </a:r>
            <a:r>
              <a:rPr dirty="0" baseline="-9259" sz="135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x1</a:t>
            </a:r>
            <a:r>
              <a:rPr dirty="0" baseline="-9259" sz="1350" spc="-89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73757" y="7182739"/>
            <a:ext cx="8280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7575" sz="1650">
                <a:latin typeface="Times New Roman"/>
                <a:cs typeface="Times New Roman"/>
              </a:rPr>
              <a:t>=</a:t>
            </a:r>
            <a:r>
              <a:rPr dirty="0" baseline="7575" sz="1650" spc="-7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7">
                <a:latin typeface="Times New Roman"/>
                <a:cs typeface="Times New Roman"/>
              </a:rPr>
              <a:t> </a:t>
            </a:r>
            <a:r>
              <a:rPr dirty="0" baseline="7407" sz="1125" spc="-22">
                <a:latin typeface="Times New Roman"/>
                <a:cs typeface="Times New Roman"/>
              </a:rPr>
              <a:t>*1 </a:t>
            </a:r>
            <a:r>
              <a:rPr dirty="0" baseline="7407" sz="1125">
                <a:latin typeface="Times New Roman"/>
                <a:cs typeface="Times New Roman"/>
              </a:rPr>
              <a:t>1*</a:t>
            </a:r>
            <a:r>
              <a:rPr dirty="0" baseline="7407" sz="1125" spc="-22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t</a:t>
            </a:r>
            <a:r>
              <a:rPr dirty="0" baseline="7407" sz="1125" spc="22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y1</a:t>
            </a:r>
            <a:r>
              <a:rPr dirty="0" sz="550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22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endParaRPr baseline="7407" sz="1125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69284" y="7158355"/>
            <a:ext cx="115125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-67">
                <a:latin typeface="Times New Roman"/>
                <a:cs typeface="Times New Roman"/>
              </a:rPr>
              <a:t>y</a:t>
            </a:r>
            <a:r>
              <a:rPr dirty="0" baseline="-9259" sz="1350" spc="7">
                <a:latin typeface="Times New Roman"/>
                <a:cs typeface="Times New Roman"/>
              </a:rPr>
              <a:t>1</a:t>
            </a:r>
            <a:r>
              <a:rPr dirty="0" baseline="-9259" sz="1350" spc="52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 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48707" y="7228459"/>
            <a:ext cx="878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22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t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x</a:t>
            </a:r>
            <a:r>
              <a:rPr dirty="0" sz="550" spc="-1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baseline="7407" sz="1125">
                <a:latin typeface="Times New Roman"/>
                <a:cs typeface="Times New Roman"/>
              </a:rPr>
              <a:t>1*</a:t>
            </a:r>
            <a:r>
              <a:rPr dirty="0" baseline="7407" sz="1125" spc="-22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t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y</a:t>
            </a:r>
            <a:r>
              <a:rPr dirty="0" sz="550" spc="-1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t</a:t>
            </a:r>
            <a:r>
              <a:rPr dirty="0" baseline="7407" sz="1125" spc="7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y1</a:t>
            </a:r>
            <a:r>
              <a:rPr dirty="0" sz="550" spc="-15">
                <a:latin typeface="Times New Roman"/>
                <a:cs typeface="Times New Roman"/>
              </a:rPr>
              <a:t> </a:t>
            </a:r>
            <a:r>
              <a:rPr dirty="0" baseline="7407" sz="1125" spc="-30">
                <a:latin typeface="Times New Roman"/>
                <a:cs typeface="Times New Roman"/>
              </a:rPr>
              <a:t>*1</a:t>
            </a:r>
            <a:endParaRPr baseline="7407" sz="1125">
              <a:latin typeface="Times New Roman"/>
              <a:cs typeface="Times New Roman"/>
            </a:endParaRPr>
          </a:p>
        </p:txBody>
      </p:sp>
      <p:pic>
        <p:nvPicPr>
          <p:cNvPr id="95" name="object 9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99869" y="7479665"/>
            <a:ext cx="109219" cy="186055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252345" y="7479665"/>
            <a:ext cx="118744" cy="186055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1013764" y="7469251"/>
            <a:ext cx="125984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1935" algn="l"/>
                <a:tab pos="778510" algn="l"/>
              </a:tabLst>
            </a:pPr>
            <a:r>
              <a:rPr dirty="0" sz="1100">
                <a:latin typeface="Times New Roman"/>
                <a:cs typeface="Times New Roman"/>
              </a:rPr>
              <a:t>0	</a:t>
            </a:r>
            <a:r>
              <a:rPr dirty="0" baseline="-10101" sz="1650">
                <a:latin typeface="Times New Roman"/>
                <a:cs typeface="Times New Roman"/>
              </a:rPr>
              <a:t>0</a:t>
            </a:r>
            <a:r>
              <a:rPr dirty="0" baseline="-10101" sz="1650" spc="4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	0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4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840"/>
              </a:spcBef>
              <a:tabLst>
                <a:tab pos="288290" algn="l"/>
              </a:tabLst>
            </a:pPr>
            <a:r>
              <a:rPr dirty="0" baseline="7575" sz="1650">
                <a:latin typeface="Times New Roman"/>
                <a:cs typeface="Times New Roman"/>
              </a:rPr>
              <a:t>1	0</a:t>
            </a:r>
            <a:r>
              <a:rPr dirty="0" baseline="7575" sz="1650" spc="450">
                <a:latin typeface="Times New Roman"/>
                <a:cs typeface="Times New Roman"/>
              </a:rPr>
              <a:t> </a:t>
            </a:r>
            <a:r>
              <a:rPr dirty="0" baseline="10101" sz="1650">
                <a:latin typeface="Times New Roman"/>
                <a:cs typeface="Times New Roman"/>
              </a:rPr>
              <a:t>t</a:t>
            </a:r>
            <a:r>
              <a:rPr dirty="0" baseline="10101" sz="1650" spc="-97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x1  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baseline="10101" sz="1650">
                <a:latin typeface="Times New Roman"/>
                <a:cs typeface="Times New Roman"/>
              </a:rPr>
              <a:t>t</a:t>
            </a:r>
            <a:r>
              <a:rPr dirty="0" baseline="10101" sz="1650" spc="7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x2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37282" y="7469251"/>
            <a:ext cx="1031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5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1*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06950" y="7469251"/>
            <a:ext cx="12503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</a:t>
            </a:r>
            <a:r>
              <a:rPr dirty="0" baseline="-9259" sz="1350" spc="-52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2</a:t>
            </a:r>
            <a:r>
              <a:rPr dirty="0" baseline="-9259" sz="1350">
                <a:latin typeface="Times New Roman"/>
                <a:cs typeface="Times New Roman"/>
              </a:rPr>
              <a:t>   </a:t>
            </a:r>
            <a:r>
              <a:rPr dirty="0" baseline="-9259" sz="135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baseline="-9259" sz="1350" spc="7">
                <a:latin typeface="Times New Roman"/>
                <a:cs typeface="Times New Roman"/>
              </a:rPr>
              <a:t>u</a:t>
            </a:r>
            <a:r>
              <a:rPr dirty="0" baseline="-9259" sz="1350" spc="-82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2</a:t>
            </a:r>
            <a:r>
              <a:rPr dirty="0" baseline="-9259" sz="1350">
                <a:latin typeface="Times New Roman"/>
                <a:cs typeface="Times New Roman"/>
              </a:rPr>
              <a:t>   </a:t>
            </a:r>
            <a:r>
              <a:rPr dirty="0" baseline="-9259" sz="1350" spc="1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1*1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047104" y="7479665"/>
            <a:ext cx="103503" cy="186055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902004" y="7957185"/>
            <a:ext cx="104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414399" y="7951089"/>
            <a:ext cx="333375" cy="364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45"/>
              </a:lnSpc>
              <a:spcBef>
                <a:spcPts val="95"/>
              </a:spcBef>
            </a:pPr>
            <a:r>
              <a:rPr dirty="0" sz="700" spc="-10">
                <a:latin typeface="Times New Roman"/>
                <a:cs typeface="Times New Roman"/>
              </a:rPr>
              <a:t>01</a:t>
            </a:r>
            <a:r>
              <a:rPr dirty="0" sz="700" spc="31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  <a:p>
            <a:pPr marL="231775">
              <a:lnSpc>
                <a:spcPts val="565"/>
              </a:lnSpc>
            </a:pPr>
            <a:r>
              <a:rPr dirty="0" sz="550" spc="-10">
                <a:latin typeface="Times New Roman"/>
                <a:cs typeface="Times New Roman"/>
              </a:rPr>
              <a:t>y1</a:t>
            </a:r>
            <a:endParaRPr sz="5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828926" y="7951089"/>
            <a:ext cx="15240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45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  <a:p>
            <a:pPr marL="58419">
              <a:lnSpc>
                <a:spcPts val="565"/>
              </a:lnSpc>
            </a:pPr>
            <a:r>
              <a:rPr dirty="0" sz="550">
                <a:latin typeface="Times New Roman"/>
                <a:cs typeface="Times New Roman"/>
              </a:rPr>
              <a:t>y</a:t>
            </a:r>
            <a:r>
              <a:rPr dirty="0" sz="550" spc="-5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54404" y="8121777"/>
            <a:ext cx="330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65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02004" y="8499729"/>
            <a:ext cx="3726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demonstrates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70726" y="9960051"/>
            <a:ext cx="8572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7" name="object 10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130925" y="6943090"/>
            <a:ext cx="41275" cy="268604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70092" y="7266547"/>
            <a:ext cx="4807" cy="86753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68662" y="7266547"/>
            <a:ext cx="4807" cy="86753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1990301" y="7741096"/>
            <a:ext cx="41910" cy="271145"/>
            <a:chOff x="1990301" y="7741096"/>
            <a:chExt cx="41910" cy="271145"/>
          </a:xfrm>
        </p:grpSpPr>
        <p:pic>
          <p:nvPicPr>
            <p:cNvPr id="111" name="object 11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90301" y="7741096"/>
              <a:ext cx="41909" cy="14471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27521" y="7914641"/>
              <a:ext cx="4678" cy="97402"/>
            </a:xfrm>
            <a:prstGeom prst="rect">
              <a:avLst/>
            </a:prstGeom>
          </p:spPr>
        </p:pic>
      </p:grpSp>
      <p:pic>
        <p:nvPicPr>
          <p:cNvPr id="113" name="object 11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985645" y="8059420"/>
            <a:ext cx="84455" cy="384809"/>
          </a:xfrm>
          <a:prstGeom prst="rect">
            <a:avLst/>
          </a:prstGeom>
        </p:spPr>
      </p:pic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589" y="1754822"/>
            <a:ext cx="64810" cy="985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564" y="1813028"/>
            <a:ext cx="68460" cy="45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5869" y="1754822"/>
            <a:ext cx="60960" cy="985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4309" y="1787666"/>
            <a:ext cx="71913" cy="656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6643" y="1813028"/>
            <a:ext cx="68460" cy="45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2689" y="1787666"/>
            <a:ext cx="79882" cy="656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0576" y="2052440"/>
            <a:ext cx="74506" cy="697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4794" y="2558998"/>
            <a:ext cx="60181" cy="102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26518" y="2586904"/>
            <a:ext cx="188753" cy="7441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55292" y="2619461"/>
            <a:ext cx="65489" cy="46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27141" y="2562425"/>
            <a:ext cx="56061" cy="950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69030" y="2586904"/>
            <a:ext cx="179429" cy="7441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55924" y="2558998"/>
            <a:ext cx="61485" cy="102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01414" y="2558998"/>
            <a:ext cx="61485" cy="102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45419" y="2586904"/>
            <a:ext cx="68460" cy="697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4691" y="2834205"/>
            <a:ext cx="56061" cy="950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5416" y="2834205"/>
            <a:ext cx="56061" cy="950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92091" y="2834205"/>
            <a:ext cx="56061" cy="950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76976" y="2834205"/>
            <a:ext cx="56061" cy="950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21220" y="2830778"/>
            <a:ext cx="60062" cy="10232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20389" y="2858684"/>
            <a:ext cx="69440" cy="6976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79016" y="2525098"/>
            <a:ext cx="49823" cy="7383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70318" y="3371163"/>
            <a:ext cx="63896" cy="10232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41487" y="3399069"/>
            <a:ext cx="192667" cy="7441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74534" y="3371163"/>
            <a:ext cx="63896" cy="10232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0206" y="3679068"/>
            <a:ext cx="41910" cy="677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54345" y="3699130"/>
            <a:ext cx="129930" cy="4698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64876" y="3679068"/>
            <a:ext cx="41909" cy="677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949754" y="3699129"/>
            <a:ext cx="52247" cy="4698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26164" y="4446853"/>
            <a:ext cx="296311" cy="10232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37814" y="4648708"/>
            <a:ext cx="204375" cy="6578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110739" y="6920230"/>
            <a:ext cx="4889" cy="6985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976649" y="7087870"/>
            <a:ext cx="4550" cy="6250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27885" y="7087870"/>
            <a:ext cx="5291" cy="6250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31820" y="7629439"/>
            <a:ext cx="64682" cy="6976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109754" y="7629439"/>
            <a:ext cx="61485" cy="6976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19270" y="7629439"/>
            <a:ext cx="64682" cy="6976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78648" y="7629439"/>
            <a:ext cx="68460" cy="6976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42884" y="7629439"/>
            <a:ext cx="68460" cy="6976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46743" y="7629439"/>
            <a:ext cx="68460" cy="6976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45783" y="7892035"/>
            <a:ext cx="46382" cy="4698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919163" y="7892035"/>
            <a:ext cx="46382" cy="4698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472949" y="7892035"/>
            <a:ext cx="47047" cy="4698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895918" y="7892035"/>
            <a:ext cx="46382" cy="4698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14784" y="8021918"/>
            <a:ext cx="66215" cy="7059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098959" y="8021918"/>
            <a:ext cx="66215" cy="7059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25777" y="8042440"/>
            <a:ext cx="50350" cy="5096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835154" y="8042440"/>
            <a:ext cx="51804" cy="5096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54735" y="1721759"/>
            <a:ext cx="51020" cy="14205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54735" y="1884680"/>
            <a:ext cx="9178" cy="12069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54735" y="2065957"/>
            <a:ext cx="4807" cy="873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81723" y="1721759"/>
            <a:ext cx="46382" cy="14205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221864" y="1721759"/>
            <a:ext cx="47307" cy="14205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092353" y="1884680"/>
            <a:ext cx="9178" cy="12069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221864" y="1884680"/>
            <a:ext cx="9276" cy="12069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084977" y="2065957"/>
            <a:ext cx="4807" cy="873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221864" y="2065957"/>
            <a:ext cx="4807" cy="87327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054735" y="2291025"/>
            <a:ext cx="79375" cy="190500"/>
            <a:chOff x="1054735" y="2291025"/>
            <a:chExt cx="79375" cy="190500"/>
          </a:xfrm>
        </p:grpSpPr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4735" y="2291025"/>
              <a:ext cx="65489" cy="1901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24585" y="2294066"/>
              <a:ext cx="9276" cy="14471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54735" y="2520950"/>
            <a:ext cx="104140" cy="730884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081762" y="2287215"/>
            <a:ext cx="65489" cy="190168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193952" y="2290256"/>
            <a:ext cx="4638" cy="14471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235835" y="2287215"/>
            <a:ext cx="65489" cy="190168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182679" y="2559153"/>
            <a:ext cx="60181" cy="102698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290854" y="2287215"/>
            <a:ext cx="61485" cy="19016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19089" y="2562593"/>
            <a:ext cx="56333" cy="95450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609260" y="2587161"/>
            <a:ext cx="189218" cy="7468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3548" y="2619838"/>
            <a:ext cx="68758" cy="466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939718" y="2587161"/>
            <a:ext cx="221932" cy="7002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42032" y="2619838"/>
            <a:ext cx="65489" cy="4668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56133" y="2587161"/>
            <a:ext cx="68758" cy="7002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206674" y="2619838"/>
            <a:ext cx="69440" cy="4668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5610" y="2858941"/>
            <a:ext cx="179429" cy="74689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810540" y="3010678"/>
            <a:ext cx="179429" cy="69747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31900" y="2858941"/>
            <a:ext cx="179429" cy="74689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400455" y="3010678"/>
            <a:ext cx="179429" cy="69747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28317" y="2891618"/>
            <a:ext cx="65489" cy="4668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747954" y="3038577"/>
            <a:ext cx="64810" cy="929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013378" y="2858941"/>
            <a:ext cx="221932" cy="70021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036214" y="3006028"/>
            <a:ext cx="225348" cy="74397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74415" y="2858941"/>
            <a:ext cx="179429" cy="7468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697883" y="3010678"/>
            <a:ext cx="183914" cy="6974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15234" y="2858941"/>
            <a:ext cx="69440" cy="70021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005368" y="3010678"/>
            <a:ext cx="69272" cy="6974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426396" y="2830933"/>
            <a:ext cx="60346" cy="102698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430775" y="3010678"/>
            <a:ext cx="68636" cy="69747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1054735" y="3338006"/>
            <a:ext cx="51435" cy="287020"/>
            <a:chOff x="1054735" y="3338006"/>
            <a:chExt cx="51435" cy="287020"/>
          </a:xfrm>
        </p:grpSpPr>
        <p:pic>
          <p:nvPicPr>
            <p:cNvPr id="90" name="object 9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54735" y="3338006"/>
              <a:ext cx="51020" cy="14471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54735" y="3503930"/>
              <a:ext cx="9178" cy="120693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54735" y="3676015"/>
            <a:ext cx="67309" cy="38354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903521" y="3403360"/>
            <a:ext cx="83185" cy="70021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958649" y="3639288"/>
            <a:ext cx="60181" cy="102698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2585085" y="3313557"/>
            <a:ext cx="55308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857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(cos</a:t>
            </a:r>
            <a:r>
              <a:rPr dirty="0" sz="1100" spc="509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sin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820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6" name="object 9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664182" y="3639288"/>
            <a:ext cx="60811" cy="102698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1054735" y="4146361"/>
            <a:ext cx="51435" cy="287020"/>
            <a:chOff x="1054735" y="4146361"/>
            <a:chExt cx="51435" cy="287020"/>
          </a:xfrm>
        </p:grpSpPr>
        <p:pic>
          <p:nvPicPr>
            <p:cNvPr id="98" name="object 9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54735" y="4146361"/>
              <a:ext cx="51020" cy="14471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54735" y="4312285"/>
              <a:ext cx="9178" cy="120693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54735" y="4484370"/>
            <a:ext cx="67309" cy="382905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860688" y="4239723"/>
            <a:ext cx="68758" cy="4668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1636902" y="4030828"/>
            <a:ext cx="551180" cy="5499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40"/>
              </a:spcBef>
              <a:tabLst>
                <a:tab pos="316865" algn="l"/>
              </a:tabLst>
            </a:pP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n(</a:t>
            </a:r>
            <a:endParaRPr sz="1100">
              <a:latin typeface="Times New Roman"/>
              <a:cs typeface="Times New Roman"/>
            </a:endParaRPr>
          </a:p>
          <a:p>
            <a:pPr algn="r" marR="57150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Times New Roman"/>
                <a:cs typeface="Times New Roman"/>
              </a:rPr>
              <a:t>cos(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167130" y="6737350"/>
            <a:ext cx="88900" cy="414655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824525" y="6746547"/>
            <a:ext cx="156922" cy="243708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1830704" y="6743446"/>
            <a:ext cx="631190" cy="34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2715">
              <a:lnSpc>
                <a:spcPts val="1240"/>
              </a:lnSpc>
              <a:spcBef>
                <a:spcPts val="105"/>
              </a:spcBef>
            </a:pPr>
            <a:r>
              <a:rPr dirty="0" baseline="7575" sz="1650">
                <a:latin typeface="Times New Roman"/>
                <a:cs typeface="Times New Roman"/>
              </a:rPr>
              <a:t>s</a:t>
            </a:r>
            <a:r>
              <a:rPr dirty="0" baseline="7575" sz="1650" spc="-6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x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ts val="1240"/>
              </a:lnSpc>
              <a:tabLst>
                <a:tab pos="537845" algn="l"/>
              </a:tabLst>
            </a:pPr>
            <a:r>
              <a:rPr dirty="0" sz="850" spc="-5">
                <a:latin typeface="Times New Roman"/>
                <a:cs typeface="Times New Roman"/>
              </a:rPr>
              <a:t>0</a:t>
            </a:r>
            <a:r>
              <a:rPr dirty="0" sz="850" spc="280">
                <a:latin typeface="Times New Roman"/>
                <a:cs typeface="Times New Roman"/>
              </a:rPr>
              <a:t> </a:t>
            </a:r>
            <a:r>
              <a:rPr dirty="0" sz="850" spc="28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·</a:t>
            </a:r>
            <a:r>
              <a:rPr dirty="0" sz="850" spc="3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824587" y="7292880"/>
            <a:ext cx="65489" cy="183204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1936142" y="7291516"/>
            <a:ext cx="121920" cy="184785"/>
            <a:chOff x="1936142" y="7291516"/>
            <a:chExt cx="121920" cy="184785"/>
          </a:xfrm>
        </p:grpSpPr>
        <p:pic>
          <p:nvPicPr>
            <p:cNvPr id="108" name="object 10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36142" y="7291516"/>
              <a:ext cx="4638" cy="14471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978025" y="7292880"/>
              <a:ext cx="65489" cy="18320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48510" y="7291516"/>
              <a:ext cx="9276" cy="144711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1167130" y="7569011"/>
            <a:ext cx="36830" cy="253365"/>
            <a:chOff x="1167130" y="7569011"/>
            <a:chExt cx="36830" cy="253365"/>
          </a:xfrm>
        </p:grpSpPr>
        <p:pic>
          <p:nvPicPr>
            <p:cNvPr id="112" name="object 11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167130" y="7569011"/>
              <a:ext cx="36688" cy="14471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167130" y="7742556"/>
              <a:ext cx="4603" cy="79540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167130" y="7868921"/>
            <a:ext cx="67309" cy="402588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970818" y="7891399"/>
            <a:ext cx="47336" cy="46989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944679" y="8021283"/>
            <a:ext cx="69440" cy="70597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22538" y="7891398"/>
            <a:ext cx="46382" cy="46990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531467" y="8021283"/>
            <a:ext cx="65489" cy="70597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167130" y="8380095"/>
            <a:ext cx="82550" cy="711834"/>
          </a:xfrm>
          <a:prstGeom prst="rect">
            <a:avLst/>
          </a:prstGeom>
        </p:spPr>
      </p:pic>
      <p:sp>
        <p:nvSpPr>
          <p:cNvPr id="120" name="object 120"/>
          <p:cNvSpPr txBox="1"/>
          <p:nvPr/>
        </p:nvSpPr>
        <p:spPr>
          <a:xfrm>
            <a:off x="902004" y="636777"/>
            <a:ext cx="5598795" cy="927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Rotations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1250"/>
              </a:spcBef>
            </a:pP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common </a:t>
            </a:r>
            <a:r>
              <a:rPr dirty="0" sz="1200" spc="-5">
                <a:latin typeface="Times New Roman"/>
                <a:cs typeface="Times New Roman"/>
              </a:rPr>
              <a:t>sense,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rotate a </a:t>
            </a:r>
            <a:r>
              <a:rPr dirty="0" sz="1200" spc="-10">
                <a:latin typeface="Times New Roman"/>
                <a:cs typeface="Times New Roman"/>
              </a:rPr>
              <a:t>shape </a:t>
            </a:r>
            <a:r>
              <a:rPr dirty="0" sz="1200">
                <a:latin typeface="Times New Roman"/>
                <a:cs typeface="Times New Roman"/>
              </a:rPr>
              <a:t>with 2 </a:t>
            </a:r>
            <a:r>
              <a:rPr dirty="0" sz="1200" spc="-10">
                <a:latin typeface="Times New Roman"/>
                <a:cs typeface="Times New Roman"/>
              </a:rPr>
              <a:t>successive </a:t>
            </a:r>
            <a:r>
              <a:rPr dirty="0" sz="1200" spc="-5">
                <a:latin typeface="Times New Roman"/>
                <a:cs typeface="Times New Roman"/>
              </a:rPr>
              <a:t>rotation angles:</a:t>
            </a:r>
            <a:r>
              <a:rPr dirty="0" sz="1200">
                <a:latin typeface="Times New Roman"/>
                <a:cs typeface="Times New Roman"/>
              </a:rPr>
              <a:t> ? </a:t>
            </a:r>
            <a:r>
              <a:rPr dirty="0" sz="1200" spc="-5">
                <a:latin typeface="Times New Roman"/>
                <a:cs typeface="Times New Roman"/>
              </a:rPr>
              <a:t>and a, </a:t>
            </a:r>
            <a:r>
              <a:rPr dirty="0" sz="1200" spc="-10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equal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rotating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?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Similarly,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demonstrated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21" name="object 121"/>
          <p:cNvGraphicFramePr>
            <a:graphicFrameLocks noGrp="1"/>
          </p:cNvGraphicFramePr>
          <p:nvPr/>
        </p:nvGraphicFramePr>
        <p:xfrm>
          <a:off x="1056690" y="1722782"/>
          <a:ext cx="6159500" cy="966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/>
                <a:gridCol w="472440"/>
                <a:gridCol w="433705"/>
                <a:gridCol w="400050"/>
                <a:gridCol w="522605"/>
                <a:gridCol w="1839594"/>
                <a:gridCol w="2202179"/>
              </a:tblGrid>
              <a:tr h="211746">
                <a:tc>
                  <a:txBody>
                    <a:bodyPr/>
                    <a:lstStyle/>
                    <a:p>
                      <a:pPr marL="50165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750" spc="-15">
                          <a:latin typeface="Times New Roman"/>
                          <a:cs typeface="Times New Roman"/>
                        </a:rPr>
                        <a:t>sin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7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sin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2312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 marR="787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9742">
                <a:tc>
                  <a:txBody>
                    <a:bodyPr/>
                    <a:lstStyle/>
                    <a:p>
                      <a:pPr marL="59055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124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40"/>
                        </a:lnSpc>
                        <a:spcBef>
                          <a:spcPts val="75"/>
                        </a:spcBef>
                        <a:tabLst>
                          <a:tab pos="1026160" algn="l"/>
                        </a:tabLst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240"/>
                        </a:lnSpc>
                        <a:spcBef>
                          <a:spcPts val="75"/>
                        </a:spcBef>
                        <a:tabLst>
                          <a:tab pos="847725" algn="l"/>
                          <a:tab pos="1152525" algn="l"/>
                          <a:tab pos="1942464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*1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pic>
        <p:nvPicPr>
          <p:cNvPr id="122" name="object 1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23856" y="2055715"/>
            <a:ext cx="41910" cy="6850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2275382" y="2075993"/>
            <a:ext cx="55473" cy="47498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956868" y="2764917"/>
            <a:ext cx="845819" cy="3460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457834" marR="5080" indent="-445770">
              <a:lnSpc>
                <a:spcPts val="1200"/>
              </a:lnSpc>
              <a:spcBef>
                <a:spcPts val="240"/>
              </a:spcBef>
              <a:tabLst>
                <a:tab pos="292735" algn="l"/>
              </a:tabLst>
            </a:pPr>
            <a:r>
              <a:rPr dirty="0" sz="1100">
                <a:latin typeface="Times New Roman"/>
                <a:cs typeface="Times New Roman"/>
              </a:rPr>
              <a:t>=	</a:t>
            </a:r>
            <a:r>
              <a:rPr dirty="0" sz="1100" spc="-10">
                <a:latin typeface="Times New Roman"/>
                <a:cs typeface="Times New Roman"/>
              </a:rPr>
              <a:t>sin</a:t>
            </a:r>
            <a:r>
              <a:rPr dirty="0" sz="1100" spc="254">
                <a:latin typeface="Times New Roman"/>
                <a:cs typeface="Times New Roman"/>
              </a:rPr>
              <a:t>  </a:t>
            </a:r>
            <a:r>
              <a:rPr dirty="0" sz="1100" spc="-10">
                <a:latin typeface="Times New Roman"/>
                <a:cs typeface="Times New Roman"/>
              </a:rPr>
              <a:t>cos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938908" y="2764917"/>
            <a:ext cx="110172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811530" algn="l"/>
              </a:tabLst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85725">
              <a:lnSpc>
                <a:spcPts val="1260"/>
              </a:lnSpc>
              <a:tabLst>
                <a:tab pos="67691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95650" y="2764917"/>
            <a:ext cx="2072005" cy="3460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17170" marR="5080" indent="-204470">
              <a:lnSpc>
                <a:spcPts val="1200"/>
              </a:lnSpc>
              <a:spcBef>
                <a:spcPts val="240"/>
              </a:spcBef>
              <a:tabLst>
                <a:tab pos="975994" algn="l"/>
                <a:tab pos="1003300" algn="l"/>
                <a:tab pos="1622425" algn="l"/>
                <a:tab pos="1793239" algn="l"/>
              </a:tabLst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   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0  0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	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637657" y="2764917"/>
            <a:ext cx="143446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591185" algn="l"/>
                <a:tab pos="893444" algn="l"/>
                <a:tab pos="1189355" algn="l"/>
              </a:tabLst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60">
                <a:latin typeface="Times New Roman"/>
                <a:cs typeface="Times New Roman"/>
              </a:rPr>
              <a:t>c</a:t>
            </a:r>
            <a:r>
              <a:rPr dirty="0" sz="1100" spc="-75">
                <a:latin typeface="Times New Roman"/>
                <a:cs typeface="Times New Roman"/>
              </a:rPr>
              <a:t>o</a:t>
            </a:r>
            <a:r>
              <a:rPr dirty="0" sz="1100" spc="-5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  <a:p>
            <a:pPr marL="57785">
              <a:lnSpc>
                <a:spcPts val="1260"/>
              </a:lnSpc>
              <a:tabLst>
                <a:tab pos="484505" algn="l"/>
                <a:tab pos="90868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1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8" name="object 128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654935" y="3575050"/>
            <a:ext cx="146050" cy="173990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3215639" y="3575050"/>
            <a:ext cx="262254" cy="173990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39784" y="3652887"/>
            <a:ext cx="79716" cy="64101"/>
          </a:xfrm>
          <a:prstGeom prst="rect">
            <a:avLst/>
          </a:prstGeom>
        </p:spPr>
      </p:pic>
      <p:sp>
        <p:nvSpPr>
          <p:cNvPr id="131" name="object 131"/>
          <p:cNvSpPr txBox="1"/>
          <p:nvPr/>
        </p:nvSpPr>
        <p:spPr>
          <a:xfrm>
            <a:off x="3286505" y="3737610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359911" y="3316604"/>
            <a:ext cx="932815" cy="61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  <a:tab pos="838835" algn="l"/>
              </a:tabLst>
            </a:pPr>
            <a:r>
              <a:rPr dirty="0" sz="1100" spc="-10">
                <a:latin typeface="Times New Roman"/>
                <a:cs typeface="Times New Roman"/>
              </a:rPr>
              <a:t>sin	cos</a:t>
            </a:r>
            <a:r>
              <a:rPr dirty="0" sz="1100" spc="6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	0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ts val="1260"/>
              </a:lnSpc>
              <a:spcBef>
                <a:spcPts val="795"/>
              </a:spcBef>
              <a:tabLst>
                <a:tab pos="786130" algn="l"/>
              </a:tabLst>
            </a:pPr>
            <a:r>
              <a:rPr dirty="0" sz="1100" spc="-10">
                <a:latin typeface="Times New Roman"/>
                <a:cs typeface="Times New Roman"/>
              </a:rPr>
              <a:t>cos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cos	</a:t>
            </a:r>
            <a:r>
              <a:rPr dirty="0" baseline="3703" sz="1125" spc="-7">
                <a:latin typeface="Times New Roman"/>
                <a:cs typeface="Times New Roman"/>
              </a:rPr>
              <a:t>0</a:t>
            </a:r>
            <a:endParaRPr baseline="3703" sz="1125">
              <a:latin typeface="Times New Roman"/>
              <a:cs typeface="Times New Roman"/>
            </a:endParaRPr>
          </a:p>
          <a:p>
            <a:pPr algn="r" marR="15240">
              <a:lnSpc>
                <a:spcPts val="1260"/>
              </a:lnSpc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94333" y="4112514"/>
            <a:ext cx="254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s(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34" name="object 134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110781" y="4343467"/>
            <a:ext cx="304371" cy="96152"/>
          </a:xfrm>
          <a:prstGeom prst="rect">
            <a:avLst/>
          </a:prstGeom>
        </p:spPr>
      </p:pic>
      <p:sp>
        <p:nvSpPr>
          <p:cNvPr id="135" name="object 135"/>
          <p:cNvSpPr txBox="1"/>
          <p:nvPr/>
        </p:nvSpPr>
        <p:spPr>
          <a:xfrm>
            <a:off x="902004" y="4548378"/>
            <a:ext cx="5457825" cy="2025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135">
              <a:lnSpc>
                <a:spcPts val="1275"/>
              </a:lnSpc>
              <a:spcBef>
                <a:spcPts val="105"/>
              </a:spcBef>
              <a:tabLst>
                <a:tab pos="539750" algn="l"/>
              </a:tabLst>
            </a:pPr>
            <a:r>
              <a:rPr dirty="0" baseline="2525" sz="1650">
                <a:latin typeface="Times New Roman"/>
                <a:cs typeface="Times New Roman"/>
              </a:rPr>
              <a:t>=</a:t>
            </a:r>
            <a:r>
              <a:rPr dirty="0" baseline="2525" sz="1650" spc="240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Times New Roman"/>
                <a:cs typeface="Times New Roman"/>
              </a:rPr>
              <a:t>sin(	</a:t>
            </a:r>
            <a:r>
              <a:rPr dirty="0" sz="750" spc="-5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500380">
              <a:lnSpc>
                <a:spcPts val="1275"/>
              </a:lnSpc>
              <a:tabLst>
                <a:tab pos="1189355" algn="l"/>
                <a:tab pos="1787525" algn="l"/>
              </a:tabLst>
            </a:pPr>
            <a:r>
              <a:rPr dirty="0" sz="1100">
                <a:latin typeface="Times New Roman"/>
                <a:cs typeface="Times New Roman"/>
              </a:rPr>
              <a:t>0	0	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demonstrates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Scalings</a:t>
            </a:r>
            <a:r>
              <a:rPr dirty="0" u="sng" sz="12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sng" sz="12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Respect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Origin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86700"/>
              </a:lnSpc>
              <a:spcBef>
                <a:spcPts val="5"/>
              </a:spcBef>
            </a:pPr>
            <a:r>
              <a:rPr dirty="0" baseline="4629" sz="1800" spc="7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common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sense,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if</a:t>
            </a:r>
            <a:r>
              <a:rPr dirty="0" baseline="4629" sz="1800" spc="-7">
                <a:latin typeface="Times New Roman"/>
                <a:cs typeface="Times New Roman"/>
              </a:rPr>
              <a:t> we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scale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shape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with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2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successive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scaling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factor: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(s</a:t>
            </a:r>
            <a:r>
              <a:rPr dirty="0" sz="800" spc="5">
                <a:latin typeface="Times New Roman"/>
                <a:cs typeface="Times New Roman"/>
              </a:rPr>
              <a:t>x1</a:t>
            </a:r>
            <a:r>
              <a:rPr dirty="0" baseline="4629" sz="1800" spc="7">
                <a:latin typeface="Times New Roman"/>
                <a:cs typeface="Times New Roman"/>
              </a:rPr>
              <a:t>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y1</a:t>
            </a:r>
            <a:r>
              <a:rPr dirty="0" baseline="4629" sz="1800" spc="-15">
                <a:latin typeface="Times New Roman"/>
                <a:cs typeface="Times New Roman"/>
              </a:rPr>
              <a:t>)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(s</a:t>
            </a:r>
            <a:r>
              <a:rPr dirty="0" sz="800" spc="-5">
                <a:latin typeface="Times New Roman"/>
                <a:cs typeface="Times New Roman"/>
              </a:rPr>
              <a:t>x2</a:t>
            </a:r>
            <a:r>
              <a:rPr dirty="0" baseline="4629" sz="1800" spc="-7">
                <a:latin typeface="Times New Roman"/>
                <a:cs typeface="Times New Roman"/>
              </a:rPr>
              <a:t>,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</a:t>
            </a:r>
            <a:r>
              <a:rPr dirty="0" sz="800" spc="-5">
                <a:latin typeface="Times New Roman"/>
                <a:cs typeface="Times New Roman"/>
              </a:rPr>
              <a:t>y2</a:t>
            </a:r>
            <a:r>
              <a:rPr dirty="0" baseline="4629" sz="1800" spc="-7">
                <a:latin typeface="Times New Roman"/>
                <a:cs typeface="Times New Roman"/>
              </a:rPr>
              <a:t>),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with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respect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origin,</a:t>
            </a:r>
            <a:r>
              <a:rPr dirty="0" baseline="4629" sz="1800" spc="75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it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is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equal</a:t>
            </a:r>
            <a:r>
              <a:rPr dirty="0" baseline="4629" sz="1800" spc="-5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to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single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scaling</a:t>
            </a:r>
            <a:r>
              <a:rPr dirty="0" baseline="4629" sz="1800" spc="15">
                <a:latin typeface="Times New Roman"/>
                <a:cs typeface="Times New Roman"/>
              </a:rPr>
              <a:t> of</a:t>
            </a:r>
            <a:r>
              <a:rPr dirty="0" baseline="4629" sz="1800" spc="-37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(s</a:t>
            </a:r>
            <a:r>
              <a:rPr dirty="0" sz="800" spc="10">
                <a:latin typeface="Times New Roman"/>
                <a:cs typeface="Times New Roman"/>
              </a:rPr>
              <a:t>x1</a:t>
            </a:r>
            <a:r>
              <a:rPr dirty="0" baseline="4629" sz="1800" spc="15">
                <a:latin typeface="Times New Roman"/>
                <a:cs typeface="Times New Roman"/>
              </a:rPr>
              <a:t>*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x2</a:t>
            </a:r>
            <a:r>
              <a:rPr dirty="0" baseline="4629" sz="1800" spc="-15">
                <a:latin typeface="Times New Roman"/>
                <a:cs typeface="Times New Roman"/>
              </a:rPr>
              <a:t>,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y1</a:t>
            </a:r>
            <a:r>
              <a:rPr dirty="0" baseline="4629" sz="1800" spc="-15">
                <a:latin typeface="Times New Roman"/>
                <a:cs typeface="Times New Roman"/>
              </a:rPr>
              <a:t>*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y2</a:t>
            </a:r>
            <a:r>
              <a:rPr dirty="0" baseline="4629" sz="1800" spc="-15">
                <a:latin typeface="Times New Roman"/>
                <a:cs typeface="Times New Roman"/>
              </a:rPr>
              <a:t>)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with 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multiplicative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demonstrated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72565" y="6743446"/>
            <a:ext cx="368300" cy="34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240"/>
              </a:lnSpc>
              <a:spcBef>
                <a:spcPts val="105"/>
              </a:spcBef>
            </a:pPr>
            <a:r>
              <a:rPr dirty="0" baseline="7575" sz="1650">
                <a:latin typeface="Times New Roman"/>
                <a:cs typeface="Times New Roman"/>
              </a:rPr>
              <a:t>s</a:t>
            </a:r>
            <a:r>
              <a:rPr dirty="0" baseline="7575" sz="1650" spc="-157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x1</a:t>
            </a:r>
            <a:endParaRPr sz="900">
              <a:latin typeface="Times New Roman"/>
              <a:cs typeface="Times New Roman"/>
            </a:endParaRPr>
          </a:p>
          <a:p>
            <a:pPr marL="99060">
              <a:lnSpc>
                <a:spcPts val="124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48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560702" y="6699507"/>
            <a:ext cx="1323340" cy="47180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975994" algn="l"/>
                <a:tab pos="1235075" algn="l"/>
              </a:tabLst>
            </a:pPr>
            <a:r>
              <a:rPr dirty="0" baseline="2525" sz="1650">
                <a:latin typeface="Times New Roman"/>
                <a:cs typeface="Times New Roman"/>
              </a:rPr>
              <a:t>0</a:t>
            </a:r>
            <a:r>
              <a:rPr dirty="0" baseline="2525" sz="1650">
                <a:latin typeface="Times New Roman"/>
                <a:cs typeface="Times New Roman"/>
              </a:rPr>
              <a:t>  </a:t>
            </a:r>
            <a:r>
              <a:rPr dirty="0" baseline="2525" sz="1650" spc="15">
                <a:latin typeface="Times New Roman"/>
                <a:cs typeface="Times New Roman"/>
              </a:rPr>
              <a:t> </a:t>
            </a:r>
            <a:r>
              <a:rPr dirty="0" baseline="2525" sz="1650">
                <a:latin typeface="Times New Roman"/>
                <a:cs typeface="Times New Roman"/>
              </a:rPr>
              <a:t>0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ts val="969"/>
              </a:lnSpc>
              <a:spcBef>
                <a:spcPts val="185"/>
              </a:spcBef>
            </a:pPr>
            <a:r>
              <a:rPr dirty="0" sz="850" spc="-5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40005">
              <a:lnSpc>
                <a:spcPts val="790"/>
              </a:lnSpc>
              <a:tabLst>
                <a:tab pos="954405" algn="l"/>
              </a:tabLst>
            </a:pPr>
            <a:r>
              <a:rPr dirty="0" sz="700" spc="-40">
                <a:latin typeface="Times New Roman"/>
                <a:cs typeface="Times New Roman"/>
              </a:rPr>
              <a:t>y</a:t>
            </a:r>
            <a:r>
              <a:rPr dirty="0" sz="700" spc="-6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60">
                <a:latin typeface="Times New Roman"/>
                <a:cs typeface="Times New Roman"/>
              </a:rPr>
              <a:t>y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-6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144117" y="7271131"/>
            <a:ext cx="714375" cy="550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5"/>
              </a:spcBef>
              <a:tabLst>
                <a:tab pos="428625" algn="l"/>
              </a:tabLst>
            </a:pPr>
            <a:r>
              <a:rPr dirty="0" sz="1100">
                <a:latin typeface="Times New Roman"/>
                <a:cs typeface="Times New Roman"/>
              </a:rPr>
              <a:t>0	0</a:t>
            </a:r>
            <a:r>
              <a:rPr dirty="0" sz="1100" spc="4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baseline="7575" sz="1650">
                <a:latin typeface="Times New Roman"/>
                <a:cs typeface="Times New Roman"/>
              </a:rPr>
              <a:t>s</a:t>
            </a:r>
            <a:r>
              <a:rPr dirty="0" baseline="7575" sz="1650" spc="-19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x1</a:t>
            </a:r>
            <a:r>
              <a:rPr dirty="0" sz="900" spc="-85">
                <a:latin typeface="Times New Roman"/>
                <a:cs typeface="Times New Roman"/>
              </a:rPr>
              <a:t> </a:t>
            </a:r>
            <a:r>
              <a:rPr dirty="0" baseline="7575" sz="1650">
                <a:latin typeface="Times New Roman"/>
                <a:cs typeface="Times New Roman"/>
              </a:rPr>
              <a:t>*</a:t>
            </a:r>
            <a:r>
              <a:rPr dirty="0" baseline="7575" sz="1650" spc="-232">
                <a:latin typeface="Times New Roman"/>
                <a:cs typeface="Times New Roman"/>
              </a:rPr>
              <a:t> </a:t>
            </a:r>
            <a:r>
              <a:rPr dirty="0" baseline="7575" sz="1650">
                <a:latin typeface="Times New Roman"/>
                <a:cs typeface="Times New Roman"/>
              </a:rPr>
              <a:t>s</a:t>
            </a:r>
            <a:r>
              <a:rPr dirty="0" baseline="7575" sz="1650" spc="-157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x</a:t>
            </a:r>
            <a:r>
              <a:rPr dirty="0" sz="900" spc="-13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21789" y="7271131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521076" y="7295515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716529" y="7271131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788286" y="7609459"/>
            <a:ext cx="33242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91335" algn="l"/>
                <a:tab pos="2656840" algn="l"/>
                <a:tab pos="3059430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x1</a:t>
            </a:r>
            <a:r>
              <a:rPr dirty="0" baseline="-9259" sz="1350" spc="-15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y</a:t>
            </a:r>
            <a:r>
              <a:rPr dirty="0" baseline="-9259" sz="1350" spc="-120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2</a:t>
            </a:r>
            <a:r>
              <a:rPr dirty="0" baseline="-9259" sz="13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-30">
                <a:latin typeface="Times New Roman"/>
                <a:cs typeface="Times New Roman"/>
              </a:rPr>
              <a:t>x</a:t>
            </a:r>
            <a:r>
              <a:rPr dirty="0" baseline="-9259" sz="1350" spc="112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*1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43" name="object 14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081270" y="7623175"/>
            <a:ext cx="48260" cy="252730"/>
          </a:xfrm>
          <a:prstGeom prst="rect">
            <a:avLst/>
          </a:prstGeom>
        </p:spPr>
      </p:pic>
      <p:sp>
        <p:nvSpPr>
          <p:cNvPr id="144" name="object 144"/>
          <p:cNvSpPr txBox="1"/>
          <p:nvPr/>
        </p:nvSpPr>
        <p:spPr>
          <a:xfrm>
            <a:off x="984300" y="7764907"/>
            <a:ext cx="104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163421" y="7828915"/>
            <a:ext cx="236982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7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s</a:t>
            </a:r>
            <a:r>
              <a:rPr dirty="0" baseline="7407" sz="1125" spc="-3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x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s</a:t>
            </a:r>
            <a:r>
              <a:rPr dirty="0" baseline="7407" sz="1125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y1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7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37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s</a:t>
            </a:r>
            <a:r>
              <a:rPr dirty="0" baseline="7407" sz="1125" spc="-37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y1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s </a:t>
            </a:r>
            <a:r>
              <a:rPr dirty="0" sz="550">
                <a:latin typeface="Times New Roman"/>
                <a:cs typeface="Times New Roman"/>
              </a:rPr>
              <a:t>y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-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s</a:t>
            </a:r>
            <a:r>
              <a:rPr dirty="0" baseline="7407" sz="1125" spc="-3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y1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*</a:t>
            </a:r>
            <a:r>
              <a:rPr dirty="0" baseline="7407" sz="1125" spc="-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15">
                <a:latin typeface="Times New Roman"/>
                <a:cs typeface="Times New Roman"/>
              </a:rPr>
              <a:t> </a:t>
            </a:r>
            <a:r>
              <a:rPr dirty="0" baseline="7407" sz="1125" spc="-7">
                <a:latin typeface="Times New Roman"/>
                <a:cs typeface="Times New Roman"/>
              </a:rPr>
              <a:t>0</a:t>
            </a:r>
            <a:r>
              <a:rPr dirty="0" baseline="7407" sz="1125" spc="30">
                <a:latin typeface="Times New Roman"/>
                <a:cs typeface="Times New Roman"/>
              </a:rPr>
              <a:t> </a:t>
            </a:r>
            <a:r>
              <a:rPr dirty="0" baseline="7407" sz="1125" spc="-67">
                <a:latin typeface="Times New Roman"/>
                <a:cs typeface="Times New Roman"/>
              </a:rPr>
              <a:t>*1</a:t>
            </a:r>
            <a:endParaRPr baseline="7407" sz="1125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246733" y="7941945"/>
            <a:ext cx="1196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05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24127" y="8173593"/>
            <a:ext cx="1339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x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640329" y="7941945"/>
            <a:ext cx="1238885" cy="36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  <a:tab pos="991235" algn="l"/>
              </a:tabLst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algn="ctr" marL="174625">
              <a:lnSpc>
                <a:spcPct val="100000"/>
              </a:lnSpc>
              <a:spcBef>
                <a:spcPts val="500"/>
              </a:spcBef>
            </a:pPr>
            <a:r>
              <a:rPr dirty="0" sz="700" spc="-5">
                <a:latin typeface="Times New Roman"/>
                <a:cs typeface="Times New Roman"/>
              </a:rPr>
              <a:t>y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280661" y="7981569"/>
            <a:ext cx="63690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0</a:t>
            </a:r>
            <a:r>
              <a:rPr dirty="0" sz="800" spc="2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*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0</a:t>
            </a:r>
            <a:r>
              <a:rPr dirty="0" sz="800" spc="2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*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0</a:t>
            </a:r>
            <a:r>
              <a:rPr dirty="0" sz="800" spc="55">
                <a:latin typeface="Times New Roman"/>
                <a:cs typeface="Times New Roman"/>
              </a:rPr>
              <a:t> </a:t>
            </a:r>
            <a:r>
              <a:rPr dirty="0" sz="800" spc="25">
                <a:latin typeface="Times New Roman"/>
                <a:cs typeface="Times New Roman"/>
              </a:rPr>
              <a:t>1</a:t>
            </a:r>
            <a:r>
              <a:rPr dirty="0" sz="800" spc="-45">
                <a:latin typeface="Times New Roman"/>
                <a:cs typeface="Times New Roman"/>
              </a:rPr>
              <a:t>*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0" name="object 150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5081270" y="8127097"/>
            <a:ext cx="51435" cy="133684"/>
          </a:xfrm>
          <a:prstGeom prst="rect">
            <a:avLst/>
          </a:prstGeom>
        </p:spPr>
      </p:pic>
      <p:sp>
        <p:nvSpPr>
          <p:cNvPr id="151" name="object 151"/>
          <p:cNvSpPr txBox="1"/>
          <p:nvPr/>
        </p:nvSpPr>
        <p:spPr>
          <a:xfrm>
            <a:off x="1169517" y="8390001"/>
            <a:ext cx="535305" cy="56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70"/>
              </a:lnSpc>
              <a:spcBef>
                <a:spcPts val="100"/>
              </a:spcBef>
            </a:pPr>
            <a:r>
              <a:rPr dirty="0" baseline="7575" sz="1650" spc="-75">
                <a:latin typeface="Times New Roman"/>
                <a:cs typeface="Times New Roman"/>
              </a:rPr>
              <a:t>s</a:t>
            </a:r>
            <a:r>
              <a:rPr dirty="0" baseline="7575" sz="1650" spc="-195">
                <a:latin typeface="Times New Roman"/>
                <a:cs typeface="Times New Roman"/>
              </a:rPr>
              <a:t> </a:t>
            </a:r>
            <a:r>
              <a:rPr dirty="0" sz="900" spc="-45">
                <a:latin typeface="Times New Roman"/>
                <a:cs typeface="Times New Roman"/>
              </a:rPr>
              <a:t>x</a:t>
            </a:r>
            <a:r>
              <a:rPr dirty="0" sz="900" spc="-55">
                <a:latin typeface="Times New Roman"/>
                <a:cs typeface="Times New Roman"/>
              </a:rPr>
              <a:t>1</a:t>
            </a:r>
            <a:r>
              <a:rPr dirty="0" sz="900" spc="-70">
                <a:latin typeface="Times New Roman"/>
                <a:cs typeface="Times New Roman"/>
              </a:rPr>
              <a:t> </a:t>
            </a:r>
            <a:r>
              <a:rPr dirty="0" baseline="7575" sz="1650" spc="-89">
                <a:latin typeface="Times New Roman"/>
                <a:cs typeface="Times New Roman"/>
              </a:rPr>
              <a:t>*</a:t>
            </a:r>
            <a:r>
              <a:rPr dirty="0" baseline="7575" sz="1650" spc="-179">
                <a:latin typeface="Times New Roman"/>
                <a:cs typeface="Times New Roman"/>
              </a:rPr>
              <a:t> </a:t>
            </a:r>
            <a:r>
              <a:rPr dirty="0" baseline="7575" sz="1650" spc="-75">
                <a:latin typeface="Times New Roman"/>
                <a:cs typeface="Times New Roman"/>
              </a:rPr>
              <a:t>s</a:t>
            </a:r>
            <a:r>
              <a:rPr dirty="0" baseline="7575" sz="1650" spc="-157">
                <a:latin typeface="Times New Roman"/>
                <a:cs typeface="Times New Roman"/>
              </a:rPr>
              <a:t> </a:t>
            </a:r>
            <a:r>
              <a:rPr dirty="0" sz="900" spc="-55">
                <a:latin typeface="Times New Roman"/>
                <a:cs typeface="Times New Roman"/>
              </a:rPr>
              <a:t>x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 spc="-5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algn="ctr" marL="104775">
              <a:lnSpc>
                <a:spcPts val="127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algn="ctr" marL="104775">
              <a:lnSpc>
                <a:spcPct val="100000"/>
              </a:lnSpc>
              <a:spcBef>
                <a:spcPts val="38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469260" y="8350568"/>
            <a:ext cx="95885" cy="6051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155"/>
              </a:spcBef>
            </a:pPr>
            <a:r>
              <a:rPr dirty="0" sz="850" spc="-5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984300" y="8545448"/>
            <a:ext cx="104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804542" y="8545448"/>
            <a:ext cx="80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880997" y="8377809"/>
            <a:ext cx="41402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39065">
              <a:lnSpc>
                <a:spcPts val="1270"/>
              </a:lnSpc>
              <a:spcBef>
                <a:spcPts val="100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algn="r" marR="129539">
              <a:lnSpc>
                <a:spcPts val="1160"/>
              </a:lnSpc>
            </a:pPr>
            <a:r>
              <a:rPr dirty="0" sz="1100">
                <a:latin typeface="Times New Roman"/>
                <a:cs typeface="Times New Roman"/>
              </a:rPr>
              <a:t>*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660"/>
              </a:lnSpc>
              <a:tabLst>
                <a:tab pos="292735" algn="l"/>
              </a:tabLst>
            </a:pPr>
            <a:r>
              <a:rPr dirty="0" sz="700" spc="-20">
                <a:latin typeface="Times New Roman"/>
                <a:cs typeface="Times New Roman"/>
              </a:rPr>
              <a:t>y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y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algn="r" marR="131445">
              <a:lnSpc>
                <a:spcPts val="125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902004" y="9140190"/>
            <a:ext cx="5429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demonstrates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multiplicative.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570726" y="10222484"/>
            <a:ext cx="8572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58" name="object 15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359343" y="1721759"/>
            <a:ext cx="46382" cy="142051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3401087" y="1884680"/>
            <a:ext cx="4638" cy="120693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403236" y="2065957"/>
            <a:ext cx="4807" cy="87327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780041" y="2023310"/>
            <a:ext cx="54972" cy="95099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34908" y="3370683"/>
            <a:ext cx="64174" cy="102698"/>
          </a:xfrm>
          <a:prstGeom prst="rect">
            <a:avLst/>
          </a:prstGeom>
        </p:spPr>
      </p:pic>
      <p:sp>
        <p:nvSpPr>
          <p:cNvPr id="163" name="object 163"/>
          <p:cNvSpPr txBox="1"/>
          <p:nvPr/>
        </p:nvSpPr>
        <p:spPr>
          <a:xfrm>
            <a:off x="953820" y="3222726"/>
            <a:ext cx="978535" cy="7086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840"/>
              </a:spcBef>
            </a:pPr>
            <a:r>
              <a:rPr dirty="0" sz="1100" spc="-10">
                <a:latin typeface="Times New Roman"/>
                <a:cs typeface="Times New Roman"/>
              </a:rPr>
              <a:t>cos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  <a:spcBef>
                <a:spcPts val="745"/>
              </a:spcBef>
              <a:tabLst>
                <a:tab pos="655955" algn="l"/>
              </a:tabLst>
            </a:pPr>
            <a:r>
              <a:rPr dirty="0" baseline="2525" sz="1650">
                <a:latin typeface="Times New Roman"/>
                <a:cs typeface="Times New Roman"/>
              </a:rPr>
              <a:t>=</a:t>
            </a:r>
            <a:r>
              <a:rPr dirty="0" baseline="2525" sz="1650" spc="277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Times New Roman"/>
                <a:cs typeface="Times New Roman"/>
              </a:rPr>
              <a:t>sin</a:t>
            </a:r>
            <a:r>
              <a:rPr dirty="0" sz="750" spc="180">
                <a:latin typeface="Times New Roman"/>
                <a:cs typeface="Times New Roman"/>
              </a:rPr>
              <a:t> </a:t>
            </a:r>
            <a:r>
              <a:rPr dirty="0" sz="750" spc="18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cos	</a:t>
            </a:r>
            <a:r>
              <a:rPr dirty="0" sz="750">
                <a:latin typeface="Times New Roman"/>
                <a:cs typeface="Times New Roman"/>
              </a:rPr>
              <a:t>cos</a:t>
            </a:r>
            <a:r>
              <a:rPr dirty="0" sz="750" spc="29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sin</a:t>
            </a:r>
            <a:endParaRPr sz="750">
              <a:latin typeface="Times New Roman"/>
              <a:cs typeface="Times New Roman"/>
            </a:endParaRPr>
          </a:p>
          <a:p>
            <a:pPr marL="781050">
              <a:lnSpc>
                <a:spcPts val="1285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64" name="object 16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629552" y="3403720"/>
            <a:ext cx="192667" cy="69764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61983" y="3370683"/>
            <a:ext cx="64174" cy="102698"/>
          </a:xfrm>
          <a:prstGeom prst="rect">
            <a:avLst/>
          </a:prstGeom>
        </p:spPr>
      </p:pic>
      <p:sp>
        <p:nvSpPr>
          <p:cNvPr id="166" name="object 166"/>
          <p:cNvSpPr txBox="1"/>
          <p:nvPr/>
        </p:nvSpPr>
        <p:spPr>
          <a:xfrm>
            <a:off x="1847469" y="3316604"/>
            <a:ext cx="384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67" name="object 16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329179" y="3329305"/>
            <a:ext cx="293369" cy="172084"/>
          </a:xfrm>
          <a:prstGeom prst="rect">
            <a:avLst/>
          </a:prstGeom>
        </p:spPr>
      </p:pic>
      <p:grpSp>
        <p:nvGrpSpPr>
          <p:cNvPr id="168" name="object 168"/>
          <p:cNvGrpSpPr/>
          <p:nvPr/>
        </p:nvGrpSpPr>
        <p:grpSpPr>
          <a:xfrm>
            <a:off x="4272473" y="3338006"/>
            <a:ext cx="46990" cy="287020"/>
            <a:chOff x="4272473" y="3338006"/>
            <a:chExt cx="46990" cy="287020"/>
          </a:xfrm>
        </p:grpSpPr>
        <p:pic>
          <p:nvPicPr>
            <p:cNvPr id="169" name="object 16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272473" y="3338006"/>
              <a:ext cx="46382" cy="14471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314217" y="3503930"/>
              <a:ext cx="4638" cy="120693"/>
            </a:xfrm>
            <a:prstGeom prst="rect">
              <a:avLst/>
            </a:prstGeom>
          </p:spPr>
        </p:pic>
      </p:grpSp>
      <p:pic>
        <p:nvPicPr>
          <p:cNvPr id="171" name="object 171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4272279" y="3676015"/>
            <a:ext cx="82550" cy="383540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167254" y="4136390"/>
            <a:ext cx="358775" cy="172720"/>
          </a:xfrm>
          <a:prstGeom prst="rect">
            <a:avLst/>
          </a:prstGeom>
        </p:spPr>
      </p:pic>
      <p:sp>
        <p:nvSpPr>
          <p:cNvPr id="173" name="object 173"/>
          <p:cNvSpPr txBox="1"/>
          <p:nvPr/>
        </p:nvSpPr>
        <p:spPr>
          <a:xfrm>
            <a:off x="2388997" y="4088740"/>
            <a:ext cx="413384" cy="4343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85"/>
              </a:spcBef>
              <a:tabLst>
                <a:tab pos="303530" algn="l"/>
              </a:tabLst>
            </a:pPr>
            <a:r>
              <a:rPr dirty="0" sz="1100" spc="-40">
                <a:latin typeface="Times New Roman"/>
                <a:cs typeface="Times New Roman"/>
              </a:rPr>
              <a:t>)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330835" algn="l"/>
              </a:tabLst>
            </a:pPr>
            <a:r>
              <a:rPr dirty="0" baseline="-22727" sz="1650">
                <a:latin typeface="Times New Roman"/>
                <a:cs typeface="Times New Roman"/>
              </a:rPr>
              <a:t>)	</a:t>
            </a:r>
            <a:r>
              <a:rPr dirty="0" sz="700" spc="-5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174" name="object 174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2760345" y="4136390"/>
            <a:ext cx="106680" cy="730250"/>
          </a:xfrm>
          <a:prstGeom prst="rect">
            <a:avLst/>
          </a:prstGeom>
        </p:spPr>
      </p:pic>
      <p:grpSp>
        <p:nvGrpSpPr>
          <p:cNvPr id="175" name="object 175"/>
          <p:cNvGrpSpPr/>
          <p:nvPr/>
        </p:nvGrpSpPr>
        <p:grpSpPr>
          <a:xfrm>
            <a:off x="2863850" y="6746240"/>
            <a:ext cx="106680" cy="243840"/>
            <a:chOff x="2863850" y="6746240"/>
            <a:chExt cx="106680" cy="243840"/>
          </a:xfrm>
        </p:grpSpPr>
        <p:pic>
          <p:nvPicPr>
            <p:cNvPr id="176" name="object 17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863850" y="6746240"/>
              <a:ext cx="106680" cy="17272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09971" y="6920230"/>
              <a:ext cx="4812" cy="69850"/>
            </a:xfrm>
            <a:prstGeom prst="rect">
              <a:avLst/>
            </a:prstGeom>
          </p:spPr>
        </p:pic>
      </p:grpSp>
      <p:pic>
        <p:nvPicPr>
          <p:cNvPr id="178" name="object 178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909743" y="7087870"/>
            <a:ext cx="4964" cy="62822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1167130" y="7282180"/>
            <a:ext cx="167005" cy="194310"/>
            <a:chOff x="1167130" y="7282180"/>
            <a:chExt cx="167005" cy="194310"/>
          </a:xfrm>
        </p:grpSpPr>
        <p:pic>
          <p:nvPicPr>
            <p:cNvPr id="180" name="object 18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167130" y="7292880"/>
              <a:ext cx="61028" cy="183204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233170" y="7282180"/>
              <a:ext cx="100965" cy="172719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2794000" y="7274560"/>
            <a:ext cx="176530" cy="215265"/>
            <a:chOff x="2794000" y="7274560"/>
            <a:chExt cx="176530" cy="215265"/>
          </a:xfrm>
        </p:grpSpPr>
        <p:pic>
          <p:nvPicPr>
            <p:cNvPr id="183" name="object 18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794000" y="7274560"/>
              <a:ext cx="140335" cy="215265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863850" y="7282180"/>
              <a:ext cx="106680" cy="172719"/>
            </a:xfrm>
            <a:prstGeom prst="rect">
              <a:avLst/>
            </a:prstGeom>
          </p:spPr>
        </p:pic>
      </p:grpSp>
      <p:pic>
        <p:nvPicPr>
          <p:cNvPr id="185" name="object 18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161790" y="7878687"/>
            <a:ext cx="4656" cy="86753"/>
          </a:xfrm>
          <a:prstGeom prst="rect">
            <a:avLst/>
          </a:prstGeom>
        </p:spPr>
      </p:pic>
      <p:pic>
        <p:nvPicPr>
          <p:cNvPr id="186" name="object 18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127341" y="7965440"/>
            <a:ext cx="4727" cy="62944"/>
          </a:xfrm>
          <a:prstGeom prst="rect">
            <a:avLst/>
          </a:prstGeom>
        </p:spPr>
      </p:pic>
      <p:grpSp>
        <p:nvGrpSpPr>
          <p:cNvPr id="187" name="object 187"/>
          <p:cNvGrpSpPr/>
          <p:nvPr/>
        </p:nvGrpSpPr>
        <p:grpSpPr>
          <a:xfrm>
            <a:off x="2551683" y="8398321"/>
            <a:ext cx="46990" cy="234950"/>
            <a:chOff x="2551683" y="8398321"/>
            <a:chExt cx="46990" cy="234950"/>
          </a:xfrm>
        </p:grpSpPr>
        <p:pic>
          <p:nvPicPr>
            <p:cNvPr id="188" name="object 188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551683" y="8398321"/>
              <a:ext cx="42291" cy="144711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589167" y="8562975"/>
              <a:ext cx="9434" cy="69850"/>
            </a:xfrm>
            <a:prstGeom prst="rect">
              <a:avLst/>
            </a:prstGeom>
          </p:spPr>
        </p:pic>
      </p:grpSp>
      <p:grpSp>
        <p:nvGrpSpPr>
          <p:cNvPr id="190" name="object 190"/>
          <p:cNvGrpSpPr/>
          <p:nvPr/>
        </p:nvGrpSpPr>
        <p:grpSpPr>
          <a:xfrm>
            <a:off x="2546985" y="8732520"/>
            <a:ext cx="70485" cy="359410"/>
            <a:chOff x="2546985" y="8732520"/>
            <a:chExt cx="70485" cy="359410"/>
          </a:xfrm>
        </p:grpSpPr>
        <p:pic>
          <p:nvPicPr>
            <p:cNvPr id="191" name="object 19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591435" y="8732520"/>
              <a:ext cx="5080" cy="62502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546985" y="8799195"/>
              <a:ext cx="70485" cy="14351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550498" y="8947362"/>
              <a:ext cx="47836" cy="144356"/>
            </a:xfrm>
            <a:prstGeom prst="rect">
              <a:avLst/>
            </a:prstGeom>
          </p:spPr>
        </p:pic>
      </p:grpSp>
      <p:sp>
        <p:nvSpPr>
          <p:cNvPr id="194" name="object 194"/>
          <p:cNvSpPr txBox="1"/>
          <p:nvPr/>
        </p:nvSpPr>
        <p:spPr>
          <a:xfrm>
            <a:off x="7155078" y="10279964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653" y="4163146"/>
            <a:ext cx="65489" cy="46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7210" y="4154256"/>
            <a:ext cx="68636" cy="4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8604" y="4068445"/>
            <a:ext cx="47625" cy="2597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2692" y="4383012"/>
            <a:ext cx="4807" cy="867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7626" y="4359275"/>
            <a:ext cx="41910" cy="4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545" y="4957531"/>
            <a:ext cx="68636" cy="4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95961" y="5164455"/>
            <a:ext cx="41910" cy="44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74581" y="5763828"/>
            <a:ext cx="65958" cy="90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9799" y="5756996"/>
            <a:ext cx="64810" cy="46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47981" y="5706058"/>
            <a:ext cx="162983" cy="1023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81855" y="5998296"/>
            <a:ext cx="60062" cy="46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39081" y="5946723"/>
            <a:ext cx="171914" cy="1023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67965" y="5695039"/>
            <a:ext cx="146396" cy="84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66694" y="5952850"/>
            <a:ext cx="146396" cy="8420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312035" y="4070161"/>
            <a:ext cx="51435" cy="261620"/>
            <a:chOff x="2312035" y="4070161"/>
            <a:chExt cx="51435" cy="26162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2035" y="4070161"/>
              <a:ext cx="51020" cy="14471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12035" y="4234180"/>
              <a:ext cx="9357" cy="9740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2035" y="4388152"/>
            <a:ext cx="4807" cy="8732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214495" y="4070161"/>
            <a:ext cx="51435" cy="261620"/>
            <a:chOff x="4214495" y="4070161"/>
            <a:chExt cx="51435" cy="26162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4495" y="4070161"/>
              <a:ext cx="51020" cy="1447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7670" y="4234180"/>
              <a:ext cx="9357" cy="97403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5770" y="4388152"/>
            <a:ext cx="4807" cy="8732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49146" y="4060492"/>
            <a:ext cx="163830" cy="415290"/>
            <a:chOff x="2949146" y="4060492"/>
            <a:chExt cx="163830" cy="41529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9146" y="4060492"/>
              <a:ext cx="125587" cy="271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4814" y="4234180"/>
              <a:ext cx="147955" cy="241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23869" y="4378960"/>
              <a:ext cx="67310" cy="9652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312035" y="4603694"/>
            <a:ext cx="73660" cy="190500"/>
            <a:chOff x="2312035" y="4603694"/>
            <a:chExt cx="73660" cy="190500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12035" y="4603694"/>
              <a:ext cx="59553" cy="1901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76170" y="4606736"/>
              <a:ext cx="9313" cy="144711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10129" y="4842693"/>
            <a:ext cx="51020" cy="28692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0129" y="5190792"/>
            <a:ext cx="4807" cy="873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86236" y="5184018"/>
            <a:ext cx="41909" cy="677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350389" y="4512158"/>
            <a:ext cx="208279" cy="5016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50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1100" spc="-10">
                <a:latin typeface="Times New Roman"/>
                <a:cs typeface="Times New Roman"/>
              </a:rPr>
              <a:t>cos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32101" y="5142992"/>
            <a:ext cx="1339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Times New Roman"/>
                <a:cs typeface="Times New Roman"/>
              </a:rPr>
              <a:t>s</a:t>
            </a:r>
            <a:r>
              <a:rPr dirty="0" sz="750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37574" y="4603694"/>
            <a:ext cx="201930" cy="190500"/>
            <a:chOff x="4037574" y="4603694"/>
            <a:chExt cx="201930" cy="190500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37574" y="4603694"/>
              <a:ext cx="56270" cy="1901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32345" y="4606736"/>
              <a:ext cx="4812" cy="14471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68774" y="4603694"/>
              <a:ext cx="56270" cy="1901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29734" y="4606736"/>
              <a:ext cx="9461" cy="14471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310129" y="5405065"/>
            <a:ext cx="80010" cy="190500"/>
            <a:chOff x="2310129" y="5405065"/>
            <a:chExt cx="80010" cy="190500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10129" y="5405065"/>
              <a:ext cx="65489" cy="1901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80614" y="5408106"/>
              <a:ext cx="9276" cy="14471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3466047" y="4864463"/>
            <a:ext cx="154305" cy="414655"/>
            <a:chOff x="3466047" y="4864463"/>
            <a:chExt cx="154305" cy="414655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66047" y="4864463"/>
              <a:ext cx="116555" cy="2683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2180" y="5039360"/>
              <a:ext cx="147954" cy="2393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1235" y="5155565"/>
              <a:ext cx="73660" cy="117475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3531234" y="5408106"/>
            <a:ext cx="73660" cy="184785"/>
            <a:chOff x="3531234" y="5408106"/>
            <a:chExt cx="73660" cy="184785"/>
          </a:xfrm>
        </p:grpSpPr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31234" y="5409470"/>
              <a:ext cx="59553" cy="1832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95369" y="5408106"/>
              <a:ext cx="9313" cy="14471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10129" y="5672901"/>
            <a:ext cx="51020" cy="144711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310129" y="5838825"/>
            <a:ext cx="9357" cy="9740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310129" y="5993066"/>
            <a:ext cx="4807" cy="8515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902004" y="423418"/>
            <a:ext cx="5340985" cy="1437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General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Pivot-Point Rotation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  <a:spcBef>
                <a:spcPts val="1160"/>
              </a:spcBef>
            </a:pP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arbitrary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pivot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procedure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arbitrary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pivot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105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pivot-point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moved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buChar char="-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Rotate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pivot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2004" y="3673602"/>
            <a:ext cx="3383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02939" y="4099627"/>
            <a:ext cx="61747" cy="9615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2294001" y="4003395"/>
            <a:ext cx="1016635" cy="482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580"/>
              </a:spcBef>
              <a:tabLst>
                <a:tab pos="334010" algn="l"/>
                <a:tab pos="782320" algn="l"/>
              </a:tabLst>
            </a:pPr>
            <a:r>
              <a:rPr dirty="0" baseline="5050" sz="1650">
                <a:latin typeface="Times New Roman"/>
                <a:cs typeface="Times New Roman"/>
              </a:rPr>
              <a:t>1	0</a:t>
            </a:r>
            <a:r>
              <a:rPr dirty="0" baseline="5050" sz="1650" spc="375">
                <a:latin typeface="Times New Roman"/>
                <a:cs typeface="Times New Roman"/>
              </a:rPr>
              <a:t> </a:t>
            </a:r>
            <a:r>
              <a:rPr dirty="0" baseline="7575" sz="1650">
                <a:latin typeface="Times New Roman"/>
                <a:cs typeface="Times New Roman"/>
              </a:rPr>
              <a:t>x</a:t>
            </a:r>
            <a:r>
              <a:rPr dirty="0" baseline="7575" sz="1650" spc="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	</a:t>
            </a:r>
            <a:r>
              <a:rPr dirty="0" baseline="5050" sz="1650" spc="-15">
                <a:latin typeface="Times New Roman"/>
                <a:cs typeface="Times New Roman"/>
              </a:rPr>
              <a:t>cos</a:t>
            </a:r>
            <a:endParaRPr baseline="5050" sz="1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  <a:tabLst>
                <a:tab pos="334010" algn="l"/>
                <a:tab pos="568960" algn="l"/>
              </a:tabLst>
            </a:pPr>
            <a:r>
              <a:rPr dirty="0" sz="750" spc="-5">
                <a:latin typeface="Times New Roman"/>
                <a:cs typeface="Times New Roman"/>
              </a:rPr>
              <a:t>0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baseline="2525" sz="1650">
                <a:latin typeface="Times New Roman"/>
                <a:cs typeface="Times New Roman"/>
              </a:rPr>
              <a:t>1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baseline="35714" sz="1050" spc="-52">
                <a:latin typeface="Times New Roman"/>
                <a:cs typeface="Times New Roman"/>
              </a:rPr>
              <a:t>y</a:t>
            </a:r>
            <a:r>
              <a:rPr dirty="0" baseline="35714" sz="1050" spc="-6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r</a:t>
            </a:r>
            <a:r>
              <a:rPr dirty="0" sz="550" spc="10">
                <a:latin typeface="Times New Roman"/>
                <a:cs typeface="Times New Roman"/>
              </a:rPr>
              <a:t> </a:t>
            </a:r>
            <a:r>
              <a:rPr dirty="0" sz="750" spc="-35">
                <a:latin typeface="Times New Roman"/>
                <a:cs typeface="Times New Roman"/>
              </a:rPr>
              <a:t>s</a:t>
            </a:r>
            <a:r>
              <a:rPr dirty="0" sz="750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12311" y="3985107"/>
            <a:ext cx="23431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0">
              <a:lnSpc>
                <a:spcPct val="140000"/>
              </a:lnSpc>
              <a:spcBef>
                <a:spcPts val="100"/>
              </a:spcBef>
            </a:pPr>
            <a:r>
              <a:rPr dirty="0" sz="1100" spc="-50">
                <a:latin typeface="Times New Roman"/>
                <a:cs typeface="Times New Roman"/>
              </a:rPr>
              <a:t>s</a:t>
            </a:r>
            <a:r>
              <a:rPr dirty="0" sz="1100" spc="-45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n  </a:t>
            </a:r>
            <a:r>
              <a:rPr dirty="0" sz="1100" spc="-10">
                <a:latin typeface="Times New Roman"/>
                <a:cs typeface="Times New Roman"/>
              </a:rPr>
              <a:t>cos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72126" y="4099627"/>
            <a:ext cx="56061" cy="9615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971544" y="4003395"/>
            <a:ext cx="970280" cy="482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297180" algn="l"/>
                <a:tab pos="507365" algn="l"/>
                <a:tab pos="714375" algn="l"/>
              </a:tabLst>
            </a:pPr>
            <a:r>
              <a:rPr dirty="0" baseline="5050" sz="1650">
                <a:latin typeface="Times New Roman"/>
                <a:cs typeface="Times New Roman"/>
              </a:rPr>
              <a:t>0	1	0	</a:t>
            </a:r>
            <a:r>
              <a:rPr dirty="0" baseline="7575" sz="1650">
                <a:latin typeface="Times New Roman"/>
                <a:cs typeface="Times New Roman"/>
              </a:rPr>
              <a:t>x</a:t>
            </a:r>
            <a:r>
              <a:rPr dirty="0" baseline="7575" sz="1650" spc="-52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  <a:spcBef>
                <a:spcPts val="480"/>
              </a:spcBef>
              <a:tabLst>
                <a:tab pos="321310" algn="l"/>
                <a:tab pos="501015" algn="l"/>
                <a:tab pos="812165" algn="l"/>
              </a:tabLst>
            </a:pPr>
            <a:r>
              <a:rPr dirty="0" sz="750" spc="-5">
                <a:latin typeface="Times New Roman"/>
                <a:cs typeface="Times New Roman"/>
              </a:rPr>
              <a:t>0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0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baseline="2525" sz="1650">
                <a:latin typeface="Times New Roman"/>
                <a:cs typeface="Times New Roman"/>
              </a:rPr>
              <a:t>1</a:t>
            </a:r>
            <a:r>
              <a:rPr dirty="0" baseline="2525" sz="1650">
                <a:latin typeface="Times New Roman"/>
                <a:cs typeface="Times New Roman"/>
              </a:rPr>
              <a:t>	</a:t>
            </a:r>
            <a:r>
              <a:rPr dirty="0" baseline="39682" sz="1050" spc="-7">
                <a:latin typeface="Times New Roman"/>
                <a:cs typeface="Times New Roman"/>
              </a:rPr>
              <a:t>y</a:t>
            </a:r>
            <a:r>
              <a:rPr dirty="0" baseline="39682" sz="1050" spc="-104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r</a:t>
            </a:r>
            <a:endParaRPr sz="550">
              <a:latin typeface="Times New Roman"/>
              <a:cs typeface="Times New Roman"/>
            </a:endParaRPr>
          </a:p>
        </p:txBody>
      </p:sp>
      <p:pic>
        <p:nvPicPr>
          <p:cNvPr id="61" name="object 6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096895" y="4337050"/>
            <a:ext cx="97155" cy="11937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945128" y="4591050"/>
            <a:ext cx="4006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7500" algn="l"/>
              </a:tabLst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81934" y="4536542"/>
            <a:ext cx="1025525" cy="7391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72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25"/>
              </a:spcBef>
              <a:tabLst>
                <a:tab pos="574675" algn="l"/>
                <a:tab pos="782320" algn="l"/>
              </a:tabLst>
            </a:pPr>
            <a:r>
              <a:rPr dirty="0" baseline="7575" sz="1650">
                <a:latin typeface="Times New Roman"/>
                <a:cs typeface="Times New Roman"/>
              </a:rPr>
              <a:t>x</a:t>
            </a:r>
            <a:r>
              <a:rPr dirty="0" baseline="7575" sz="1650" spc="-157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>
                <a:latin typeface="Times New Roman"/>
                <a:cs typeface="Times New Roman"/>
              </a:rPr>
              <a:t>   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baseline="5050" sz="1650">
                <a:latin typeface="Times New Roman"/>
                <a:cs typeface="Times New Roman"/>
              </a:rPr>
              <a:t>1</a:t>
            </a:r>
            <a:r>
              <a:rPr dirty="0" baseline="5050" sz="1650">
                <a:latin typeface="Times New Roman"/>
                <a:cs typeface="Times New Roman"/>
              </a:rPr>
              <a:t>	</a:t>
            </a:r>
            <a:r>
              <a:rPr dirty="0" baseline="5050" sz="1650">
                <a:latin typeface="Times New Roman"/>
                <a:cs typeface="Times New Roman"/>
              </a:rPr>
              <a:t>0</a:t>
            </a:r>
            <a:r>
              <a:rPr dirty="0" baseline="5050" sz="1650">
                <a:latin typeface="Times New Roman"/>
                <a:cs typeface="Times New Roman"/>
              </a:rPr>
              <a:t>	</a:t>
            </a:r>
            <a:r>
              <a:rPr dirty="0" baseline="7575" sz="1650">
                <a:latin typeface="Times New Roman"/>
                <a:cs typeface="Times New Roman"/>
              </a:rPr>
              <a:t>x</a:t>
            </a:r>
            <a:r>
              <a:rPr dirty="0" baseline="7575" sz="1650" spc="22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  <a:p>
            <a:pPr marL="90170">
              <a:lnSpc>
                <a:spcPts val="450"/>
              </a:lnSpc>
              <a:spcBef>
                <a:spcPts val="350"/>
              </a:spcBef>
              <a:tabLst>
                <a:tab pos="291465" algn="l"/>
                <a:tab pos="880110" algn="l"/>
              </a:tabLst>
            </a:pPr>
            <a:r>
              <a:rPr dirty="0" sz="700" spc="-5">
                <a:latin typeface="Times New Roman"/>
                <a:cs typeface="Times New Roman"/>
              </a:rPr>
              <a:t>y	0	y</a:t>
            </a:r>
            <a:endParaRPr sz="700">
              <a:latin typeface="Times New Roman"/>
              <a:cs typeface="Times New Roman"/>
            </a:endParaRPr>
          </a:p>
          <a:p>
            <a:pPr marL="147955">
              <a:lnSpc>
                <a:spcPts val="930"/>
              </a:lnSpc>
              <a:tabLst>
                <a:tab pos="568960" algn="l"/>
                <a:tab pos="937894" algn="l"/>
              </a:tabLst>
            </a:pPr>
            <a:r>
              <a:rPr dirty="0" sz="550">
                <a:latin typeface="Times New Roman"/>
                <a:cs typeface="Times New Roman"/>
              </a:rPr>
              <a:t>r	</a:t>
            </a:r>
            <a:r>
              <a:rPr dirty="0" baseline="2525" sz="1650">
                <a:latin typeface="Times New Roman"/>
                <a:cs typeface="Times New Roman"/>
              </a:rPr>
              <a:t>1	</a:t>
            </a:r>
            <a:r>
              <a:rPr dirty="0" sz="550">
                <a:latin typeface="Times New Roman"/>
                <a:cs typeface="Times New Roman"/>
              </a:rPr>
              <a:t>r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48302" y="4615434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25085" y="4591050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809490" y="4602480"/>
            <a:ext cx="119379" cy="186054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127885" y="5082032"/>
            <a:ext cx="1047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114930" y="5414798"/>
          <a:ext cx="2486660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/>
                <a:gridCol w="504824"/>
                <a:gridCol w="335280"/>
                <a:gridCol w="262889"/>
                <a:gridCol w="142239"/>
                <a:gridCol w="412114"/>
                <a:gridCol w="258444"/>
              </a:tblGrid>
              <a:tr h="222414">
                <a:tc>
                  <a:txBody>
                    <a:bodyPr/>
                    <a:lstStyle/>
                    <a:p>
                      <a:pPr algn="r" marR="13398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R="123189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1329"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259" sz="1350">
                          <a:latin typeface="Times New Roman"/>
                          <a:cs typeface="Times New Roman"/>
                        </a:rPr>
                        <a:t>r</a:t>
                      </a:r>
                      <a:endParaRPr baseline="-9259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baseline="6172" sz="13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6172" sz="13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6172" sz="13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6172" sz="1350" spc="7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6172" sz="1350">
                          <a:latin typeface="Times New Roman"/>
                          <a:cs typeface="Times New Roman"/>
                        </a:rPr>
                        <a:t>n</a:t>
                      </a:r>
                      <a:endParaRPr baseline="6172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baseline="6172" sz="1350" spc="7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6172" sz="1350" spc="-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/>
                </a:tc>
              </a:tr>
              <a:tr h="2609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baseline="2525" sz="165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baseline="2525" sz="1650" spc="56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sin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cos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259" sz="1350">
                          <a:latin typeface="Times New Roman"/>
                          <a:cs typeface="Times New Roman"/>
                        </a:rPr>
                        <a:t>r</a:t>
                      </a:r>
                      <a:endParaRPr baseline="-9259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baseline="6172" sz="1350" spc="7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6172" sz="13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6172" sz="1350" spc="-7">
                          <a:latin typeface="Times New Roman"/>
                          <a:cs typeface="Times New Roman"/>
                        </a:rPr>
                        <a:t>cos</a:t>
                      </a:r>
                      <a:endParaRPr baseline="6172" sz="135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ts val="390"/>
                        </a:lnSpc>
                        <a:spcBef>
                          <a:spcPts val="70"/>
                        </a:spcBef>
                      </a:pPr>
                      <a:r>
                        <a:rPr dirty="0" sz="400">
                          <a:latin typeface="Times New Roman"/>
                          <a:cs typeface="Times New Roman"/>
                        </a:rPr>
                        <a:t>1</a:t>
                      </a: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baseline="6172" sz="1350" spc="7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6172" sz="135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</a:tr>
            </a:tbl>
          </a:graphicData>
        </a:graphic>
      </p:graphicFrame>
      <p:pic>
        <p:nvPicPr>
          <p:cNvPr id="69" name="object 6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85601" y="5975570"/>
            <a:ext cx="41909" cy="6850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22249" y="5943667"/>
            <a:ext cx="56755" cy="96152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2911601" y="6225286"/>
            <a:ext cx="882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2004" y="6606286"/>
            <a:ext cx="5417185" cy="1440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General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Fixed-Point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Scaling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1115"/>
              </a:spcBef>
            </a:pP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arbitrary</a:t>
            </a:r>
            <a:r>
              <a:rPr dirty="0" sz="1200" spc="-10">
                <a:latin typeface="Times New Roman"/>
                <a:cs typeface="Times New Roman"/>
              </a:rPr>
              <a:t> fixed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origin.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procedure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arbitrary</a:t>
            </a:r>
            <a:r>
              <a:rPr dirty="0" sz="1200" spc="-10">
                <a:latin typeface="Times New Roman"/>
                <a:cs typeface="Times New Roman"/>
              </a:rPr>
              <a:t> fixed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fixed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coincides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spcBef>
                <a:spcPts val="25"/>
              </a:spcBef>
              <a:buAutoNum type="arabicPeriod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Scale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buAutoNum type="arabicPeriod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inverse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 position.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70726" y="981374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4" name="object 7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12289" y="2149475"/>
            <a:ext cx="3886200" cy="1378584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928495" y="8269605"/>
            <a:ext cx="3790314" cy="124968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32814" y="4346775"/>
            <a:ext cx="56755" cy="95099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868545" y="4058920"/>
            <a:ext cx="46989" cy="268604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910243" y="4383468"/>
            <a:ext cx="5291" cy="8629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925042" y="4603694"/>
            <a:ext cx="65489" cy="190168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3036597" y="4603694"/>
            <a:ext cx="121920" cy="190500"/>
            <a:chOff x="3036597" y="4603694"/>
            <a:chExt cx="121920" cy="190500"/>
          </a:xfrm>
        </p:grpSpPr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36597" y="4606736"/>
              <a:ext cx="4638" cy="14471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79114" y="4603694"/>
              <a:ext cx="65489" cy="19016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48964" y="4606736"/>
              <a:ext cx="9276" cy="144711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590946" y="4879306"/>
            <a:ext cx="64281" cy="10081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2068" y="4938875"/>
            <a:ext cx="68758" cy="4582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2774442" y="4518254"/>
            <a:ext cx="245110" cy="7575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63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30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00" spc="-10">
                <a:latin typeface="Times New Roman"/>
                <a:cs typeface="Times New Roman"/>
              </a:rPr>
              <a:t>cos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7" name="object 8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039311" y="4879306"/>
            <a:ext cx="60411" cy="100810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2618994" y="4618482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25545" y="4584954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0" name="object 9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998754" y="5143700"/>
            <a:ext cx="56755" cy="95099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246879" y="4862830"/>
            <a:ext cx="46989" cy="415925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2310129" y="6215826"/>
            <a:ext cx="80010" cy="184785"/>
            <a:chOff x="2310129" y="6215826"/>
            <a:chExt cx="80010" cy="184785"/>
          </a:xfrm>
        </p:grpSpPr>
        <p:pic>
          <p:nvPicPr>
            <p:cNvPr id="93" name="object 9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10129" y="6217190"/>
              <a:ext cx="65489" cy="18320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80614" y="6215826"/>
              <a:ext cx="9276" cy="144711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2457069" y="6200902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591283" y="5671651"/>
            <a:ext cx="167640" cy="625475"/>
            <a:chOff x="4591283" y="5671651"/>
            <a:chExt cx="167640" cy="625475"/>
          </a:xfrm>
        </p:grpSpPr>
        <p:pic>
          <p:nvPicPr>
            <p:cNvPr id="97" name="object 9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591283" y="5671651"/>
              <a:ext cx="37431" cy="11694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627302" y="5816388"/>
              <a:ext cx="9467" cy="13299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79372" y="5939552"/>
              <a:ext cx="9467" cy="20895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660899" y="6141085"/>
              <a:ext cx="97789" cy="155575"/>
            </a:xfrm>
            <a:prstGeom prst="rect">
              <a:avLst/>
            </a:prstGeom>
          </p:spPr>
        </p:pic>
      </p:grpSp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915" y="809764"/>
            <a:ext cx="138768" cy="142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011" y="903691"/>
            <a:ext cx="60733" cy="4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5140" y="817880"/>
            <a:ext cx="47625" cy="2622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8943" y="1170305"/>
            <a:ext cx="46382" cy="4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2115" y="1135380"/>
            <a:ext cx="121920" cy="381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0180" y="5497281"/>
            <a:ext cx="68636" cy="4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73553" y="5496646"/>
            <a:ext cx="65489" cy="46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3922" y="5398471"/>
            <a:ext cx="141534" cy="2653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63750" y="810071"/>
            <a:ext cx="51020" cy="14471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955164" y="983615"/>
            <a:ext cx="51435" cy="529590"/>
            <a:chOff x="1955164" y="983615"/>
            <a:chExt cx="51435" cy="529590"/>
          </a:xfrm>
        </p:grpSpPr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5164" y="983615"/>
              <a:ext cx="9357" cy="979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55164" y="1109218"/>
              <a:ext cx="4603" cy="986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5164" y="1224915"/>
              <a:ext cx="51020" cy="28827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649390" y="810071"/>
            <a:ext cx="133985" cy="271780"/>
            <a:chOff x="2649390" y="810071"/>
            <a:chExt cx="133985" cy="271780"/>
          </a:xfrm>
        </p:grpSpPr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9390" y="810071"/>
              <a:ext cx="133845" cy="1447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4815" y="983615"/>
              <a:ext cx="46481" cy="9798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606675" y="1138222"/>
            <a:ext cx="132715" cy="374015"/>
            <a:chOff x="2606675" y="1138222"/>
            <a:chExt cx="132715" cy="374015"/>
          </a:xfrm>
        </p:grpSpPr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1270" y="1138222"/>
              <a:ext cx="33688" cy="87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06675" y="1224915"/>
              <a:ext cx="132714" cy="28702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0615" y="903433"/>
            <a:ext cx="68636" cy="46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031615" y="805331"/>
            <a:ext cx="186689" cy="7077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94200" y="800735"/>
            <a:ext cx="106678" cy="7112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64961" y="983615"/>
            <a:ext cx="42256" cy="9798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318045" y="1138222"/>
            <a:ext cx="133985" cy="375285"/>
            <a:chOff x="3318045" y="1138222"/>
            <a:chExt cx="133985" cy="375285"/>
          </a:xfrm>
        </p:grpSpPr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8430" y="1138222"/>
              <a:ext cx="36927" cy="873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18045" y="1224915"/>
              <a:ext cx="133845" cy="28827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312035" y="5403661"/>
            <a:ext cx="51435" cy="263525"/>
            <a:chOff x="2312035" y="5403661"/>
            <a:chExt cx="51435" cy="26352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035" y="5403661"/>
              <a:ext cx="51020" cy="1447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2035" y="5569585"/>
              <a:ext cx="9357" cy="9740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3685540" y="5394021"/>
            <a:ext cx="166370" cy="702945"/>
            <a:chOff x="3685540" y="5394021"/>
            <a:chExt cx="166370" cy="702945"/>
          </a:xfrm>
        </p:grpSpPr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85708" y="5394021"/>
              <a:ext cx="166084" cy="4149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85540" y="5808345"/>
              <a:ext cx="132714" cy="28828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02004" y="420370"/>
            <a:ext cx="3383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3754" y="1109218"/>
            <a:ext cx="4889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Times New Roman"/>
                <a:cs typeface="Times New Roman"/>
              </a:rPr>
              <a:t>f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0034" y="1081785"/>
            <a:ext cx="14605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0</a:t>
            </a:r>
            <a:r>
              <a:rPr dirty="0" sz="750" spc="1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88157" y="1026922"/>
            <a:ext cx="1064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63525" algn="l"/>
                <a:tab pos="955675" algn="l"/>
              </a:tabLst>
            </a:pPr>
            <a:r>
              <a:rPr dirty="0" sz="1100">
                <a:latin typeface="Times New Roman"/>
                <a:cs typeface="Times New Roman"/>
              </a:rPr>
              <a:t>0	</a:t>
            </a:r>
            <a:r>
              <a:rPr dirty="0" sz="1100" spc="15">
                <a:latin typeface="Times New Roman"/>
                <a:cs typeface="Times New Roman"/>
              </a:rPr>
              <a:t>s</a:t>
            </a:r>
            <a:r>
              <a:rPr dirty="0" baseline="-9259" sz="1350" spc="22">
                <a:latin typeface="Times New Roman"/>
                <a:cs typeface="Times New Roman"/>
              </a:rPr>
              <a:t>y	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33829" y="762356"/>
            <a:ext cx="2341245" cy="6076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r" marR="127000">
              <a:lnSpc>
                <a:spcPct val="100000"/>
              </a:lnSpc>
              <a:spcBef>
                <a:spcPts val="315"/>
              </a:spcBef>
              <a:tabLst>
                <a:tab pos="667385" algn="l"/>
                <a:tab pos="953769" algn="l"/>
                <a:tab pos="1197610" algn="l"/>
                <a:tab pos="1408430" algn="l"/>
                <a:tab pos="1871980" algn="l"/>
              </a:tabLst>
            </a:pPr>
            <a:r>
              <a:rPr dirty="0" sz="1100">
                <a:latin typeface="Times New Roman"/>
                <a:cs typeface="Times New Roman"/>
              </a:rPr>
              <a:t>1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5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>
                <a:latin typeface="Times New Roman"/>
                <a:cs typeface="Times New Roman"/>
              </a:rPr>
              <a:t>f	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baseline="-9259" sz="1350">
                <a:latin typeface="Times New Roman"/>
                <a:cs typeface="Times New Roman"/>
              </a:rPr>
              <a:t>x	</a:t>
            </a:r>
            <a:r>
              <a:rPr dirty="0" sz="1100">
                <a:latin typeface="Times New Roman"/>
                <a:cs typeface="Times New Roman"/>
              </a:rPr>
              <a:t>0	0	1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x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baseline="-9259" sz="1350">
                <a:latin typeface="Times New Roman"/>
                <a:cs typeface="Times New Roman"/>
              </a:rPr>
              <a:t>f</a:t>
            </a:r>
            <a:endParaRPr baseline="-9259" sz="1350">
              <a:latin typeface="Times New Roman"/>
              <a:cs typeface="Times New Roman"/>
            </a:endParaRPr>
          </a:p>
          <a:p>
            <a:pPr algn="r" marR="93980">
              <a:lnSpc>
                <a:spcPct val="100000"/>
              </a:lnSpc>
              <a:spcBef>
                <a:spcPts val="215"/>
              </a:spcBef>
              <a:tabLst>
                <a:tab pos="283210" algn="l"/>
                <a:tab pos="2109470" algn="l"/>
              </a:tabLst>
            </a:pPr>
            <a:r>
              <a:rPr dirty="0" sz="700" spc="-35">
                <a:latin typeface="Times New Roman"/>
                <a:cs typeface="Times New Roman"/>
              </a:rPr>
              <a:t>0	</a:t>
            </a:r>
            <a:r>
              <a:rPr dirty="0" baseline="-17676" sz="1650">
                <a:latin typeface="Times New Roman"/>
                <a:cs typeface="Times New Roman"/>
              </a:rPr>
              <a:t>1	</a:t>
            </a:r>
            <a:r>
              <a:rPr dirty="0" baseline="3968" sz="1050" spc="-15">
                <a:latin typeface="Times New Roman"/>
                <a:cs typeface="Times New Roman"/>
              </a:rPr>
              <a:t>y</a:t>
            </a:r>
            <a:r>
              <a:rPr dirty="0" baseline="-45454" sz="825" spc="-15">
                <a:latin typeface="Times New Roman"/>
                <a:cs typeface="Times New Roman"/>
              </a:rPr>
              <a:t>f</a:t>
            </a:r>
            <a:endParaRPr baseline="-45454" sz="825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190"/>
              </a:spcBef>
              <a:tabLst>
                <a:tab pos="346710" algn="l"/>
                <a:tab pos="904875" algn="l"/>
                <a:tab pos="1145540" algn="l"/>
                <a:tab pos="1526540" algn="l"/>
                <a:tab pos="1810385" algn="l"/>
                <a:tab pos="2078355" algn="l"/>
              </a:tabLst>
            </a:pPr>
            <a:r>
              <a:rPr dirty="0" sz="1100">
                <a:latin typeface="Times New Roman"/>
                <a:cs typeface="Times New Roman"/>
              </a:rPr>
              <a:t>0	0  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	0	0</a:t>
            </a:r>
            <a:r>
              <a:rPr dirty="0" sz="1100" spc="5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	0	0	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9165" y="719684"/>
            <a:ext cx="1380490" cy="65024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650"/>
              </a:spcBef>
              <a:tabLst>
                <a:tab pos="525145" algn="l"/>
                <a:tab pos="735965" algn="l"/>
              </a:tabLst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baseline="-9259" sz="1350" spc="7">
                <a:latin typeface="Times New Roman"/>
                <a:cs typeface="Times New Roman"/>
              </a:rPr>
              <a:t>x</a:t>
            </a:r>
            <a:r>
              <a:rPr dirty="0" baseline="-9259" sz="13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Times New Roman"/>
                <a:cs typeface="Times New Roman"/>
              </a:rPr>
              <a:t>x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baseline="-9259" sz="1350" spc="-30">
                <a:latin typeface="Times New Roman"/>
                <a:cs typeface="Times New Roman"/>
              </a:rPr>
              <a:t>f</a:t>
            </a:r>
            <a:r>
              <a:rPr dirty="0" baseline="-9259" sz="1350" spc="-1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(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baseline="-9259" sz="1350" spc="-37">
                <a:latin typeface="Times New Roman"/>
                <a:cs typeface="Times New Roman"/>
              </a:rPr>
              <a:t>x</a:t>
            </a:r>
            <a:r>
              <a:rPr dirty="0" baseline="-9259" sz="1350" spc="-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algn="r" marR="195580">
              <a:lnSpc>
                <a:spcPts val="1250"/>
              </a:lnSpc>
              <a:spcBef>
                <a:spcPts val="550"/>
              </a:spcBef>
              <a:tabLst>
                <a:tab pos="264795" algn="l"/>
                <a:tab pos="713105" algn="l"/>
              </a:tabLst>
            </a:pP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baseline="-9259" sz="1350" spc="-135">
                <a:latin typeface="Times New Roman"/>
                <a:cs typeface="Times New Roman"/>
              </a:rPr>
              <a:t>y</a:t>
            </a:r>
            <a:r>
              <a:rPr dirty="0" baseline="-9259" sz="1350">
                <a:latin typeface="Times New Roman"/>
                <a:cs typeface="Times New Roman"/>
              </a:rPr>
              <a:t>	</a:t>
            </a:r>
            <a:r>
              <a:rPr dirty="0" sz="1100" spc="-60">
                <a:latin typeface="Times New Roman"/>
                <a:cs typeface="Times New Roman"/>
              </a:rPr>
              <a:t>y</a:t>
            </a:r>
            <a:r>
              <a:rPr dirty="0" sz="1100" spc="-170">
                <a:latin typeface="Times New Roman"/>
                <a:cs typeface="Times New Roman"/>
              </a:rPr>
              <a:t> </a:t>
            </a:r>
            <a:r>
              <a:rPr dirty="0" baseline="-9259" sz="1350" spc="-60">
                <a:latin typeface="Times New Roman"/>
                <a:cs typeface="Times New Roman"/>
              </a:rPr>
              <a:t>f</a:t>
            </a:r>
            <a:r>
              <a:rPr dirty="0" baseline="-9259" sz="1350">
                <a:latin typeface="Times New Roman"/>
                <a:cs typeface="Times New Roman"/>
              </a:rPr>
              <a:t> </a:t>
            </a:r>
            <a:r>
              <a:rPr dirty="0" baseline="-9259" sz="1350" spc="150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Times New Roman"/>
                <a:cs typeface="Times New Roman"/>
              </a:rPr>
              <a:t>(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 spc="1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s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baseline="-5050" sz="825">
                <a:latin typeface="Times New Roman"/>
                <a:cs typeface="Times New Roman"/>
              </a:rPr>
              <a:t>y</a:t>
            </a:r>
            <a:r>
              <a:rPr dirty="0" baseline="-5050" sz="825" spc="-15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algn="r" marR="257810">
              <a:lnSpc>
                <a:spcPts val="1250"/>
              </a:lnSpc>
              <a:tabLst>
                <a:tab pos="271145" algn="l"/>
                <a:tab pos="740410" algn="l"/>
              </a:tabLst>
            </a:pPr>
            <a:r>
              <a:rPr dirty="0" sz="1100">
                <a:latin typeface="Times New Roman"/>
                <a:cs typeface="Times New Roman"/>
              </a:rPr>
              <a:t>0	0	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2004" y="1728343"/>
            <a:ext cx="548513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General</a:t>
            </a:r>
            <a:r>
              <a:rPr dirty="0" u="heavy" sz="12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Scaling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908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arbitrary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x-y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procedure </a:t>
            </a:r>
            <a:r>
              <a:rPr dirty="0" baseline="4629" sz="1800" spc="15">
                <a:latin typeface="Times New Roman"/>
                <a:cs typeface="Times New Roman"/>
              </a:rPr>
              <a:t>of </a:t>
            </a:r>
            <a:r>
              <a:rPr dirty="0" baseline="4629" sz="1800" spc="-7">
                <a:latin typeface="Times New Roman"/>
                <a:cs typeface="Times New Roman"/>
              </a:rPr>
              <a:t>scaling along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 spc="-7">
                <a:latin typeface="Times New Roman"/>
                <a:cs typeface="Times New Roman"/>
              </a:rPr>
              <a:t>normal </a:t>
            </a:r>
            <a:r>
              <a:rPr dirty="0" baseline="4629" sz="1800" spc="15">
                <a:latin typeface="Times New Roman"/>
                <a:cs typeface="Times New Roman"/>
              </a:rPr>
              <a:t>to </a:t>
            </a:r>
            <a:r>
              <a:rPr dirty="0" baseline="4629" sz="1800" spc="-7">
                <a:latin typeface="Times New Roman"/>
                <a:cs typeface="Times New Roman"/>
              </a:rPr>
              <a:t>an </a:t>
            </a:r>
            <a:r>
              <a:rPr dirty="0" baseline="4629" sz="1800">
                <a:latin typeface="Times New Roman"/>
                <a:cs typeface="Times New Roman"/>
              </a:rPr>
              <a:t>arbitrary </a:t>
            </a:r>
            <a:r>
              <a:rPr dirty="0" baseline="4629" sz="1800" spc="-7">
                <a:latin typeface="Times New Roman"/>
                <a:cs typeface="Times New Roman"/>
              </a:rPr>
              <a:t>direction </a:t>
            </a:r>
            <a:r>
              <a:rPr dirty="0" baseline="4629" sz="1800" spc="15">
                <a:latin typeface="Times New Roman"/>
                <a:cs typeface="Times New Roman"/>
              </a:rPr>
              <a:t>(s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 </a:t>
            </a:r>
            <a:r>
              <a:rPr dirty="0" baseline="4629" sz="1800">
                <a:latin typeface="Times New Roman"/>
                <a:cs typeface="Times New Roman"/>
              </a:rPr>
              <a:t>s</a:t>
            </a:r>
            <a:r>
              <a:rPr dirty="0" sz="800">
                <a:latin typeface="Times New Roman"/>
                <a:cs typeface="Times New Roman"/>
              </a:rPr>
              <a:t>2</a:t>
            </a:r>
            <a:r>
              <a:rPr dirty="0" baseline="4629" sz="1800">
                <a:latin typeface="Times New Roman"/>
                <a:cs typeface="Times New Roman"/>
              </a:rPr>
              <a:t>), </a:t>
            </a:r>
            <a:r>
              <a:rPr dirty="0" baseline="4629" sz="1800" spc="-15">
                <a:latin typeface="Times New Roman"/>
                <a:cs typeface="Times New Roman"/>
              </a:rPr>
              <a:t>with </a:t>
            </a:r>
            <a:r>
              <a:rPr dirty="0" baseline="4629" sz="1800" spc="-7">
                <a:latin typeface="Times New Roman"/>
                <a:cs typeface="Times New Roman"/>
              </a:rPr>
              <a:t>respect </a:t>
            </a:r>
            <a:r>
              <a:rPr dirty="0" baseline="4629" sz="1800">
                <a:latin typeface="Times New Roman"/>
                <a:cs typeface="Times New Roman"/>
              </a:rPr>
              <a:t>to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origin,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2004" y="2673477"/>
            <a:ext cx="1295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909" y="2685669"/>
            <a:ext cx="5012690" cy="37020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284"/>
              </a:spcBef>
            </a:pPr>
            <a:r>
              <a:rPr dirty="0" baseline="4629" sz="1800">
                <a:latin typeface="Times New Roman"/>
                <a:cs typeface="Times New Roman"/>
              </a:rPr>
              <a:t>Rotate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object</a:t>
            </a:r>
            <a:r>
              <a:rPr dirty="0" baseline="4629" sz="1800" spc="6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so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that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directions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for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12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 spc="12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coincide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with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x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and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axes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2004" y="3017901"/>
            <a:ext cx="442912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ts val="131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dirty="0" baseline="4629" sz="1800" spc="-15">
                <a:latin typeface="Times New Roman"/>
                <a:cs typeface="Times New Roman"/>
              </a:rPr>
              <a:t>Scale</a:t>
            </a:r>
            <a:r>
              <a:rPr dirty="0" baseline="4629" sz="1800">
                <a:latin typeface="Times New Roman"/>
                <a:cs typeface="Times New Roman"/>
              </a:rPr>
              <a:t> 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object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with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respect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origin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using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(s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baseline="4629" sz="1800" spc="7">
                <a:latin typeface="Times New Roman"/>
                <a:cs typeface="Times New Roman"/>
              </a:rPr>
              <a:t>,</a:t>
            </a:r>
            <a:r>
              <a:rPr dirty="0" baseline="4629" sz="1800" spc="-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s</a:t>
            </a:r>
            <a:r>
              <a:rPr dirty="0" sz="800" spc="-15">
                <a:latin typeface="Times New Roman"/>
                <a:cs typeface="Times New Roman"/>
              </a:rPr>
              <a:t>2</a:t>
            </a:r>
            <a:r>
              <a:rPr dirty="0" baseline="4629" sz="1800" spc="-22">
                <a:latin typeface="Times New Roman"/>
                <a:cs typeface="Times New Roman"/>
              </a:rPr>
              <a:t>).</a:t>
            </a:r>
            <a:endParaRPr baseline="4629" sz="1800">
              <a:latin typeface="Times New Roman"/>
              <a:cs typeface="Times New Roman"/>
            </a:endParaRPr>
          </a:p>
          <a:p>
            <a:pPr marL="241300" indent="-229235">
              <a:lnSpc>
                <a:spcPts val="1310"/>
              </a:lnSpc>
              <a:buAutoNum type="arabicPeriod" startAt="2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opposite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10">
                <a:latin typeface="Times New Roman"/>
                <a:cs typeface="Times New Roman"/>
              </a:rPr>
              <a:t> 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2004" y="5002784"/>
            <a:ext cx="3385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90109" y="5486467"/>
            <a:ext cx="61747" cy="9615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53581" y="5486467"/>
            <a:ext cx="56061" cy="96152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061330" y="5438648"/>
            <a:ext cx="47688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065" algn="l"/>
              </a:tabLst>
            </a:pPr>
            <a:r>
              <a:rPr dirty="0" sz="1100" spc="-50">
                <a:latin typeface="Times New Roman"/>
                <a:cs typeface="Times New Roman"/>
              </a:rPr>
              <a:t>s</a:t>
            </a:r>
            <a:r>
              <a:rPr dirty="0" sz="1100" spc="-45">
                <a:latin typeface="Times New Roman"/>
                <a:cs typeface="Times New Roman"/>
              </a:rPr>
              <a:t>i</a:t>
            </a:r>
            <a:r>
              <a:rPr dirty="0" sz="1100" spc="-6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18945" y="3538855"/>
            <a:ext cx="4076700" cy="135382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03681" y="5436338"/>
            <a:ext cx="143419" cy="10269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61489" y="5436338"/>
            <a:ext cx="141812" cy="102698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356485" y="5380736"/>
            <a:ext cx="11125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00" algn="l"/>
                <a:tab pos="692150" algn="l"/>
                <a:tab pos="1052195" algn="l"/>
              </a:tabLst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s(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n(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17674" y="5677483"/>
            <a:ext cx="141812" cy="10232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19349" y="5680275"/>
            <a:ext cx="56755" cy="9509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312035" y="5714365"/>
            <a:ext cx="67310" cy="38290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522595" y="5452745"/>
            <a:ext cx="85725" cy="668654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493775" y="5718683"/>
            <a:ext cx="96090" cy="65786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433781" y="5723191"/>
            <a:ext cx="177165" cy="374650"/>
            <a:chOff x="4433781" y="5723191"/>
            <a:chExt cx="177165" cy="374650"/>
          </a:xfrm>
        </p:grpSpPr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79562" y="5723191"/>
              <a:ext cx="4807" cy="8515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10405" y="5723191"/>
              <a:ext cx="4807" cy="8515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33781" y="5808345"/>
              <a:ext cx="176953" cy="289447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85876" y="5716783"/>
            <a:ext cx="41910" cy="67774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562603" y="5450840"/>
            <a:ext cx="1223010" cy="353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91465" algn="l"/>
                <a:tab pos="581025" algn="l"/>
                <a:tab pos="797560" algn="l"/>
                <a:tab pos="1001394" algn="l"/>
              </a:tabLst>
            </a:pPr>
            <a:r>
              <a:rPr dirty="0" baseline="5050" sz="1650">
                <a:latin typeface="Times New Roman"/>
                <a:cs typeface="Times New Roman"/>
              </a:rPr>
              <a:t>0	</a:t>
            </a:r>
            <a:r>
              <a:rPr dirty="0" baseline="7575" sz="1650">
                <a:latin typeface="Times New Roman"/>
                <a:cs typeface="Times New Roman"/>
              </a:rPr>
              <a:t>s</a:t>
            </a:r>
            <a:r>
              <a:rPr dirty="0" sz="900">
                <a:latin typeface="Times New Roman"/>
                <a:cs typeface="Times New Roman"/>
              </a:rPr>
              <a:t>1	</a:t>
            </a:r>
            <a:r>
              <a:rPr dirty="0" baseline="7575" sz="1650">
                <a:latin typeface="Times New Roman"/>
                <a:cs typeface="Times New Roman"/>
              </a:rPr>
              <a:t>0	</a:t>
            </a:r>
            <a:r>
              <a:rPr dirty="0" baseline="5050" sz="1650">
                <a:latin typeface="Times New Roman"/>
                <a:cs typeface="Times New Roman"/>
              </a:rPr>
              <a:t>0	</a:t>
            </a:r>
            <a:r>
              <a:rPr dirty="0" baseline="5050" sz="1650" spc="-15">
                <a:latin typeface="Times New Roman"/>
                <a:cs typeface="Times New Roman"/>
              </a:rPr>
              <a:t>cos</a:t>
            </a:r>
            <a:endParaRPr baseline="5050" sz="165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9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20</a:t>
            </a: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319147" y="5687188"/>
          <a:ext cx="3260725" cy="25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/>
                <a:gridCol w="498475"/>
                <a:gridCol w="638809"/>
                <a:gridCol w="636269"/>
                <a:gridCol w="264794"/>
                <a:gridCol w="614045"/>
              </a:tblGrid>
              <a:tr h="104113">
                <a:tc>
                  <a:txBody>
                    <a:bodyPr/>
                    <a:lstStyle/>
                    <a:p>
                      <a:pPr marL="31750">
                        <a:lnSpc>
                          <a:spcPts val="720"/>
                        </a:lnSpc>
                      </a:pPr>
                      <a:r>
                        <a:rPr dirty="0" sz="750" spc="-3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720"/>
                        </a:lnSpc>
                        <a:tabLst>
                          <a:tab pos="426084" algn="l"/>
                        </a:tabLst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cos(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720"/>
                        </a:lnSpc>
                        <a:tabLst>
                          <a:tab pos="255904" algn="l"/>
                        </a:tabLst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720"/>
                        </a:lnSpc>
                      </a:pPr>
                      <a:r>
                        <a:rPr dirty="0" baseline="31250" sz="1200" spc="-7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dirty="0" baseline="31746" sz="1050" spc="-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31746" sz="1050" spc="4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1746" sz="1050" spc="48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sin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720"/>
                        </a:lnSpc>
                        <a:tabLst>
                          <a:tab pos="502920" algn="l"/>
                        </a:tabLst>
                      </a:pPr>
                      <a:r>
                        <a:rPr dirty="0" sz="1100" spc="-60">
                          <a:latin typeface="Times New Roman"/>
                          <a:cs typeface="Times New Roman"/>
                        </a:rPr>
                        <a:t>cos	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3923">
                <a:tc>
                  <a:txBody>
                    <a:bodyPr/>
                    <a:lstStyle/>
                    <a:p>
                      <a:pPr algn="ctr" marL="68580">
                        <a:lnSpc>
                          <a:spcPts val="111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11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110"/>
                        </a:lnSpc>
                        <a:tabLst>
                          <a:tab pos="29527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	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10"/>
                        </a:lnSpc>
                        <a:tabLst>
                          <a:tab pos="33782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	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1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9060">
                        <a:lnSpc>
                          <a:spcPts val="1110"/>
                        </a:lnSpc>
                        <a:tabLst>
                          <a:tab pos="44069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	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585" y="2542122"/>
            <a:ext cx="47307" cy="1398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3080" y="2749272"/>
            <a:ext cx="9461" cy="1248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5856" y="2827873"/>
            <a:ext cx="60733" cy="92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7585" y="3853938"/>
            <a:ext cx="47307" cy="1416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3080" y="4065627"/>
            <a:ext cx="9461" cy="1248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2216" y="5635208"/>
            <a:ext cx="60733" cy="92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4264" y="2542122"/>
            <a:ext cx="51020" cy="1398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4264" y="2749272"/>
            <a:ext cx="9625" cy="1248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9864" y="2542122"/>
            <a:ext cx="51020" cy="1398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9864" y="2749245"/>
            <a:ext cx="9625" cy="21667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371346" y="2537460"/>
            <a:ext cx="260985" cy="238125"/>
            <a:chOff x="3371346" y="2537460"/>
            <a:chExt cx="260985" cy="23812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1346" y="2537460"/>
              <a:ext cx="260853" cy="1398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4901" y="2701925"/>
              <a:ext cx="207298" cy="7353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374264" y="3209551"/>
            <a:ext cx="47625" cy="167005"/>
            <a:chOff x="2374264" y="3209551"/>
            <a:chExt cx="47625" cy="16700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4264" y="3219330"/>
              <a:ext cx="42862" cy="1569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6809" y="3209551"/>
              <a:ext cx="4699" cy="1281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729864" y="3205268"/>
            <a:ext cx="71755" cy="171450"/>
            <a:chOff x="2729864" y="3205268"/>
            <a:chExt cx="71755" cy="17145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9864" y="3205369"/>
              <a:ext cx="60230" cy="1709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2094" y="3205268"/>
              <a:ext cx="9313" cy="13299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257047" y="3205268"/>
            <a:ext cx="182245" cy="171450"/>
            <a:chOff x="3257047" y="3205268"/>
            <a:chExt cx="182245" cy="17145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7047" y="3205369"/>
              <a:ext cx="50350" cy="1709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45146" y="3205268"/>
              <a:ext cx="4678" cy="13299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78835" y="3205369"/>
              <a:ext cx="50350" cy="1709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4080" y="3205268"/>
              <a:ext cx="4678" cy="132997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74264" y="3853956"/>
            <a:ext cx="51020" cy="1421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4264" y="4065627"/>
            <a:ext cx="9625" cy="12483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29864" y="3853956"/>
            <a:ext cx="128181" cy="1421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729864" y="4065600"/>
            <a:ext cx="9525" cy="21667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365813" y="3853956"/>
            <a:ext cx="266700" cy="429259"/>
            <a:chOff x="3365813" y="3853956"/>
            <a:chExt cx="266700" cy="429259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71346" y="3853956"/>
              <a:ext cx="260853" cy="1375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65813" y="4017010"/>
              <a:ext cx="266386" cy="18010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39236" y="4219575"/>
              <a:ext cx="92963" cy="6341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374264" y="4524636"/>
            <a:ext cx="47625" cy="167005"/>
            <a:chOff x="2374264" y="4524636"/>
            <a:chExt cx="47625" cy="167005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4264" y="4534415"/>
              <a:ext cx="42862" cy="1569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6809" y="4524636"/>
              <a:ext cx="4699" cy="12812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729864" y="4520353"/>
            <a:ext cx="74930" cy="171450"/>
            <a:chOff x="2729864" y="4520353"/>
            <a:chExt cx="74930" cy="171450"/>
          </a:xfrm>
        </p:grpSpPr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29864" y="4520454"/>
              <a:ext cx="61028" cy="17092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95269" y="4520353"/>
              <a:ext cx="9467" cy="132997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280063" y="4520353"/>
            <a:ext cx="170815" cy="171450"/>
            <a:chOff x="3280063" y="4520353"/>
            <a:chExt cx="170815" cy="171450"/>
          </a:xfrm>
        </p:grpSpPr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80063" y="4520454"/>
              <a:ext cx="47336" cy="17092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60083" y="4520353"/>
              <a:ext cx="9338" cy="13299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92805" y="4520454"/>
              <a:ext cx="46382" cy="1709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46145" y="4520353"/>
              <a:ext cx="4669" cy="132997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74264" y="5346206"/>
            <a:ext cx="51020" cy="14216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7585" y="5346206"/>
            <a:ext cx="47307" cy="14216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374264" y="5509261"/>
            <a:ext cx="9154" cy="7813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56095" y="5509260"/>
            <a:ext cx="4721" cy="7813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29864" y="5346206"/>
            <a:ext cx="128181" cy="14216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729864" y="5556580"/>
            <a:ext cx="9525" cy="21667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3461516" y="5346206"/>
            <a:ext cx="260985" cy="236854"/>
            <a:chOff x="3461516" y="5346206"/>
            <a:chExt cx="260985" cy="236854"/>
          </a:xfrm>
        </p:grpSpPr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61516" y="5346206"/>
              <a:ext cx="260853" cy="1375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11640" y="5509261"/>
              <a:ext cx="206148" cy="73538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374264" y="5878456"/>
            <a:ext cx="47625" cy="168275"/>
            <a:chOff x="2374264" y="5878456"/>
            <a:chExt cx="47625" cy="168275"/>
          </a:xfrm>
        </p:grpSpPr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74264" y="5887754"/>
              <a:ext cx="42862" cy="1587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6809" y="5878456"/>
              <a:ext cx="4699" cy="12812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2729864" y="5874173"/>
            <a:ext cx="74930" cy="172720"/>
            <a:chOff x="2729864" y="5874173"/>
            <a:chExt cx="74930" cy="172720"/>
          </a:xfrm>
        </p:grpSpPr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29864" y="5874369"/>
              <a:ext cx="61028" cy="1721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95269" y="5874173"/>
              <a:ext cx="9467" cy="132997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347217" y="5874173"/>
            <a:ext cx="181610" cy="172720"/>
            <a:chOff x="3347217" y="5874173"/>
            <a:chExt cx="181610" cy="172720"/>
          </a:xfrm>
        </p:grpSpPr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47217" y="5874369"/>
              <a:ext cx="50350" cy="1721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4681" y="5874173"/>
              <a:ext cx="4678" cy="13299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69005" y="5874369"/>
              <a:ext cx="50350" cy="1721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23615" y="5874173"/>
              <a:ext cx="4678" cy="132997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74264" y="6636526"/>
            <a:ext cx="51020" cy="142169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4264" y="6848832"/>
            <a:ext cx="9625" cy="124837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29864" y="6636526"/>
            <a:ext cx="51020" cy="14216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729864" y="6848805"/>
            <a:ext cx="9625" cy="216674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2374264" y="7147186"/>
            <a:ext cx="47625" cy="168910"/>
            <a:chOff x="2374264" y="7147186"/>
            <a:chExt cx="47625" cy="168910"/>
          </a:xfrm>
        </p:grpSpPr>
        <p:pic>
          <p:nvPicPr>
            <p:cNvPr id="70" name="object 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74264" y="7157119"/>
              <a:ext cx="42862" cy="15871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6809" y="7147186"/>
              <a:ext cx="4699" cy="12812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729864" y="7144174"/>
            <a:ext cx="71755" cy="172085"/>
            <a:chOff x="2729864" y="7144174"/>
            <a:chExt cx="71755" cy="172085"/>
          </a:xfrm>
        </p:grpSpPr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29864" y="7144909"/>
              <a:ext cx="60230" cy="17092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92094" y="7144174"/>
              <a:ext cx="9313" cy="132997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3353434" y="9469566"/>
            <a:ext cx="51435" cy="234950"/>
            <a:chOff x="3353434" y="9469566"/>
            <a:chExt cx="51435" cy="234950"/>
          </a:xfrm>
        </p:grpSpPr>
        <p:pic>
          <p:nvPicPr>
            <p:cNvPr id="76" name="object 7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53434" y="9469566"/>
              <a:ext cx="51020" cy="14471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53434" y="9635489"/>
              <a:ext cx="9461" cy="68791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3505536" y="9469566"/>
            <a:ext cx="48260" cy="234950"/>
            <a:chOff x="3505536" y="9469566"/>
            <a:chExt cx="48260" cy="234950"/>
          </a:xfrm>
        </p:grpSpPr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05536" y="9469566"/>
              <a:ext cx="47811" cy="14471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10025" y="9635489"/>
              <a:ext cx="9461" cy="68791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696334" y="9469566"/>
            <a:ext cx="51020" cy="144711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696334" y="9673286"/>
            <a:ext cx="9172" cy="198258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4402009" y="9469566"/>
            <a:ext cx="259715" cy="401955"/>
            <a:chOff x="4402009" y="9469566"/>
            <a:chExt cx="259715" cy="401955"/>
          </a:xfrm>
        </p:grpSpPr>
        <p:pic>
          <p:nvPicPr>
            <p:cNvPr id="84" name="object 8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402009" y="9469566"/>
              <a:ext cx="259525" cy="14004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434696" y="9635489"/>
              <a:ext cx="226838" cy="15567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570412" y="9808844"/>
              <a:ext cx="28574" cy="62502"/>
            </a:xfrm>
            <a:prstGeom prst="rect">
              <a:avLst/>
            </a:prstGeom>
          </p:spPr>
        </p:pic>
      </p:grpSp>
      <p:sp>
        <p:nvSpPr>
          <p:cNvPr id="87" name="object 87"/>
          <p:cNvSpPr/>
          <p:nvPr/>
        </p:nvSpPr>
        <p:spPr>
          <a:xfrm>
            <a:off x="2698750" y="1789811"/>
            <a:ext cx="48895" cy="21590"/>
          </a:xfrm>
          <a:custGeom>
            <a:avLst/>
            <a:gdLst/>
            <a:ahLst/>
            <a:cxnLst/>
            <a:rect l="l" t="t" r="r" b="b"/>
            <a:pathLst>
              <a:path w="48894" h="21589">
                <a:moveTo>
                  <a:pt x="48768" y="0"/>
                </a:moveTo>
                <a:lnTo>
                  <a:pt x="0" y="0"/>
                </a:lnTo>
                <a:lnTo>
                  <a:pt x="0" y="21335"/>
                </a:lnTo>
                <a:lnTo>
                  <a:pt x="48768" y="21335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902004" y="1591183"/>
            <a:ext cx="3145155" cy="94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O</a:t>
            </a:r>
            <a:r>
              <a:rPr dirty="0" sz="1400" spc="5" b="1">
                <a:latin typeface="Times New Roman"/>
                <a:cs typeface="Times New Roman"/>
              </a:rPr>
              <a:t>t</a:t>
            </a:r>
            <a:r>
              <a:rPr dirty="0" sz="1400" spc="-40" b="1">
                <a:latin typeface="Times New Roman"/>
                <a:cs typeface="Times New Roman"/>
              </a:rPr>
              <a:t>h</a:t>
            </a:r>
            <a:r>
              <a:rPr dirty="0" sz="1400" spc="-5" b="1">
                <a:latin typeface="Times New Roman"/>
                <a:cs typeface="Times New Roman"/>
              </a:rPr>
              <a:t>er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spc="-5" b="1">
                <a:latin typeface="Times New Roman"/>
                <a:cs typeface="Times New Roman"/>
              </a:rPr>
              <a:t>r</a:t>
            </a:r>
            <a:r>
              <a:rPr dirty="0" sz="1400" spc="15" b="1">
                <a:latin typeface="Times New Roman"/>
                <a:cs typeface="Times New Roman"/>
              </a:rPr>
              <a:t>a</a:t>
            </a:r>
            <a:r>
              <a:rPr dirty="0" sz="1400" spc="-40" b="1">
                <a:latin typeface="Times New Roman"/>
                <a:cs typeface="Times New Roman"/>
              </a:rPr>
              <a:t>n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30" b="1">
                <a:latin typeface="Times New Roman"/>
                <a:cs typeface="Times New Roman"/>
              </a:rPr>
              <a:t>f</a:t>
            </a:r>
            <a:r>
              <a:rPr dirty="0" sz="1400" spc="-30" b="1">
                <a:latin typeface="Times New Roman"/>
                <a:cs typeface="Times New Roman"/>
              </a:rPr>
              <a:t>o</a:t>
            </a:r>
            <a:r>
              <a:rPr dirty="0" sz="1400" spc="-5" b="1">
                <a:latin typeface="Times New Roman"/>
                <a:cs typeface="Times New Roman"/>
              </a:rPr>
              <a:t>r</a:t>
            </a:r>
            <a:r>
              <a:rPr dirty="0" sz="1400" spc="-20" b="1">
                <a:latin typeface="Times New Roman"/>
                <a:cs typeface="Times New Roman"/>
              </a:rPr>
              <a:t>m</a:t>
            </a:r>
            <a:r>
              <a:rPr dirty="0" sz="1400" spc="15" b="1">
                <a:latin typeface="Times New Roman"/>
                <a:cs typeface="Times New Roman"/>
              </a:rPr>
              <a:t>a</a:t>
            </a:r>
            <a:r>
              <a:rPr dirty="0" sz="1400" spc="-15" b="1">
                <a:latin typeface="Times New Roman"/>
                <a:cs typeface="Times New Roman"/>
              </a:rPr>
              <a:t>t</a:t>
            </a:r>
            <a:r>
              <a:rPr dirty="0" sz="1400" spc="10" b="1">
                <a:latin typeface="Times New Roman"/>
                <a:cs typeface="Times New Roman"/>
              </a:rPr>
              <a:t>i</a:t>
            </a:r>
            <a:r>
              <a:rPr dirty="0" sz="1400" spc="-5" b="1">
                <a:latin typeface="Times New Roman"/>
                <a:cs typeface="Times New Roman"/>
              </a:rPr>
              <a:t>o</a:t>
            </a:r>
            <a:r>
              <a:rPr dirty="0" sz="1400" spc="-40" b="1">
                <a:latin typeface="Times New Roman"/>
                <a:cs typeface="Times New Roman"/>
              </a:rPr>
              <a:t>n</a:t>
            </a:r>
            <a:r>
              <a:rPr dirty="0" sz="1400" spc="-5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Reflection</a:t>
            </a:r>
            <a:endParaRPr sz="14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1280"/>
              </a:spcBef>
            </a:pPr>
            <a:r>
              <a:rPr dirty="0" sz="1200" spc="-5">
                <a:latin typeface="Times New Roman"/>
                <a:cs typeface="Times New Roman"/>
              </a:rPr>
              <a:t>Reflection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17445" y="2457170"/>
            <a:ext cx="1184275" cy="4527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459"/>
              </a:spcBef>
              <a:tabLst>
                <a:tab pos="369570" algn="l"/>
                <a:tab pos="686435" algn="l"/>
                <a:tab pos="890269" algn="l"/>
                <a:tab pos="1101090" algn="l"/>
              </a:tabLst>
            </a:pPr>
            <a:r>
              <a:rPr dirty="0" sz="1100">
                <a:latin typeface="Times New Roman"/>
                <a:cs typeface="Times New Roman"/>
              </a:rPr>
              <a:t>x'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32410" algn="l"/>
                <a:tab pos="783590" algn="l"/>
                <a:tab pos="1109980" algn="l"/>
              </a:tabLst>
            </a:pPr>
            <a:r>
              <a:rPr dirty="0" sz="1100" spc="-2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'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baseline="2525" sz="1650" spc="-104">
                <a:latin typeface="Times New Roman"/>
                <a:cs typeface="Times New Roman"/>
              </a:rPr>
              <a:t>=</a:t>
            </a:r>
            <a:r>
              <a:rPr dirty="0" baseline="2525" sz="1650">
                <a:latin typeface="Times New Roman"/>
                <a:cs typeface="Times New Roman"/>
              </a:rPr>
              <a:t> </a:t>
            </a:r>
            <a:r>
              <a:rPr dirty="0" baseline="2525" sz="1650" spc="-112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0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spc="5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90" name="object 9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380614" y="2892425"/>
            <a:ext cx="112394" cy="70484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47363" y="2892425"/>
            <a:ext cx="94994" cy="65785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529839" y="3051175"/>
            <a:ext cx="73025" cy="16764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547745" y="3191510"/>
            <a:ext cx="91439" cy="176529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2350389" y="3020949"/>
            <a:ext cx="1300480" cy="49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  <a:tabLst>
                <a:tab pos="494030" algn="l"/>
                <a:tab pos="753110" algn="l"/>
                <a:tab pos="954405" algn="l"/>
                <a:tab pos="1235075" algn="l"/>
              </a:tabLst>
            </a:pPr>
            <a:r>
              <a:rPr dirty="0" sz="1000" spc="-175">
                <a:latin typeface="Times New Roman"/>
                <a:cs typeface="Times New Roman"/>
              </a:rPr>
              <a:t>1</a:t>
            </a:r>
            <a:r>
              <a:rPr dirty="0" sz="1000" spc="-175">
                <a:latin typeface="Times New Roman"/>
                <a:cs typeface="Times New Roman"/>
              </a:rPr>
              <a:t>	</a:t>
            </a:r>
            <a:r>
              <a:rPr dirty="0" sz="1050" spc="-60">
                <a:latin typeface="Times New Roman"/>
                <a:cs typeface="Times New Roman"/>
              </a:rPr>
              <a:t>0</a:t>
            </a:r>
            <a:r>
              <a:rPr dirty="0" sz="1050" spc="-6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050" spc="-30">
                <a:latin typeface="Times New Roman"/>
                <a:cs typeface="Times New Roman"/>
              </a:rPr>
              <a:t>1</a:t>
            </a:r>
            <a:r>
              <a:rPr dirty="0" sz="1050" spc="-30">
                <a:latin typeface="Times New Roman"/>
                <a:cs typeface="Times New Roman"/>
              </a:rPr>
              <a:t>	</a:t>
            </a:r>
            <a:r>
              <a:rPr dirty="0" sz="1050" spc="-114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5">
                <a:latin typeface="Times New Roman"/>
                <a:cs typeface="Times New Roman"/>
              </a:rPr>
              <a:t>ie.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x'=x;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y'=-y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50389" y="3643122"/>
            <a:ext cx="1699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Reflection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axis</a:t>
            </a:r>
            <a:r>
              <a:rPr dirty="0" sz="110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37282" y="4033265"/>
            <a:ext cx="6807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baseline="2525" sz="1650" spc="-104">
                <a:latin typeface="Times New Roman"/>
                <a:cs typeface="Times New Roman"/>
              </a:rPr>
              <a:t>=</a:t>
            </a:r>
            <a:r>
              <a:rPr dirty="0" baseline="2525" sz="1650" spc="-104">
                <a:latin typeface="Times New Roman"/>
                <a:cs typeface="Times New Roman"/>
              </a:rPr>
              <a:t>  </a:t>
            </a:r>
            <a:r>
              <a:rPr dirty="0" baseline="2525" sz="1650" spc="-1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baseline="2525" sz="1650">
                <a:latin typeface="Times New Roman"/>
                <a:cs typeface="Times New Roman"/>
              </a:rPr>
              <a:t>1</a:t>
            </a:r>
            <a:r>
              <a:rPr dirty="0" baseline="2525" sz="1650" spc="-89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417445" y="3768700"/>
            <a:ext cx="1190625" cy="4584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480"/>
              </a:spcBef>
              <a:tabLst>
                <a:tab pos="448309" algn="l"/>
                <a:tab pos="890269" algn="l"/>
                <a:tab pos="1101090" algn="l"/>
              </a:tabLst>
            </a:pPr>
            <a:r>
              <a:rPr dirty="0" sz="1100">
                <a:latin typeface="Times New Roman"/>
                <a:cs typeface="Times New Roman"/>
              </a:rPr>
              <a:t>x'	1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0	x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107440" algn="l"/>
              </a:tabLst>
            </a:pPr>
            <a:r>
              <a:rPr dirty="0" sz="1100" spc="-2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'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8" name="object 9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380614" y="4209415"/>
            <a:ext cx="112394" cy="69850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529839" y="4367530"/>
            <a:ext cx="73025" cy="167639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550920" y="4507865"/>
            <a:ext cx="88264" cy="177164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2350389" y="4338066"/>
            <a:ext cx="1297305" cy="498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  <a:tabLst>
                <a:tab pos="534035" algn="l"/>
                <a:tab pos="786765" algn="l"/>
                <a:tab pos="1235075" algn="l"/>
              </a:tabLst>
            </a:pPr>
            <a:r>
              <a:rPr dirty="0" sz="1000" spc="-175">
                <a:latin typeface="Times New Roman"/>
                <a:cs typeface="Times New Roman"/>
              </a:rPr>
              <a:t>1</a:t>
            </a:r>
            <a:r>
              <a:rPr dirty="0" sz="1000" spc="-175">
                <a:latin typeface="Times New Roman"/>
                <a:cs typeface="Times New Roman"/>
              </a:rPr>
              <a:t>	</a:t>
            </a:r>
            <a:r>
              <a:rPr dirty="0" sz="1050">
                <a:latin typeface="Times New Roman"/>
                <a:cs typeface="Times New Roman"/>
              </a:rPr>
              <a:t>0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  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050" spc="-60">
                <a:latin typeface="Times New Roman"/>
                <a:cs typeface="Times New Roman"/>
              </a:rPr>
              <a:t>1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14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100" spc="-15">
                <a:latin typeface="Times New Roman"/>
                <a:cs typeface="Times New Roman"/>
              </a:rPr>
              <a:t>ie.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x'=-x;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y'=y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350389" y="5133848"/>
            <a:ext cx="401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Flipping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coordinates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423541" y="5265521"/>
            <a:ext cx="666115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59"/>
              </a:spcBef>
              <a:tabLst>
                <a:tab pos="476250" algn="l"/>
              </a:tabLst>
            </a:pPr>
            <a:r>
              <a:rPr dirty="0" sz="1100">
                <a:latin typeface="Times New Roman"/>
                <a:cs typeface="Times New Roman"/>
              </a:rPr>
              <a:t>x'	1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226060" algn="l"/>
              </a:tabLst>
            </a:pPr>
            <a:r>
              <a:rPr dirty="0" sz="950" spc="-15">
                <a:latin typeface="Times New Roman"/>
                <a:cs typeface="Times New Roman"/>
              </a:rPr>
              <a:t>y'	</a:t>
            </a:r>
            <a:r>
              <a:rPr dirty="0" baseline="2525" sz="1650" spc="-104">
                <a:latin typeface="Times New Roman"/>
                <a:cs typeface="Times New Roman"/>
              </a:rPr>
              <a:t>=</a:t>
            </a:r>
            <a:r>
              <a:rPr dirty="0" baseline="2525" sz="1650" spc="25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74314" y="5241229"/>
            <a:ext cx="412750" cy="4699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50"/>
              </a:spcBef>
              <a:tabLst>
                <a:tab pos="210185" algn="l"/>
              </a:tabLst>
            </a:pPr>
            <a:r>
              <a:rPr dirty="0" sz="1100">
                <a:latin typeface="Times New Roman"/>
                <a:cs typeface="Times New Roman"/>
              </a:rPr>
              <a:t>0	x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84"/>
              </a:spcBef>
              <a:tabLst>
                <a:tab pos="325755" algn="l"/>
              </a:tabLst>
            </a:pPr>
            <a:r>
              <a:rPr dirty="0" sz="950" spc="5">
                <a:latin typeface="Times New Roman"/>
                <a:cs typeface="Times New Roman"/>
              </a:rPr>
              <a:t>1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0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spc="5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05" name="object 10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380614" y="5699761"/>
            <a:ext cx="91581" cy="65483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635628" y="5699761"/>
            <a:ext cx="94996" cy="65192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2457069" y="5841238"/>
            <a:ext cx="673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7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8" name="object 10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529839" y="5852160"/>
            <a:ext cx="73025" cy="167639"/>
          </a:xfrm>
          <a:prstGeom prst="rect">
            <a:avLst/>
          </a:prstGeom>
        </p:spPr>
      </p:pic>
      <p:sp>
        <p:nvSpPr>
          <p:cNvPr id="109" name="object 109"/>
          <p:cNvSpPr txBox="1"/>
          <p:nvPr/>
        </p:nvSpPr>
        <p:spPr>
          <a:xfrm>
            <a:off x="2871977" y="5829046"/>
            <a:ext cx="7670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1625" algn="l"/>
                <a:tab pos="701675" algn="l"/>
              </a:tabLst>
            </a:pPr>
            <a:r>
              <a:rPr dirty="0" sz="1050">
                <a:latin typeface="Times New Roman"/>
                <a:cs typeface="Times New Roman"/>
              </a:rPr>
              <a:t>0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050" spc="-30">
                <a:latin typeface="Times New Roman"/>
                <a:cs typeface="Times New Roman"/>
              </a:rPr>
              <a:t>1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114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3660775" y="5845810"/>
            <a:ext cx="91439" cy="177164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179830" y="6424930"/>
            <a:ext cx="810259" cy="939164"/>
          </a:xfrm>
          <a:prstGeom prst="rect">
            <a:avLst/>
          </a:prstGeom>
        </p:spPr>
      </p:pic>
      <p:sp>
        <p:nvSpPr>
          <p:cNvPr id="112" name="object 112"/>
          <p:cNvSpPr txBox="1"/>
          <p:nvPr/>
        </p:nvSpPr>
        <p:spPr>
          <a:xfrm>
            <a:off x="902004" y="8722233"/>
            <a:ext cx="3740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1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1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11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313938" y="8920353"/>
            <a:ext cx="3002915" cy="3702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75"/>
              </a:spcBef>
            </a:pPr>
            <a:r>
              <a:rPr dirty="0" baseline="5050" sz="1650" spc="-37">
                <a:latin typeface="Times New Roman"/>
                <a:cs typeface="Times New Roman"/>
              </a:rPr>
              <a:t>X- </a:t>
            </a:r>
            <a:r>
              <a:rPr dirty="0" baseline="4629" sz="1800" spc="-7">
                <a:latin typeface="Times New Roman"/>
                <a:cs typeface="Times New Roman"/>
              </a:rPr>
              <a:t>direction shear, with </a:t>
            </a:r>
            <a:r>
              <a:rPr dirty="0" baseline="4629" sz="1800">
                <a:latin typeface="Times New Roman"/>
                <a:cs typeface="Times New Roman"/>
              </a:rPr>
              <a:t>a </a:t>
            </a:r>
            <a:r>
              <a:rPr dirty="0" baseline="4629" sz="1800" spc="-15">
                <a:latin typeface="Times New Roman"/>
                <a:cs typeface="Times New Roman"/>
              </a:rPr>
              <a:t>shearing </a:t>
            </a:r>
            <a:r>
              <a:rPr dirty="0" baseline="4629" sz="1800">
                <a:latin typeface="Times New Roman"/>
                <a:cs typeface="Times New Roman"/>
              </a:rPr>
              <a:t>parameter </a:t>
            </a:r>
            <a:r>
              <a:rPr dirty="0" baseline="4629" sz="1800" spc="-15">
                <a:latin typeface="Times New Roman"/>
                <a:cs typeface="Times New Roman"/>
              </a:rPr>
              <a:t>sh</a:t>
            </a:r>
            <a:r>
              <a:rPr dirty="0" sz="800" spc="-10">
                <a:latin typeface="Times New Roman"/>
                <a:cs typeface="Times New Roman"/>
              </a:rPr>
              <a:t>x</a:t>
            </a:r>
            <a:r>
              <a:rPr dirty="0" baseline="4629" sz="1800" spc="-15">
                <a:latin typeface="Times New Roman"/>
                <a:cs typeface="Times New Roman"/>
              </a:rPr>
              <a:t>,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x-axis: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10310" y="2393315"/>
            <a:ext cx="712470" cy="918209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186180" y="3761105"/>
            <a:ext cx="798194" cy="826135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146810" y="5157470"/>
            <a:ext cx="845185" cy="1159510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216025" y="7586980"/>
            <a:ext cx="774064" cy="938530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975360" y="9134475"/>
            <a:ext cx="2200275" cy="740410"/>
          </a:xfrm>
          <a:prstGeom prst="rect">
            <a:avLst/>
          </a:prstGeom>
        </p:spPr>
      </p:pic>
      <p:grpSp>
        <p:nvGrpSpPr>
          <p:cNvPr id="119" name="object 119"/>
          <p:cNvGrpSpPr/>
          <p:nvPr/>
        </p:nvGrpSpPr>
        <p:grpSpPr>
          <a:xfrm>
            <a:off x="3295197" y="6636526"/>
            <a:ext cx="261620" cy="428625"/>
            <a:chOff x="3295197" y="6636526"/>
            <a:chExt cx="261620" cy="428625"/>
          </a:xfrm>
        </p:grpSpPr>
        <p:pic>
          <p:nvPicPr>
            <p:cNvPr id="120" name="object 12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297109" y="6636526"/>
              <a:ext cx="259525" cy="13758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295197" y="6799580"/>
              <a:ext cx="260802" cy="182995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65512" y="7000875"/>
              <a:ext cx="28575" cy="64007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2350389" y="5996686"/>
            <a:ext cx="2404745" cy="10140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5">
                <a:latin typeface="Times New Roman"/>
                <a:cs typeface="Times New Roman"/>
              </a:rPr>
              <a:t>ie.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x'=-x;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y'=-y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Reflection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diagonal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y=x: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  <a:tabLst>
                <a:tab pos="436245" algn="l"/>
                <a:tab pos="698500" algn="l"/>
                <a:tab pos="1089025" algn="l"/>
              </a:tabLst>
            </a:pPr>
            <a:r>
              <a:rPr dirty="0" sz="1100">
                <a:latin typeface="Times New Roman"/>
                <a:cs typeface="Times New Roman"/>
              </a:rPr>
              <a:t>x'	0	1 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x</a:t>
            </a:r>
            <a:endParaRPr sz="11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335"/>
              </a:spcBef>
              <a:tabLst>
                <a:tab pos="299085" algn="l"/>
                <a:tab pos="698500" algn="l"/>
                <a:tab pos="1094740" algn="l"/>
              </a:tabLst>
            </a:pPr>
            <a:r>
              <a:rPr dirty="0" sz="1100" spc="-15">
                <a:latin typeface="Times New Roman"/>
                <a:cs typeface="Times New Roman"/>
              </a:rPr>
              <a:t>y'	</a:t>
            </a:r>
            <a:r>
              <a:rPr dirty="0" baseline="2525" sz="1650" spc="-104">
                <a:latin typeface="Times New Roman"/>
                <a:cs typeface="Times New Roman"/>
              </a:rPr>
              <a:t>=</a:t>
            </a:r>
            <a:r>
              <a:rPr dirty="0" baseline="2525" sz="1650" spc="3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	</a:t>
            </a:r>
            <a:r>
              <a:rPr dirty="0" baseline="2525" sz="1650">
                <a:latin typeface="Times New Roman"/>
                <a:cs typeface="Times New Roman"/>
              </a:rPr>
              <a:t>0</a:t>
            </a:r>
            <a:r>
              <a:rPr dirty="0" baseline="2525" sz="165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	y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3191703" y="7144174"/>
            <a:ext cx="177165" cy="172085"/>
            <a:chOff x="3191703" y="7144174"/>
            <a:chExt cx="177165" cy="172085"/>
          </a:xfrm>
        </p:grpSpPr>
        <p:pic>
          <p:nvPicPr>
            <p:cNvPr id="125" name="object 12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91703" y="7144909"/>
              <a:ext cx="46382" cy="17092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7836" y="7144174"/>
              <a:ext cx="4678" cy="13299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310255" y="7144909"/>
              <a:ext cx="51020" cy="17092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63595" y="7144174"/>
              <a:ext cx="4762" cy="132997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2374264" y="7783413"/>
            <a:ext cx="51435" cy="239395"/>
            <a:chOff x="2374264" y="7783413"/>
            <a:chExt cx="51435" cy="239395"/>
          </a:xfrm>
        </p:grpSpPr>
        <p:pic>
          <p:nvPicPr>
            <p:cNvPr id="130" name="object 1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4264" y="7783413"/>
              <a:ext cx="51020" cy="13988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374264" y="7943215"/>
              <a:ext cx="9154" cy="79163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2527585" y="7783413"/>
            <a:ext cx="47625" cy="239395"/>
            <a:chOff x="2527585" y="7783413"/>
            <a:chExt cx="47625" cy="239395"/>
          </a:xfrm>
        </p:grpSpPr>
        <p:pic>
          <p:nvPicPr>
            <p:cNvPr id="133" name="object 1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7585" y="7783413"/>
              <a:ext cx="47307" cy="13988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556095" y="7943215"/>
              <a:ext cx="4721" cy="79163"/>
            </a:xfrm>
            <a:prstGeom prst="rect">
              <a:avLst/>
            </a:prstGeom>
          </p:spPr>
        </p:pic>
      </p:grpSp>
      <p:pic>
        <p:nvPicPr>
          <p:cNvPr id="135" name="object 13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068488" y="7872730"/>
            <a:ext cx="69196" cy="9397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3454469" y="7778750"/>
            <a:ext cx="267970" cy="428625"/>
            <a:chOff x="3454469" y="7778750"/>
            <a:chExt cx="267970" cy="428625"/>
          </a:xfrm>
        </p:grpSpPr>
        <p:pic>
          <p:nvPicPr>
            <p:cNvPr id="137" name="object 13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459633" y="7778750"/>
              <a:ext cx="262101" cy="139881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54469" y="7943214"/>
              <a:ext cx="267900" cy="18299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628390" y="8144509"/>
              <a:ext cx="93979" cy="62502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2729864" y="7778750"/>
            <a:ext cx="184785" cy="432434"/>
            <a:chOff x="2729864" y="7778750"/>
            <a:chExt cx="184785" cy="432434"/>
          </a:xfrm>
        </p:grpSpPr>
        <p:pic>
          <p:nvPicPr>
            <p:cNvPr id="141" name="object 14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729864" y="7778750"/>
              <a:ext cx="51020" cy="23925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729864" y="7982584"/>
              <a:ext cx="184785" cy="228600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2374264" y="8281670"/>
            <a:ext cx="228600" cy="179705"/>
            <a:chOff x="2374264" y="8281670"/>
            <a:chExt cx="228600" cy="179705"/>
          </a:xfrm>
        </p:grpSpPr>
        <p:pic>
          <p:nvPicPr>
            <p:cNvPr id="144" name="object 14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374264" y="8290560"/>
              <a:ext cx="85725" cy="170814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416809" y="8286115"/>
              <a:ext cx="70485" cy="15557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529839" y="8281670"/>
              <a:ext cx="73025" cy="167639"/>
            </a:xfrm>
            <a:prstGeom prst="rect">
              <a:avLst/>
            </a:prstGeom>
          </p:spPr>
        </p:pic>
      </p:grpSp>
      <p:grpSp>
        <p:nvGrpSpPr>
          <p:cNvPr id="147" name="object 147"/>
          <p:cNvGrpSpPr/>
          <p:nvPr/>
        </p:nvGrpSpPr>
        <p:grpSpPr>
          <a:xfrm>
            <a:off x="2729864" y="8277225"/>
            <a:ext cx="169545" cy="184785"/>
            <a:chOff x="2729864" y="8277225"/>
            <a:chExt cx="169545" cy="184785"/>
          </a:xfrm>
        </p:grpSpPr>
        <p:pic>
          <p:nvPicPr>
            <p:cNvPr id="148" name="object 14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729864" y="8277225"/>
              <a:ext cx="131444" cy="184785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95269" y="8277225"/>
              <a:ext cx="104139" cy="165100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3368328" y="8290983"/>
            <a:ext cx="170815" cy="171450"/>
            <a:chOff x="3368328" y="8290983"/>
            <a:chExt cx="170815" cy="171450"/>
          </a:xfrm>
        </p:grpSpPr>
        <p:pic>
          <p:nvPicPr>
            <p:cNvPr id="151" name="object 1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68328" y="8291084"/>
              <a:ext cx="47336" cy="17092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48348" y="8290983"/>
              <a:ext cx="9338" cy="132997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81069" y="8291084"/>
              <a:ext cx="46382" cy="170926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4409" y="8290983"/>
              <a:ext cx="4669" cy="132997"/>
            </a:xfrm>
            <a:prstGeom prst="rect">
              <a:avLst/>
            </a:prstGeom>
          </p:spPr>
        </p:pic>
      </p:grpSp>
      <p:pic>
        <p:nvPicPr>
          <p:cNvPr id="155" name="object 155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380614" y="7001511"/>
            <a:ext cx="4683" cy="65192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529839" y="7147560"/>
            <a:ext cx="73025" cy="167639"/>
          </a:xfrm>
          <a:prstGeom prst="rect">
            <a:avLst/>
          </a:prstGeom>
        </p:spPr>
      </p:pic>
      <p:sp>
        <p:nvSpPr>
          <p:cNvPr id="157" name="object 157"/>
          <p:cNvSpPr txBox="1"/>
          <p:nvPr/>
        </p:nvSpPr>
        <p:spPr>
          <a:xfrm>
            <a:off x="2328036" y="7155307"/>
            <a:ext cx="9074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 spc="-35">
                <a:latin typeface="Times New Roman"/>
                <a:cs typeface="Times New Roman"/>
              </a:rPr>
              <a:t>e</a:t>
            </a:r>
            <a:r>
              <a:rPr dirty="0" sz="1100" spc="-204">
                <a:latin typeface="Times New Roman"/>
                <a:cs typeface="Times New Roman"/>
              </a:rPr>
              <a:t>.</a:t>
            </a:r>
            <a:r>
              <a:rPr dirty="0" baseline="16666" sz="1500" spc="-262">
                <a:latin typeface="Times New Roman"/>
                <a:cs typeface="Times New Roman"/>
              </a:rPr>
              <a:t>1</a:t>
            </a:r>
            <a:r>
              <a:rPr dirty="0" baseline="16666" sz="1500" spc="-112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</a:t>
            </a:r>
            <a:r>
              <a:rPr dirty="0" sz="1100" spc="-10">
                <a:latin typeface="Times New Roman"/>
                <a:cs typeface="Times New Roman"/>
              </a:rPr>
              <a:t>'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2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baseline="18518" sz="1575" spc="-735">
                <a:latin typeface="Times New Roman"/>
                <a:cs typeface="Times New Roman"/>
              </a:rPr>
              <a:t>0</a:t>
            </a:r>
            <a:r>
              <a:rPr dirty="0" sz="1100" spc="-25">
                <a:latin typeface="Times New Roman"/>
                <a:cs typeface="Times New Roman"/>
              </a:rPr>
              <a:t>y</a:t>
            </a:r>
            <a:r>
              <a:rPr dirty="0" sz="1100" spc="-10">
                <a:latin typeface="Times New Roman"/>
                <a:cs typeface="Times New Roman"/>
              </a:rPr>
              <a:t>'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330">
                <a:latin typeface="Times New Roman"/>
                <a:cs typeface="Times New Roman"/>
              </a:rPr>
              <a:t>x</a:t>
            </a:r>
            <a:r>
              <a:rPr dirty="0" baseline="15151" sz="1650">
                <a:latin typeface="Times New Roman"/>
                <a:cs typeface="Times New Roman"/>
              </a:rPr>
              <a:t>0</a:t>
            </a:r>
            <a:r>
              <a:rPr dirty="0" baseline="15151" sz="1650" spc="-202">
                <a:latin typeface="Times New Roman"/>
                <a:cs typeface="Times New Roman"/>
              </a:rPr>
              <a:t> </a:t>
            </a:r>
            <a:r>
              <a:rPr dirty="0" baseline="15873" sz="1575" spc="-89">
                <a:latin typeface="Times New Roman"/>
                <a:cs typeface="Times New Roman"/>
              </a:rPr>
              <a:t>1</a:t>
            </a:r>
            <a:endParaRPr baseline="15873" sz="1575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399535" y="7124827"/>
            <a:ext cx="781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14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159" name="object 159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3502025" y="7143315"/>
            <a:ext cx="48126" cy="171884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380614" y="8119745"/>
            <a:ext cx="4683" cy="65786"/>
          </a:xfrm>
          <a:prstGeom prst="rect">
            <a:avLst/>
          </a:prstGeom>
        </p:spPr>
      </p:pic>
      <p:sp>
        <p:nvSpPr>
          <p:cNvPr id="161" name="object 161"/>
          <p:cNvSpPr txBox="1"/>
          <p:nvPr/>
        </p:nvSpPr>
        <p:spPr>
          <a:xfrm>
            <a:off x="2350389" y="7572883"/>
            <a:ext cx="2455545" cy="103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6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Reflection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diagonal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y=-x: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240"/>
              </a:lnSpc>
              <a:tabLst>
                <a:tab pos="473075" algn="l"/>
                <a:tab pos="796290" algn="l"/>
                <a:tab pos="1043305" algn="l"/>
                <a:tab pos="1253490" algn="l"/>
              </a:tabLst>
            </a:pPr>
            <a:r>
              <a:rPr dirty="0" sz="1100">
                <a:latin typeface="Times New Roman"/>
                <a:cs typeface="Times New Roman"/>
              </a:rPr>
              <a:t>x'	0	1	0	x</a:t>
            </a:r>
            <a:endParaRPr sz="11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335"/>
              </a:spcBef>
              <a:tabLst>
                <a:tab pos="299085" algn="l"/>
                <a:tab pos="534035" algn="l"/>
                <a:tab pos="972819" algn="l"/>
                <a:tab pos="1262380" algn="l"/>
              </a:tabLst>
            </a:pPr>
            <a:r>
              <a:rPr dirty="0" sz="950" spc="-15">
                <a:latin typeface="Times New Roman"/>
                <a:cs typeface="Times New Roman"/>
              </a:rPr>
              <a:t>y'	</a:t>
            </a:r>
            <a:r>
              <a:rPr dirty="0" baseline="2525" sz="1650" spc="-104">
                <a:latin typeface="Times New Roman"/>
                <a:cs typeface="Times New Roman"/>
              </a:rPr>
              <a:t>=	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0	</a:t>
            </a:r>
            <a:r>
              <a:rPr dirty="0" sz="1100">
                <a:latin typeface="Times New Roman"/>
                <a:cs typeface="Times New Roman"/>
              </a:rPr>
              <a:t>0	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19380">
              <a:lnSpc>
                <a:spcPts val="1295"/>
              </a:lnSpc>
              <a:spcBef>
                <a:spcPts val="5"/>
              </a:spcBef>
              <a:tabLst>
                <a:tab pos="534035" algn="l"/>
                <a:tab pos="829310" algn="l"/>
                <a:tab pos="1231900" algn="l"/>
              </a:tabLst>
            </a:pPr>
            <a:r>
              <a:rPr dirty="0" sz="1000" spc="-175">
                <a:latin typeface="Times New Roman"/>
                <a:cs typeface="Times New Roman"/>
              </a:rPr>
              <a:t>1	</a:t>
            </a:r>
            <a:r>
              <a:rPr dirty="0" sz="1050">
                <a:latin typeface="Times New Roman"/>
                <a:cs typeface="Times New Roman"/>
              </a:rPr>
              <a:t>0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050" spc="-60">
                <a:latin typeface="Times New Roman"/>
                <a:cs typeface="Times New Roman"/>
              </a:rPr>
              <a:t>1	</a:t>
            </a:r>
            <a:r>
              <a:rPr dirty="0" sz="1050" spc="-14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dirty="0" sz="1100" spc="-15">
                <a:latin typeface="Times New Roman"/>
                <a:cs typeface="Times New Roman"/>
              </a:rPr>
              <a:t>ie.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x'=-y;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y'=-x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62" name="object 16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666490" y="8268970"/>
            <a:ext cx="88898" cy="177164"/>
          </a:xfrm>
          <a:prstGeom prst="rect">
            <a:avLst/>
          </a:prstGeom>
        </p:spPr>
      </p:pic>
      <p:sp>
        <p:nvSpPr>
          <p:cNvPr id="163" name="object 1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6670" y="4126369"/>
            <a:ext cx="49236" cy="142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7668" y="4159833"/>
            <a:ext cx="143017" cy="102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4815" y="4220296"/>
            <a:ext cx="68636" cy="4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6124" y="4159833"/>
            <a:ext cx="141812" cy="102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8411" y="4214581"/>
            <a:ext cx="60733" cy="4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2309" y="4400498"/>
            <a:ext cx="141812" cy="102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7775" y="4442333"/>
            <a:ext cx="96090" cy="657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3267" y="4418239"/>
            <a:ext cx="42725" cy="45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89650" y="4128770"/>
            <a:ext cx="46353" cy="70230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353434" y="1337667"/>
            <a:ext cx="44450" cy="159385"/>
            <a:chOff x="3353434" y="1337667"/>
            <a:chExt cx="44450" cy="15938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3434" y="1348634"/>
              <a:ext cx="37352" cy="1478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2804" y="1337667"/>
              <a:ext cx="4807" cy="12483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696334" y="1328843"/>
            <a:ext cx="71755" cy="172720"/>
            <a:chOff x="3696334" y="1328843"/>
            <a:chExt cx="71755" cy="17272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6334" y="1329039"/>
              <a:ext cx="60230" cy="172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8564" y="1328843"/>
              <a:ext cx="9313" cy="13299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296603" y="1328843"/>
            <a:ext cx="177800" cy="172720"/>
            <a:chOff x="4296603" y="1328843"/>
            <a:chExt cx="177800" cy="1727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6603" y="1329039"/>
              <a:ext cx="46382" cy="172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2736" y="1328843"/>
              <a:ext cx="4678" cy="1329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5789" y="1329039"/>
              <a:ext cx="51020" cy="172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9129" y="1328843"/>
              <a:ext cx="4762" cy="13299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282026" y="4120961"/>
            <a:ext cx="140970" cy="269875"/>
            <a:chOff x="5282026" y="4120961"/>
            <a:chExt cx="140970" cy="269875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89085" y="4120961"/>
              <a:ext cx="133845" cy="1447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2026" y="4293235"/>
              <a:ext cx="42256" cy="9740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36034" y="4438015"/>
            <a:ext cx="67310" cy="38417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237235" y="4447476"/>
            <a:ext cx="146050" cy="379730"/>
            <a:chOff x="5237235" y="4447476"/>
            <a:chExt cx="146050" cy="379730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37235" y="4447476"/>
              <a:ext cx="36927" cy="8515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49080" y="4531995"/>
              <a:ext cx="133845" cy="294639"/>
            </a:xfrm>
            <a:prstGeom prst="rect">
              <a:avLst/>
            </a:prstGeom>
          </p:spPr>
        </p:pic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371341" y="838481"/>
          <a:ext cx="1291590" cy="33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/>
                <a:gridCol w="351789"/>
                <a:gridCol w="233680"/>
                <a:gridCol w="186690"/>
              </a:tblGrid>
              <a:tr h="185253">
                <a:tc>
                  <a:txBody>
                    <a:bodyPr/>
                    <a:lstStyle/>
                    <a:p>
                      <a:pPr marL="43815">
                        <a:lnSpc>
                          <a:spcPts val="1230"/>
                        </a:lnSpc>
                        <a:tabLst>
                          <a:tab pos="38481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x'	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259" sz="1350">
                          <a:latin typeface="Times New Roman"/>
                          <a:cs typeface="Times New Roman"/>
                        </a:rPr>
                        <a:t>x</a:t>
                      </a:r>
                      <a:endParaRPr baseline="-9259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987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  <a:tabLst>
                          <a:tab pos="241935" algn="l"/>
                        </a:tabLst>
                      </a:pPr>
                      <a:r>
                        <a:rPr dirty="0" sz="850">
                          <a:latin typeface="Times New Roman"/>
                          <a:cs typeface="Times New Roman"/>
                        </a:rPr>
                        <a:t>y'	</a:t>
                      </a:r>
                      <a:r>
                        <a:rPr dirty="0" baseline="2525" sz="1650" spc="-104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baseline="2525" sz="1650" spc="-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9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060"/>
                        </a:lnSpc>
                        <a:spcBef>
                          <a:spcPts val="4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ts val="1060"/>
                        </a:lnSpc>
                        <a:spcBef>
                          <a:spcPts val="4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y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359150" y="1170305"/>
            <a:ext cx="91581" cy="6607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423920" y="1316482"/>
            <a:ext cx="6350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7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93134" y="1334770"/>
            <a:ext cx="69850" cy="15557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801871" y="1298194"/>
            <a:ext cx="7823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885" algn="l"/>
                <a:tab pos="442595" algn="l"/>
                <a:tab pos="716915" algn="l"/>
              </a:tabLst>
            </a:pPr>
            <a:r>
              <a:rPr dirty="0" baseline="2645" sz="1575" spc="-89">
                <a:latin typeface="Times New Roman"/>
                <a:cs typeface="Times New Roman"/>
              </a:rPr>
              <a:t>0</a:t>
            </a:r>
            <a:r>
              <a:rPr dirty="0" baseline="2645" sz="1575" spc="-89">
                <a:latin typeface="Times New Roman"/>
                <a:cs typeface="Times New Roman"/>
              </a:rPr>
              <a:t>	</a:t>
            </a:r>
            <a:r>
              <a:rPr dirty="0" sz="1100" spc="-60">
                <a:latin typeface="Times New Roman"/>
                <a:cs typeface="Times New Roman"/>
              </a:rPr>
              <a:t>0</a:t>
            </a:r>
            <a:r>
              <a:rPr dirty="0" sz="1100" spc="-60">
                <a:latin typeface="Times New Roman"/>
                <a:cs typeface="Times New Roman"/>
              </a:rPr>
              <a:t>	</a:t>
            </a:r>
            <a:r>
              <a:rPr dirty="0" sz="1050" spc="-60">
                <a:latin typeface="Times New Roman"/>
                <a:cs typeface="Times New Roman"/>
              </a:rPr>
              <a:t>1</a:t>
            </a:r>
            <a:r>
              <a:rPr dirty="0" sz="1050" spc="-60">
                <a:latin typeface="Times New Roman"/>
                <a:cs typeface="Times New Roman"/>
              </a:rPr>
              <a:t>	</a:t>
            </a:r>
            <a:r>
              <a:rPr dirty="0" sz="1050" spc="-114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08829" y="1316990"/>
            <a:ext cx="91439" cy="17652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51204" y="1481455"/>
            <a:ext cx="5862955" cy="2473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523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Times New Roman"/>
                <a:cs typeface="Times New Roman"/>
              </a:rPr>
              <a:t>ie. </a:t>
            </a:r>
            <a:r>
              <a:rPr dirty="0" sz="1050" spc="-5">
                <a:latin typeface="Times New Roman"/>
                <a:cs typeface="Times New Roman"/>
              </a:rPr>
              <a:t>x'=x+y*sh</a:t>
            </a:r>
            <a:r>
              <a:rPr dirty="0" baseline="-10416" sz="1200" spc="-7">
                <a:latin typeface="Times New Roman"/>
                <a:cs typeface="Times New Roman"/>
              </a:rPr>
              <a:t>x</a:t>
            </a:r>
            <a:r>
              <a:rPr dirty="0" sz="1050" spc="-5">
                <a:latin typeface="Times New Roman"/>
                <a:cs typeface="Times New Roman"/>
              </a:rPr>
              <a:t>;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y'=-x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baseline="4629" sz="1800" spc="-15">
                <a:latin typeface="Times New Roman"/>
                <a:cs typeface="Times New Roman"/>
              </a:rPr>
              <a:t>Exercise: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Think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of</a:t>
            </a:r>
            <a:r>
              <a:rPr dirty="0" baseline="4629" sz="1800" spc="-3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5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y-direction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shear,</a:t>
            </a:r>
            <a:r>
              <a:rPr dirty="0" baseline="4629" sz="1800" spc="44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with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shearing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parameter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sh</a:t>
            </a:r>
            <a:r>
              <a:rPr dirty="0" sz="800" spc="-5">
                <a:latin typeface="Times New Roman"/>
                <a:cs typeface="Times New Roman"/>
              </a:rPr>
              <a:t>y</a:t>
            </a:r>
            <a:r>
              <a:rPr dirty="0" baseline="4629" sz="1800" spc="-7">
                <a:latin typeface="Times New Roman"/>
                <a:cs typeface="Times New Roman"/>
              </a:rPr>
              <a:t>,</a:t>
            </a:r>
            <a:r>
              <a:rPr dirty="0" baseline="4629" sz="1800" spc="3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relative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y-axis.</a:t>
            </a:r>
            <a:endParaRPr baseline="4629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69"/>
              </a:spcBef>
            </a:pPr>
            <a:r>
              <a:rPr dirty="0" sz="1400" spc="-5" b="1">
                <a:latin typeface="Times New Roman"/>
                <a:cs typeface="Times New Roman"/>
              </a:rPr>
              <a:t>Transformation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Between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 </a:t>
            </a:r>
            <a:r>
              <a:rPr dirty="0" sz="1400" b="1">
                <a:latin typeface="Times New Roman"/>
                <a:cs typeface="Times New Roman"/>
              </a:rPr>
              <a:t>Cartesian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algn="just" marL="63500" marR="43180">
              <a:lnSpc>
                <a:spcPts val="1390"/>
              </a:lnSpc>
              <a:spcBef>
                <a:spcPts val="1250"/>
              </a:spcBef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modelling and </a:t>
            </a:r>
            <a:r>
              <a:rPr dirty="0" sz="1200">
                <a:latin typeface="Times New Roman"/>
                <a:cs typeface="Times New Roman"/>
              </a:rPr>
              <a:t>design </a:t>
            </a:r>
            <a:r>
              <a:rPr dirty="0" sz="1200" spc="-5">
                <a:latin typeface="Times New Roman"/>
                <a:cs typeface="Times New Roman"/>
              </a:rPr>
              <a:t>applications, individual </a:t>
            </a:r>
            <a:r>
              <a:rPr dirty="0" sz="1200">
                <a:latin typeface="Times New Roman"/>
                <a:cs typeface="Times New Roman"/>
              </a:rPr>
              <a:t>objects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defined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>
                <a:latin typeface="Times New Roman"/>
                <a:cs typeface="Times New Roman"/>
              </a:rPr>
              <a:t>local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Cartesian References.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coordinates </a:t>
            </a:r>
            <a:r>
              <a:rPr dirty="0" sz="1200" spc="-2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transformed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position </a:t>
            </a:r>
            <a:r>
              <a:rPr dirty="0" sz="1200">
                <a:latin typeface="Times New Roman"/>
                <a:cs typeface="Times New Roman"/>
              </a:rPr>
              <a:t>the objects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overall</a:t>
            </a:r>
            <a:r>
              <a:rPr dirty="0" sz="1200" spc="-10">
                <a:latin typeface="Times New Roman"/>
                <a:cs typeface="Times New Roman"/>
              </a:rPr>
              <a:t> scene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20"/>
              </a:spcBef>
            </a:pPr>
            <a:r>
              <a:rPr dirty="0" sz="1200">
                <a:latin typeface="Times New Roman"/>
                <a:cs typeface="Times New Roman"/>
              </a:rPr>
              <a:t>Suppose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descriptions</a:t>
            </a:r>
            <a:r>
              <a:rPr dirty="0" sz="1200">
                <a:latin typeface="Times New Roman"/>
                <a:cs typeface="Times New Roman"/>
              </a:rPr>
              <a:t> 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x'y'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2478405">
              <a:lnSpc>
                <a:spcPct val="100000"/>
              </a:lnSpc>
              <a:spcBef>
                <a:spcPts val="110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843654" y="4288790"/>
            <a:ext cx="8956" cy="9160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4134358" y="4484370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03165" y="4341114"/>
            <a:ext cx="454025" cy="33718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86055" marR="5080" indent="-173990">
              <a:lnSpc>
                <a:spcPts val="1130"/>
              </a:lnSpc>
              <a:spcBef>
                <a:spcPts val="300"/>
              </a:spcBef>
              <a:tabLst>
                <a:tab pos="393700" algn="l"/>
              </a:tabLst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s(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 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0954" y="4344162"/>
            <a:ext cx="373380" cy="334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25"/>
              </a:lnSpc>
              <a:spcBef>
                <a:spcPts val="95"/>
              </a:spcBef>
              <a:tabLst>
                <a:tab pos="207645" algn="l"/>
              </a:tabLst>
            </a:pPr>
            <a:r>
              <a:rPr dirty="0" sz="700" spc="-5">
                <a:latin typeface="Times New Roman"/>
                <a:cs typeface="Times New Roman"/>
              </a:rPr>
              <a:t>y	0</a:t>
            </a:r>
            <a:endParaRPr sz="700">
              <a:latin typeface="Times New Roman"/>
              <a:cs typeface="Times New Roman"/>
            </a:endParaRPr>
          </a:p>
          <a:p>
            <a:pPr marL="73660">
              <a:lnSpc>
                <a:spcPts val="465"/>
              </a:lnSpc>
            </a:pPr>
            <a:r>
              <a:rPr dirty="0" sz="550">
                <a:latin typeface="Times New Roman"/>
                <a:cs typeface="Times New Roman"/>
              </a:rPr>
              <a:t>r</a:t>
            </a:r>
            <a:endParaRPr sz="550">
              <a:latin typeface="Times New Roman"/>
              <a:cs typeface="Times New Roman"/>
            </a:endParaRPr>
          </a:p>
          <a:p>
            <a:pPr marL="70485">
              <a:lnSpc>
                <a:spcPts val="1245"/>
              </a:lnSpc>
              <a:tabLst>
                <a:tab pos="289560" algn="l"/>
              </a:tabLst>
            </a:pP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7779" y="4018636"/>
            <a:ext cx="2339340" cy="65976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r" marR="119380">
              <a:lnSpc>
                <a:spcPct val="100000"/>
              </a:lnSpc>
              <a:spcBef>
                <a:spcPts val="745"/>
              </a:spcBef>
              <a:tabLst>
                <a:tab pos="384175" algn="l"/>
                <a:tab pos="685800" algn="l"/>
                <a:tab pos="1042669" algn="l"/>
                <a:tab pos="1536700" algn="l"/>
                <a:tab pos="1786889" algn="l"/>
                <a:tab pos="1990725" algn="l"/>
              </a:tabLst>
            </a:pP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2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s(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n(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   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baseline="-9259" sz="1350">
                <a:latin typeface="Times New Roman"/>
                <a:cs typeface="Times New Roman"/>
              </a:rPr>
              <a:t>r</a:t>
            </a:r>
            <a:r>
              <a:rPr dirty="0" baseline="-9259" sz="135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Times New Roman"/>
                <a:cs typeface="Times New Roman"/>
              </a:rPr>
              <a:t>x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baseline="-9259" sz="1350" spc="-37">
                <a:latin typeface="Times New Roman"/>
                <a:cs typeface="Times New Roman"/>
              </a:rPr>
              <a:t>0</a:t>
            </a:r>
            <a:endParaRPr baseline="-9259" sz="1350">
              <a:latin typeface="Times New Roman"/>
              <a:cs typeface="Times New Roman"/>
            </a:endParaRPr>
          </a:p>
          <a:p>
            <a:pPr algn="r" marR="68580">
              <a:lnSpc>
                <a:spcPts val="1190"/>
              </a:lnSpc>
              <a:spcBef>
                <a:spcPts val="650"/>
              </a:spcBef>
              <a:tabLst>
                <a:tab pos="1804670" algn="l"/>
                <a:tab pos="2134235" algn="l"/>
              </a:tabLst>
            </a:pPr>
            <a:r>
              <a:rPr dirty="0" baseline="3703" sz="1125" spc="-15">
                <a:latin typeface="Times New Roman"/>
                <a:cs typeface="Times New Roman"/>
              </a:rPr>
              <a:t>sin(</a:t>
            </a:r>
            <a:r>
              <a:rPr dirty="0" baseline="3703" sz="1125" spc="-7">
                <a:latin typeface="Times New Roman"/>
                <a:cs typeface="Times New Roman"/>
              </a:rPr>
              <a:t> )	</a:t>
            </a:r>
            <a:r>
              <a:rPr dirty="0" baseline="2525" sz="1650">
                <a:latin typeface="Times New Roman"/>
                <a:cs typeface="Times New Roman"/>
              </a:rPr>
              <a:t>1	</a:t>
            </a:r>
            <a:r>
              <a:rPr dirty="0" baseline="35714" sz="1050" spc="-15">
                <a:latin typeface="Times New Roman"/>
                <a:cs typeface="Times New Roman"/>
              </a:rPr>
              <a:t>y</a:t>
            </a:r>
            <a:r>
              <a:rPr dirty="0" sz="550" spc="-1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  <a:p>
            <a:pPr algn="r" marR="109220">
              <a:lnSpc>
                <a:spcPts val="1190"/>
              </a:lnSpc>
              <a:tabLst>
                <a:tab pos="295275" algn="l"/>
              </a:tabLst>
            </a:pPr>
            <a:r>
              <a:rPr dirty="0" sz="1100">
                <a:latin typeface="Times New Roman"/>
                <a:cs typeface="Times New Roman"/>
              </a:rPr>
              <a:t>0	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69364" y="3873500"/>
            <a:ext cx="1496906" cy="1088389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30682"/>
            <a:ext cx="5959475" cy="520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78740">
              <a:lnSpc>
                <a:spcPts val="1885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Part-II,UNIT </a:t>
            </a:r>
            <a:r>
              <a:rPr dirty="0" sz="1600" spc="-15" b="1">
                <a:latin typeface="Times New Roman"/>
                <a:cs typeface="Times New Roman"/>
              </a:rPr>
              <a:t>-2</a:t>
            </a:r>
            <a:endParaRPr sz="1600">
              <a:latin typeface="Times New Roman"/>
              <a:cs typeface="Times New Roman"/>
            </a:endParaRPr>
          </a:p>
          <a:p>
            <a:pPr algn="ctr" marR="95885">
              <a:lnSpc>
                <a:spcPts val="1885"/>
              </a:lnSpc>
            </a:pPr>
            <a:r>
              <a:rPr dirty="0" sz="1600" spc="-5" b="1">
                <a:latin typeface="Times New Roman"/>
                <a:cs typeface="Times New Roman"/>
              </a:rPr>
              <a:t>2-Dimensional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viewing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255"/>
              </a:spcBef>
            </a:pPr>
            <a:r>
              <a:rPr dirty="0" sz="1400" spc="-5" b="1">
                <a:latin typeface="Times New Roman"/>
                <a:cs typeface="Times New Roman"/>
              </a:rPr>
              <a:t>Images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on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Screen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0640">
              <a:lnSpc>
                <a:spcPct val="95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size.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unit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measure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size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5">
                <a:latin typeface="Times New Roman"/>
                <a:cs typeface="Times New Roman"/>
              </a:rPr>
              <a:t> size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screen,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 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 </a:t>
            </a:r>
            <a:r>
              <a:rPr dirty="0" sz="1200" spc="-5">
                <a:latin typeface="Times New Roman"/>
                <a:cs typeface="Times New Roman"/>
              </a:rPr>
              <a:t> interior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4.1.1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Windows 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Clipping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5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define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depend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interval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anything(positive,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decimal).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Sometimes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picture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complicate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screen,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rectangular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in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should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differences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</a:t>
            </a:r>
            <a:r>
              <a:rPr dirty="0" sz="1200" spc="5" b="1">
                <a:latin typeface="Times New Roman"/>
                <a:cs typeface="Times New Roman"/>
              </a:rPr>
              <a:t>indow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 b="1">
                <a:latin typeface="Times New Roman"/>
                <a:cs typeface="Times New Roman"/>
              </a:rPr>
              <a:t>viewport.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19100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Window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world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coordinate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 </a:t>
            </a:r>
            <a:r>
              <a:rPr dirty="0" sz="1200">
                <a:latin typeface="Times New Roman"/>
                <a:cs typeface="Times New Roman"/>
              </a:rPr>
              <a:t> 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world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depend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measure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positive,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decimal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182862"/>
            <a:ext cx="5830570" cy="9067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54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Viewport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encompassed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encompassed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viewport.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viewport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screen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coordiante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system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0" y="6214110"/>
            <a:ext cx="4255135" cy="2466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621665"/>
            <a:ext cx="5605145" cy="21888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3261741"/>
            <a:ext cx="5906135" cy="12604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a window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"placed"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world, only </a:t>
            </a:r>
            <a:r>
              <a:rPr dirty="0" sz="1200">
                <a:latin typeface="Times New Roman"/>
                <a:cs typeface="Times New Roman"/>
              </a:rPr>
              <a:t>certain objects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parts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objects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"cut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view.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process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"cutting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parts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Clipping.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 whether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completely inside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window, </a:t>
            </a:r>
            <a:r>
              <a:rPr dirty="0" sz="1200" spc="-10">
                <a:latin typeface="Times New Roman"/>
                <a:cs typeface="Times New Roman"/>
              </a:rPr>
              <a:t>completely </a:t>
            </a:r>
            <a:r>
              <a:rPr dirty="0" sz="1200">
                <a:latin typeface="Times New Roman"/>
                <a:cs typeface="Times New Roman"/>
              </a:rPr>
              <a:t>outside the </a:t>
            </a:r>
            <a:r>
              <a:rPr dirty="0" sz="1200" spc="-5">
                <a:latin typeface="Times New Roman"/>
                <a:cs typeface="Times New Roman"/>
              </a:rPr>
              <a:t>window,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boundary.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displayed.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boundary,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978400"/>
            <a:ext cx="5948045" cy="269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Cohen-Sutherland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Line</a:t>
            </a:r>
            <a:r>
              <a:rPr dirty="0" sz="1400" spc="-5" b="1">
                <a:latin typeface="Times New Roman"/>
                <a:cs typeface="Times New Roman"/>
              </a:rPr>
              <a:t> Clipping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  <a:spcBef>
                <a:spcPts val="134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Cohen-Sutherland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detects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dispenses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common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trivially</a:t>
            </a:r>
            <a:r>
              <a:rPr dirty="0" sz="1200" spc="-35">
                <a:latin typeface="Times New Roman"/>
                <a:cs typeface="Times New Roman"/>
                <a:hlinkClick r:id="rId3"/>
              </a:rPr>
              <a:t> </a:t>
            </a:r>
            <a:r>
              <a:rPr dirty="0" sz="1200">
                <a:latin typeface="Times New Roman"/>
                <a:cs typeface="Times New Roman"/>
                <a:hlinkClick r:id="rId3"/>
              </a:rPr>
              <a:t>accepted</a:t>
            </a:r>
            <a:r>
              <a:rPr dirty="0" sz="1200" spc="25">
                <a:latin typeface="Times New Roman"/>
                <a:cs typeface="Times New Roman"/>
                <a:hlinkClick r:id="rId3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hand,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entirely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side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trivially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neither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Inside-Outside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Window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Codes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35255">
              <a:lnSpc>
                <a:spcPct val="96100"/>
              </a:lnSpc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sets</a:t>
            </a:r>
            <a:r>
              <a:rPr dirty="0" sz="1200">
                <a:latin typeface="Times New Roman"/>
                <a:cs typeface="Times New Roman"/>
              </a:rPr>
              <a:t> up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half- </a:t>
            </a:r>
            <a:r>
              <a:rPr dirty="0" sz="1200" spc="-5" b="1">
                <a:latin typeface="Times New Roman"/>
                <a:cs typeface="Times New Roman"/>
              </a:rPr>
              <a:t> space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code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endpoint.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infinite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divides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whole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inside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half-space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outside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half-space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5110" y="8082915"/>
            <a:ext cx="3115944" cy="1951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0370"/>
            <a:ext cx="5953125" cy="12604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38735">
              <a:lnSpc>
                <a:spcPct val="958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extending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half-space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eight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"outside"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"inside" </a:t>
            </a:r>
            <a:r>
              <a:rPr dirty="0" sz="1200" spc="-5">
                <a:latin typeface="Times New Roman"/>
                <a:cs typeface="Times New Roman"/>
              </a:rPr>
              <a:t> region.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4-bit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identify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region.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either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(true)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0</a:t>
            </a:r>
            <a:r>
              <a:rPr dirty="0" sz="1200" spc="-10">
                <a:latin typeface="Times New Roman"/>
                <a:cs typeface="Times New Roman"/>
              </a:rPr>
              <a:t>(false).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left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first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top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second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right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third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set,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bottom</a:t>
            </a:r>
            <a:r>
              <a:rPr dirty="0" sz="120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fourth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regions</a:t>
            </a:r>
            <a:r>
              <a:rPr dirty="0" sz="1200" spc="5">
                <a:latin typeface="Times New Roman"/>
                <a:cs typeface="Times New Roman"/>
              </a:rPr>
              <a:t> as</a:t>
            </a:r>
            <a:r>
              <a:rPr dirty="0" sz="1200">
                <a:latin typeface="Times New Roman"/>
                <a:cs typeface="Times New Roman"/>
              </a:rPr>
              <a:t> shown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57650"/>
            <a:ext cx="5770245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x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bits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according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874766"/>
            <a:ext cx="5879465" cy="249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codes'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LRBT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(Left,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Right,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Bottom,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the codes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endpoint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determined,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logical </a:t>
            </a:r>
            <a:r>
              <a:rPr dirty="0" sz="1200" spc="-5" b="1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operation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codes </a:t>
            </a:r>
            <a:r>
              <a:rPr dirty="0" sz="1200" spc="-5">
                <a:latin typeface="Times New Roman"/>
                <a:cs typeface="Times New Roman"/>
              </a:rPr>
              <a:t>determines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15">
                <a:latin typeface="Times New Roman"/>
                <a:cs typeface="Times New Roman"/>
              </a:rPr>
              <a:t>line is </a:t>
            </a:r>
            <a:r>
              <a:rPr dirty="0" sz="1200" spc="-5">
                <a:latin typeface="Times New Roman"/>
                <a:cs typeface="Times New Roman"/>
              </a:rPr>
              <a:t>completely </a:t>
            </a:r>
            <a:r>
              <a:rPr dirty="0" sz="1200">
                <a:latin typeface="Times New Roman"/>
                <a:cs typeface="Times New Roman"/>
              </a:rPr>
              <a:t>outside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window. If the </a:t>
            </a:r>
            <a:r>
              <a:rPr dirty="0" sz="1200" spc="-5">
                <a:latin typeface="Times New Roman"/>
                <a:cs typeface="Times New Roman"/>
              </a:rPr>
              <a:t>logical AND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 </a:t>
            </a:r>
            <a:r>
              <a:rPr dirty="0" sz="1200">
                <a:latin typeface="Times New Roman"/>
                <a:cs typeface="Times New Roman"/>
              </a:rPr>
              <a:t>codes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 b="1">
                <a:latin typeface="Times New Roman"/>
                <a:cs typeface="Times New Roman"/>
              </a:rPr>
              <a:t>not </a:t>
            </a:r>
            <a:r>
              <a:rPr dirty="0" sz="1200" spc="-10" b="1">
                <a:latin typeface="Times New Roman"/>
                <a:cs typeface="Times New Roman"/>
              </a:rPr>
              <a:t>zero</a:t>
            </a:r>
            <a:r>
              <a:rPr dirty="0" sz="1200" spc="-10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trivially </a:t>
            </a:r>
            <a:r>
              <a:rPr dirty="0" sz="1200">
                <a:latin typeface="Times New Roman"/>
                <a:cs typeface="Times New Roman"/>
              </a:rPr>
              <a:t>rejected.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endpoint </a:t>
            </a:r>
            <a:r>
              <a:rPr dirty="0" sz="1200" spc="-10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1001 </a:t>
            </a:r>
            <a:r>
              <a:rPr dirty="0" sz="1200" spc="-10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endpoint </a:t>
            </a:r>
            <a:r>
              <a:rPr dirty="0" sz="1200" spc="-10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code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1010, the </a:t>
            </a:r>
            <a:r>
              <a:rPr dirty="0" sz="1200" spc="-10">
                <a:latin typeface="Times New Roman"/>
                <a:cs typeface="Times New Roman"/>
              </a:rPr>
              <a:t>logical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1000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indicates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line segment </a:t>
            </a:r>
            <a:r>
              <a:rPr dirty="0" sz="1200" spc="-10">
                <a:latin typeface="Times New Roman"/>
                <a:cs typeface="Times New Roman"/>
              </a:rPr>
              <a:t>lies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window. 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hand,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endpoints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codes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1001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0110, the </a:t>
            </a:r>
            <a:r>
              <a:rPr dirty="0" sz="1200" spc="-5">
                <a:latin typeface="Times New Roman"/>
                <a:cs typeface="Times New Roman"/>
              </a:rPr>
              <a:t>logical AND </a:t>
            </a:r>
            <a:r>
              <a:rPr dirty="0" sz="1200" spc="-10">
                <a:latin typeface="Times New Roman"/>
                <a:cs typeface="Times New Roman"/>
              </a:rPr>
              <a:t>would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0000,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could not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trivially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rejected.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39370">
              <a:lnSpc>
                <a:spcPct val="95600"/>
              </a:lnSpc>
            </a:pPr>
            <a:r>
              <a:rPr dirty="0" sz="1200" spc="-10">
                <a:latin typeface="Times New Roman"/>
                <a:cs typeface="Times New Roman"/>
              </a:rPr>
              <a:t>The logical </a:t>
            </a:r>
            <a:r>
              <a:rPr dirty="0" sz="1200" spc="-5" b="1">
                <a:latin typeface="Times New Roman"/>
                <a:cs typeface="Times New Roman"/>
              </a:rPr>
              <a:t>OR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endpoint </a:t>
            </a:r>
            <a:r>
              <a:rPr dirty="0" sz="1200">
                <a:latin typeface="Times New Roman"/>
                <a:cs typeface="Times New Roman"/>
              </a:rPr>
              <a:t>codes </a:t>
            </a:r>
            <a:r>
              <a:rPr dirty="0" sz="1200" spc="-10">
                <a:latin typeface="Times New Roman"/>
                <a:cs typeface="Times New Roman"/>
              </a:rPr>
              <a:t>determines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line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completely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window.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logical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 b="1">
                <a:latin typeface="Times New Roman"/>
                <a:cs typeface="Times New Roman"/>
              </a:rPr>
              <a:t>zero</a:t>
            </a:r>
            <a:r>
              <a:rPr dirty="0" sz="1200" spc="-10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trivially </a:t>
            </a:r>
            <a:r>
              <a:rPr dirty="0" sz="1200">
                <a:latin typeface="Times New Roman"/>
                <a:cs typeface="Times New Roman"/>
              </a:rPr>
              <a:t>accepted.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endpoint codes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0000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0000, the </a:t>
            </a:r>
            <a:r>
              <a:rPr dirty="0" sz="1200" spc="-10">
                <a:latin typeface="Times New Roman"/>
                <a:cs typeface="Times New Roman"/>
              </a:rPr>
              <a:t>logical </a:t>
            </a:r>
            <a:r>
              <a:rPr dirty="0" sz="1200" spc="-5">
                <a:latin typeface="Times New Roman"/>
                <a:cs typeface="Times New Roman"/>
              </a:rPr>
              <a:t>OR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0000 - 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trivially </a:t>
            </a:r>
            <a:r>
              <a:rPr dirty="0" sz="1200">
                <a:latin typeface="Times New Roman"/>
                <a:cs typeface="Times New Roman"/>
              </a:rPr>
              <a:t>accepted. If the </a:t>
            </a:r>
            <a:r>
              <a:rPr dirty="0" sz="1200" spc="-5">
                <a:latin typeface="Times New Roman"/>
                <a:cs typeface="Times New Roman"/>
              </a:rPr>
              <a:t>endpoint codes </a:t>
            </a:r>
            <a:r>
              <a:rPr dirty="0" sz="1200">
                <a:latin typeface="Times New Roman"/>
                <a:cs typeface="Times New Roman"/>
              </a:rPr>
              <a:t> are 0000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0110,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logical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0110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trivially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871585"/>
            <a:ext cx="5988050" cy="108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1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Cohen-Sutherland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divide-and-conquer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strategy.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segment's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 </a:t>
            </a:r>
            <a:r>
              <a:rPr dirty="0" sz="1200">
                <a:latin typeface="Times New Roman"/>
                <a:cs typeface="Times New Roman"/>
              </a:rPr>
              <a:t>are tested to </a:t>
            </a:r>
            <a:r>
              <a:rPr dirty="0" sz="1200" spc="-10">
                <a:latin typeface="Times New Roman"/>
                <a:cs typeface="Times New Roman"/>
              </a:rPr>
              <a:t>see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trivially accepted or </a:t>
            </a:r>
            <a:r>
              <a:rPr dirty="0" sz="1200" spc="-5">
                <a:latin typeface="Times New Roman"/>
                <a:cs typeface="Times New Roman"/>
              </a:rPr>
              <a:t>rejected.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trivally </a:t>
            </a:r>
            <a:r>
              <a:rPr dirty="0" sz="1200">
                <a:latin typeface="Times New Roman"/>
                <a:cs typeface="Times New Roman"/>
              </a:rPr>
              <a:t>accepted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rejected, an intersection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line </a:t>
            </a:r>
            <a:r>
              <a:rPr dirty="0" sz="1200" spc="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window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determined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reject/accept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repeated.</a:t>
            </a:r>
            <a:r>
              <a:rPr dirty="0" sz="1200" spc="-5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continued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accepted.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1856105"/>
            <a:ext cx="3716654" cy="2076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4742815"/>
            <a:ext cx="3908425" cy="790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844042"/>
            <a:ext cx="6096635" cy="3767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TEXT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BOOKS: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“Computer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version</a:t>
            </a:r>
            <a:r>
              <a:rPr dirty="0" sz="1200" spc="-5">
                <a:latin typeface="Calibri"/>
                <a:cs typeface="Calibri"/>
              </a:rPr>
              <a:t>”,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Donald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Hearn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M.Pauline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Baker, Pearson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Education</a:t>
            </a:r>
            <a:endParaRPr sz="1200">
              <a:latin typeface="Calibri"/>
              <a:cs typeface="Calibri"/>
            </a:endParaRPr>
          </a:p>
          <a:p>
            <a:pPr marL="508000" marR="121920" indent="-228600">
              <a:lnSpc>
                <a:spcPct val="101699"/>
              </a:lnSpc>
              <a:buAutoNum type="arabicPeriod"/>
              <a:tabLst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“Computer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Principles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practice”,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second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edition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Foley,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VanDam,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Feiner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Hughes, Pearson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Education.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REFERENCES:</a:t>
            </a:r>
            <a:endParaRPr sz="1200">
              <a:latin typeface="Calibri"/>
              <a:cs typeface="Calibri"/>
            </a:endParaRPr>
          </a:p>
          <a:p>
            <a:pPr marL="508000" marR="123189" indent="-228600">
              <a:lnSpc>
                <a:spcPct val="101699"/>
              </a:lnSpc>
              <a:buAutoNum type="arabicPeriod"/>
              <a:tabLst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Graphics”,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second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Edition,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Donald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Hearn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M.Pauline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Baker,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PHI/Pearson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Education.</a:t>
            </a:r>
            <a:endParaRPr sz="1200">
              <a:latin typeface="Calibri"/>
              <a:cs typeface="Calibri"/>
            </a:endParaRPr>
          </a:p>
          <a:p>
            <a:pPr marL="508000" marR="123189" indent="-228600">
              <a:lnSpc>
                <a:spcPct val="101699"/>
              </a:lnSpc>
              <a:buAutoNum type="arabicPeriod"/>
              <a:tabLst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Second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edition”,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Zhigand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xiang,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Roy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Plastock,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Schaum’s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outlines,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Mc-Graw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edition.</a:t>
            </a:r>
            <a:endParaRPr sz="1200">
              <a:latin typeface="Calibri"/>
              <a:cs typeface="Calibri"/>
            </a:endParaRPr>
          </a:p>
          <a:p>
            <a:pPr marL="508000" marR="119380" indent="-228600">
              <a:lnSpc>
                <a:spcPct val="101699"/>
              </a:lnSpc>
              <a:buAutoNum type="arabicPeriod"/>
              <a:tabLst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rocedural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elements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David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Rogers,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Tata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Mc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Graw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hill,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2</a:t>
            </a:r>
            <a:r>
              <a:rPr dirty="0" baseline="27777" sz="1200" spc="-15">
                <a:latin typeface="Calibri"/>
                <a:cs typeface="Calibri"/>
              </a:rPr>
              <a:t>nd </a:t>
            </a:r>
            <a:r>
              <a:rPr dirty="0" baseline="27777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edition.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508000" algn="l"/>
              </a:tabLst>
            </a:pPr>
            <a:r>
              <a:rPr dirty="0" sz="1200">
                <a:latin typeface="Calibri"/>
                <a:cs typeface="Calibri"/>
              </a:rPr>
              <a:t>Principles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Interactive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Graphics”, Neuman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Sproul, TMH.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08000" algn="l"/>
              </a:tabLst>
            </a:pPr>
            <a:r>
              <a:rPr dirty="0" sz="1200">
                <a:latin typeface="Calibri"/>
                <a:cs typeface="Calibri"/>
              </a:rPr>
              <a:t>Principles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Shalini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Govil,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Pai,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2005,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Springer.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Steven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Harrington,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TMH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Outcomes: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507365" algn="l"/>
                <a:tab pos="508000" algn="l"/>
              </a:tabLst>
            </a:pPr>
            <a:r>
              <a:rPr dirty="0" sz="1200" spc="-5">
                <a:latin typeface="Calibri"/>
                <a:cs typeface="Calibri"/>
              </a:rPr>
              <a:t>Students can animate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scenes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entertainment.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507365" algn="l"/>
                <a:tab pos="508000" algn="l"/>
              </a:tabLst>
            </a:pPr>
            <a:r>
              <a:rPr dirty="0" sz="1200">
                <a:latin typeface="Calibri"/>
                <a:cs typeface="Calibri"/>
              </a:rPr>
              <a:t>Will be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work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computer aided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-5">
                <a:latin typeface="Calibri"/>
                <a:cs typeface="Calibri"/>
              </a:rPr>
              <a:t>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 presentation..</a:t>
            </a:r>
            <a:endParaRPr sz="120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507365" algn="l"/>
                <a:tab pos="508000" algn="l"/>
              </a:tabLst>
            </a:pPr>
            <a:r>
              <a:rPr dirty="0" sz="1200">
                <a:latin typeface="Calibri"/>
                <a:cs typeface="Calibri"/>
              </a:rPr>
              <a:t>Better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analogy data with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pictorial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representation.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1167130"/>
            <a:ext cx="875029" cy="155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290" y="1151890"/>
            <a:ext cx="841375" cy="170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20370"/>
            <a:ext cx="5886450" cy="21780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perform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trivial acceptance and rejection tests, we </a:t>
            </a:r>
            <a:r>
              <a:rPr dirty="0" sz="1200" spc="-10">
                <a:latin typeface="Times New Roman"/>
                <a:cs typeface="Times New Roman"/>
              </a:rPr>
              <a:t>extend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edges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plane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nine regions. </a:t>
            </a:r>
            <a:r>
              <a:rPr dirty="0" sz="1200" spc="-5">
                <a:latin typeface="Times New Roman"/>
                <a:cs typeface="Times New Roman"/>
              </a:rPr>
              <a:t>Each end </a:t>
            </a:r>
            <a:r>
              <a:rPr dirty="0" sz="1200" spc="-10">
                <a:latin typeface="Times New Roman"/>
                <a:cs typeface="Times New Roman"/>
              </a:rPr>
              <a:t>point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segment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3580129" algn="l"/>
              </a:tabLst>
            </a:pP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	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10">
                <a:latin typeface="Times New Roman"/>
                <a:cs typeface="Times New Roman"/>
              </a:rPr>
              <a:t>4-bit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codes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endpoint.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135380">
              <a:lnSpc>
                <a:spcPts val="139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0000</a:t>
            </a:r>
            <a:r>
              <a:rPr dirty="0" sz="1200" spc="-5">
                <a:latin typeface="Times New Roman"/>
                <a:cs typeface="Times New Roman"/>
              </a:rPr>
              <a:t>,(bitwise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codes </a:t>
            </a:r>
            <a:r>
              <a:rPr dirty="0" sz="1200" spc="-5">
                <a:latin typeface="Times New Roman"/>
                <a:cs typeface="Times New Roman"/>
              </a:rPr>
              <a:t>yields</a:t>
            </a:r>
            <a:r>
              <a:rPr dirty="0" sz="1200">
                <a:latin typeface="Times New Roman"/>
                <a:cs typeface="Times New Roman"/>
              </a:rPr>
              <a:t> 0000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completely </a:t>
            </a:r>
            <a:r>
              <a:rPr dirty="0" sz="1200" spc="-5" b="1">
                <a:latin typeface="Times New Roman"/>
                <a:cs typeface="Times New Roman"/>
              </a:rPr>
              <a:t>inside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routine.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10489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both </a:t>
            </a:r>
            <a:r>
              <a:rPr dirty="0" sz="1200" spc="-5">
                <a:latin typeface="Times New Roman"/>
                <a:cs typeface="Times New Roman"/>
              </a:rPr>
              <a:t>codes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1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20">
                <a:latin typeface="Times New Roman"/>
                <a:cs typeface="Times New Roman"/>
              </a:rPr>
              <a:t>bit </a:t>
            </a:r>
            <a:r>
              <a:rPr dirty="0" sz="1200" spc="-5">
                <a:latin typeface="Times New Roman"/>
                <a:cs typeface="Times New Roman"/>
              </a:rPr>
              <a:t>position (bitwise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codes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0000),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outside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trivially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rejected.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09" y="2743581"/>
            <a:ext cx="1041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5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8375" y="3303905"/>
            <a:ext cx="874395" cy="155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9490" y="3315970"/>
            <a:ext cx="238125" cy="1435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0909" y="2749677"/>
            <a:ext cx="5696585" cy="92201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413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If a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trivially </a:t>
            </a:r>
            <a:r>
              <a:rPr dirty="0" sz="1200">
                <a:latin typeface="Times New Roman"/>
                <a:cs typeface="Times New Roman"/>
              </a:rPr>
              <a:t>accepted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rejected, </a:t>
            </a:r>
            <a:r>
              <a:rPr dirty="0" sz="1200" spc="-15">
                <a:latin typeface="Times New Roman"/>
                <a:cs typeface="Times New Roman"/>
              </a:rPr>
              <a:t>at </a:t>
            </a:r>
            <a:r>
              <a:rPr dirty="0" sz="1200" spc="-10">
                <a:latin typeface="Times New Roman"/>
                <a:cs typeface="Times New Roman"/>
              </a:rPr>
              <a:t>least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two endpoints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edge. 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55"/>
              </a:lnSpc>
            </a:pP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clipped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drawing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routine.</a:t>
            </a:r>
            <a:endParaRPr sz="1200">
              <a:latin typeface="Times New Roman"/>
              <a:cs typeface="Times New Roman"/>
            </a:endParaRPr>
          </a:p>
          <a:p>
            <a:pPr marL="241300" marR="81280" indent="-229235">
              <a:lnSpc>
                <a:spcPts val="1370"/>
              </a:lnSpc>
              <a:spcBef>
                <a:spcPts val="155"/>
              </a:spcBef>
              <a:tabLst>
                <a:tab pos="240665" algn="l"/>
                <a:tab pos="3253740" algn="l"/>
                <a:tab pos="3949065" algn="l"/>
              </a:tabLst>
            </a:pPr>
            <a:r>
              <a:rPr dirty="0" sz="1200" spc="-95">
                <a:latin typeface="Times New Roman"/>
                <a:cs typeface="Times New Roman"/>
              </a:rPr>
              <a:t>4.	</a:t>
            </a:r>
            <a:r>
              <a:rPr dirty="0" sz="1200" spc="-10">
                <a:latin typeface="Times New Roman"/>
                <a:cs typeface="Times New Roman"/>
              </a:rPr>
              <a:t>Examine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20">
                <a:latin typeface="Times New Roman"/>
                <a:cs typeface="Times New Roman"/>
              </a:rPr>
              <a:t>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	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	</a:t>
            </a:r>
            <a:r>
              <a:rPr dirty="0" sz="1200" spc="-15">
                <a:latin typeface="Times New Roman"/>
                <a:cs typeface="Times New Roman"/>
              </a:rPr>
              <a:t>'s</a:t>
            </a:r>
            <a:r>
              <a:rPr dirty="0" sz="1200" spc="-10">
                <a:latin typeface="Times New Roman"/>
                <a:cs typeface="Times New Roman"/>
              </a:rPr>
              <a:t> 4-bit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code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Left</a:t>
            </a:r>
            <a:r>
              <a:rPr dirty="0" sz="1200" spc="-10">
                <a:latin typeface="Times New Roman"/>
                <a:cs typeface="Times New Roman"/>
              </a:rPr>
              <a:t>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to-</a:t>
            </a:r>
            <a:r>
              <a:rPr dirty="0" sz="1200" spc="-5" b="1">
                <a:latin typeface="Times New Roman"/>
                <a:cs typeface="Times New Roman"/>
              </a:rPr>
              <a:t>Right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Times New Roman"/>
                <a:cs typeface="Times New Roman"/>
              </a:rPr>
              <a:t>Bottom</a:t>
            </a:r>
            <a:r>
              <a:rPr dirty="0" sz="1200" spc="-5">
                <a:latin typeface="Times New Roman"/>
                <a:cs typeface="Times New Roman"/>
              </a:rPr>
              <a:t>-to-</a:t>
            </a:r>
            <a:r>
              <a:rPr dirty="0" sz="1200" spc="-5" b="1">
                <a:latin typeface="Times New Roman"/>
                <a:cs typeface="Times New Roman"/>
              </a:rPr>
              <a:t>Top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5710" y="3849370"/>
            <a:ext cx="237489" cy="1435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5450" y="3849370"/>
            <a:ext cx="226060" cy="1435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4129" y="3849370"/>
            <a:ext cx="238125" cy="14350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0909" y="3649218"/>
            <a:ext cx="570674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41300" marR="5080" indent="-229235">
              <a:lnSpc>
                <a:spcPts val="1370"/>
              </a:lnSpc>
              <a:spcBef>
                <a:spcPts val="200"/>
              </a:spcBef>
              <a:tabLst>
                <a:tab pos="240665" algn="l"/>
                <a:tab pos="1680210" algn="l"/>
                <a:tab pos="2061210" algn="l"/>
                <a:tab pos="3009900" algn="l"/>
              </a:tabLst>
            </a:pPr>
            <a:r>
              <a:rPr dirty="0" baseline="2314" sz="1800" spc="-142">
                <a:latin typeface="Times New Roman"/>
                <a:cs typeface="Times New Roman"/>
              </a:rPr>
              <a:t>5.	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found,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intersection</a:t>
            </a:r>
            <a:r>
              <a:rPr dirty="0" sz="1200">
                <a:latin typeface="Times New Roman"/>
                <a:cs typeface="Times New Roman"/>
                <a:hlinkClick r:id="rId6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	to	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Replace	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repeat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841240"/>
            <a:ext cx="5916295" cy="1814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Liang-Barsky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Line Clipping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70"/>
              </a:lnSpc>
            </a:pPr>
            <a:r>
              <a:rPr dirty="0" sz="1200" spc="-10">
                <a:latin typeface="Times New Roman"/>
                <a:cs typeface="Times New Roman"/>
              </a:rPr>
              <a:t>The ideas for clipping </a:t>
            </a:r>
            <a:r>
              <a:rPr dirty="0" sz="1200" spc="-5">
                <a:latin typeface="Times New Roman"/>
                <a:cs typeface="Times New Roman"/>
              </a:rPr>
              <a:t>line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Liang-Barsky and Cyrus-Beck </a:t>
            </a:r>
            <a:r>
              <a:rPr dirty="0" sz="1200">
                <a:latin typeface="Times New Roman"/>
                <a:cs typeface="Times New Roman"/>
              </a:rPr>
              <a:t>are the </a:t>
            </a:r>
            <a:r>
              <a:rPr dirty="0" sz="1200" spc="-10">
                <a:latin typeface="Times New Roman"/>
                <a:cs typeface="Times New Roman"/>
              </a:rPr>
              <a:t>same. The </a:t>
            </a:r>
            <a:r>
              <a:rPr dirty="0" sz="1200" spc="-5">
                <a:latin typeface="Times New Roman"/>
                <a:cs typeface="Times New Roman"/>
              </a:rPr>
              <a:t>only difference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Liang-Barsky algorithm </a:t>
            </a:r>
            <a:r>
              <a:rPr dirty="0" sz="1200" spc="-15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been optimized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an upright rectangular </a:t>
            </a:r>
            <a:r>
              <a:rPr dirty="0" sz="1200" spc="-10">
                <a:latin typeface="Times New Roman"/>
                <a:cs typeface="Times New Roman"/>
              </a:rPr>
              <a:t>clip </a:t>
            </a:r>
            <a:r>
              <a:rPr dirty="0" sz="1200">
                <a:latin typeface="Times New Roman"/>
                <a:cs typeface="Times New Roman"/>
              </a:rPr>
              <a:t>window. </a:t>
            </a:r>
            <a:r>
              <a:rPr dirty="0" sz="1200" spc="-15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5">
                <a:latin typeface="Times New Roman"/>
                <a:cs typeface="Times New Roman"/>
              </a:rPr>
              <a:t>will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Liang-Barsky.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3025">
              <a:lnSpc>
                <a:spcPct val="96100"/>
              </a:lnSpc>
            </a:pPr>
            <a:r>
              <a:rPr dirty="0" sz="1200" spc="-10">
                <a:latin typeface="Times New Roman"/>
                <a:cs typeface="Times New Roman"/>
              </a:rPr>
              <a:t>Liang and </a:t>
            </a:r>
            <a:r>
              <a:rPr dirty="0" sz="1200" spc="-5">
                <a:latin typeface="Times New Roman"/>
                <a:cs typeface="Times New Roman"/>
              </a:rPr>
              <a:t>Barsky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5">
                <a:latin typeface="Times New Roman"/>
                <a:cs typeface="Times New Roman"/>
              </a:rPr>
              <a:t>an algorithm that </a:t>
            </a:r>
            <a:r>
              <a:rPr dirty="0" sz="1200" spc="-10">
                <a:latin typeface="Times New Roman"/>
                <a:cs typeface="Times New Roman"/>
              </a:rPr>
              <a:t>uses </a:t>
            </a:r>
            <a:r>
              <a:rPr dirty="0" sz="1200" spc="-5">
                <a:latin typeface="Times New Roman"/>
                <a:cs typeface="Times New Roman"/>
              </a:rPr>
              <a:t>floating-point </a:t>
            </a:r>
            <a:r>
              <a:rPr dirty="0" sz="1200" spc="-10">
                <a:latin typeface="Times New Roman"/>
                <a:cs typeface="Times New Roman"/>
              </a:rPr>
              <a:t>arithmetic but finds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 </a:t>
            </a:r>
            <a:r>
              <a:rPr dirty="0" sz="1200" spc="-10">
                <a:latin typeface="Times New Roman"/>
                <a:cs typeface="Times New Roman"/>
              </a:rPr>
              <a:t>end </a:t>
            </a:r>
            <a:r>
              <a:rPr dirty="0" sz="1200" spc="-5">
                <a:latin typeface="Times New Roman"/>
                <a:cs typeface="Times New Roman"/>
              </a:rPr>
              <a:t>points with at </a:t>
            </a:r>
            <a:r>
              <a:rPr dirty="0" sz="1200" spc="-15">
                <a:latin typeface="Times New Roman"/>
                <a:cs typeface="Times New Roman"/>
              </a:rPr>
              <a:t>most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four </a:t>
            </a:r>
            <a:r>
              <a:rPr dirty="0" sz="1200" spc="-10">
                <a:latin typeface="Times New Roman"/>
                <a:cs typeface="Times New Roman"/>
              </a:rPr>
              <a:t>computations. </a:t>
            </a:r>
            <a:r>
              <a:rPr dirty="0" sz="1200" spc="-5">
                <a:latin typeface="Times New Roman"/>
                <a:cs typeface="Times New Roman"/>
              </a:rPr>
              <a:t>This algorithm uses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parametric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and solves four </a:t>
            </a:r>
            <a:r>
              <a:rPr dirty="0" sz="1200" spc="-10">
                <a:latin typeface="Times New Roman"/>
                <a:cs typeface="Times New Roman"/>
              </a:rPr>
              <a:t>inequalities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viewport.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9832035"/>
            <a:ext cx="5676900" cy="5594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Let P(x1,y1)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Q(x2,y2)be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we 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study. The </a:t>
            </a:r>
            <a:r>
              <a:rPr dirty="0" sz="1200" spc="-5" b="1">
                <a:latin typeface="Times New Roman"/>
                <a:cs typeface="Times New Roman"/>
              </a:rPr>
              <a:t>parametric equation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1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 line segment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gives x-values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y-values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every point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terms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 b="1">
                <a:latin typeface="Times New Roman"/>
                <a:cs typeface="Times New Roman"/>
              </a:rPr>
              <a:t>parameter t</a:t>
            </a:r>
            <a:r>
              <a:rPr dirty="0" sz="1200" spc="-5">
                <a:latin typeface="Times New Roman"/>
                <a:cs typeface="Times New Roman"/>
              </a:rPr>
              <a:t>hat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 </a:t>
            </a: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4289" y="6887845"/>
            <a:ext cx="3725545" cy="26670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155078" y="10279964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210" y="2240915"/>
            <a:ext cx="501650" cy="1447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6920" y="2662555"/>
            <a:ext cx="467359" cy="144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8515" y="3252470"/>
            <a:ext cx="467360" cy="146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9400" y="3503295"/>
            <a:ext cx="666114" cy="144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9650" y="6166485"/>
            <a:ext cx="1358264" cy="16249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545338"/>
            <a:ext cx="586803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42644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P(x1,y1);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Q(x2,y2).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1783207"/>
            <a:ext cx="8128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Al</a:t>
            </a:r>
            <a:r>
              <a:rPr dirty="0" sz="1400" spc="15" b="1">
                <a:latin typeface="Times New Roman"/>
                <a:cs typeface="Times New Roman"/>
              </a:rPr>
              <a:t>g</a:t>
            </a:r>
            <a:r>
              <a:rPr dirty="0" sz="1400" spc="-30" b="1">
                <a:latin typeface="Times New Roman"/>
                <a:cs typeface="Times New Roman"/>
              </a:rPr>
              <a:t>o</a:t>
            </a:r>
            <a:r>
              <a:rPr dirty="0" sz="1400" spc="-5" b="1">
                <a:latin typeface="Times New Roman"/>
                <a:cs typeface="Times New Roman"/>
              </a:rPr>
              <a:t>ri</a:t>
            </a:r>
            <a:r>
              <a:rPr dirty="0" sz="1400" spc="5" b="1">
                <a:latin typeface="Times New Roman"/>
                <a:cs typeface="Times New Roman"/>
              </a:rPr>
              <a:t>t</a:t>
            </a:r>
            <a:r>
              <a:rPr dirty="0" sz="1400" spc="-15" b="1">
                <a:latin typeface="Times New Roman"/>
                <a:cs typeface="Times New Roman"/>
              </a:rPr>
              <a:t>h</a:t>
            </a:r>
            <a:r>
              <a:rPr dirty="0" sz="1400" spc="-10" b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8948" y="2246503"/>
            <a:ext cx="241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909" y="2246503"/>
            <a:ext cx="448945" cy="37592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4"/>
              </a:spcBef>
              <a:tabLst>
                <a:tab pos="240665" algn="l"/>
              </a:tabLst>
            </a:pPr>
            <a:r>
              <a:rPr dirty="0" baseline="2314" sz="1800" spc="-254">
                <a:latin typeface="Times New Roman"/>
                <a:cs typeface="Times New Roman"/>
              </a:rPr>
              <a:t>1</a:t>
            </a:r>
            <a:r>
              <a:rPr dirty="0" baseline="2314" sz="1800" spc="-22">
                <a:latin typeface="Times New Roman"/>
                <a:cs typeface="Times New Roman"/>
              </a:rPr>
              <a:t>.</a:t>
            </a:r>
            <a:r>
              <a:rPr dirty="0" baseline="2314" sz="1800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t  </a:t>
            </a:r>
            <a:r>
              <a:rPr dirty="0" sz="1200" spc="-165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535" y="2420239"/>
            <a:ext cx="3109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tR, </a:t>
            </a:r>
            <a:r>
              <a:rPr dirty="0" sz="1200">
                <a:latin typeface="Times New Roman"/>
                <a:cs typeface="Times New Roman"/>
              </a:rPr>
              <a:t>tT,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(tvalues).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510" y="2682240"/>
            <a:ext cx="474979" cy="1435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88135" y="2667381"/>
            <a:ext cx="512127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390"/>
              </a:lnSpc>
              <a:spcBef>
                <a:spcPts val="100"/>
              </a:spcBef>
              <a:buSzPct val="83333"/>
              <a:buFont typeface="Courier New"/>
              <a:buChar char="o"/>
              <a:tabLst>
                <a:tab pos="240665" algn="l"/>
                <a:tab pos="241300" algn="l"/>
                <a:tab pos="981710" algn="l"/>
                <a:tab pos="1778000" algn="l"/>
              </a:tabLst>
            </a:pPr>
            <a:r>
              <a:rPr dirty="0" sz="1200">
                <a:latin typeface="Times New Roman"/>
                <a:cs typeface="Times New Roman"/>
              </a:rPr>
              <a:t>if	</a:t>
            </a:r>
            <a:r>
              <a:rPr dirty="0" sz="1200" spc="10">
                <a:latin typeface="Times New Roman"/>
                <a:cs typeface="Times New Roman"/>
              </a:rPr>
              <a:t>or	</a:t>
            </a:r>
            <a:r>
              <a:rPr dirty="0" sz="1200" spc="-5">
                <a:latin typeface="Times New Roman"/>
                <a:cs typeface="Times New Roman"/>
              </a:rPr>
              <a:t>ignore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20"/>
              </a:lnSpc>
              <a:spcBef>
                <a:spcPts val="95"/>
              </a:spcBef>
              <a:buSzPct val="83333"/>
              <a:buFont typeface="Courier New"/>
              <a:buChar char="o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otherwise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9"/>
              </a:rPr>
              <a:t>entering</a:t>
            </a:r>
            <a:r>
              <a:rPr dirty="0" sz="1200" spc="15">
                <a:latin typeface="Times New Roman"/>
                <a:cs typeface="Times New Roman"/>
                <a:hlinkClick r:id="rId9"/>
              </a:rPr>
              <a:t> </a:t>
            </a:r>
            <a:r>
              <a:rPr dirty="0" sz="1200" spc="10">
                <a:latin typeface="Times New Roman"/>
                <a:cs typeface="Times New Roman"/>
                <a:hlinkClick r:id="rId9"/>
              </a:rPr>
              <a:t>or</a:t>
            </a:r>
            <a:r>
              <a:rPr dirty="0" sz="1200" spc="20">
                <a:latin typeface="Times New Roman"/>
                <a:cs typeface="Times New Roman"/>
                <a:hlinkClick r:id="rId9"/>
              </a:rPr>
              <a:t> </a:t>
            </a:r>
            <a:r>
              <a:rPr dirty="0" sz="1200" spc="-15">
                <a:latin typeface="Times New Roman"/>
                <a:cs typeface="Times New Roman"/>
                <a:hlinkClick r:id="rId9"/>
              </a:rPr>
              <a:t>exiting</a:t>
            </a:r>
            <a:r>
              <a:rPr dirty="0" sz="1200" spc="55">
                <a:latin typeface="Times New Roman"/>
                <a:cs typeface="Times New Roman"/>
                <a:hlinkClick r:id="rId9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(using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inner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classify)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SzPct val="83333"/>
              <a:buFont typeface="Courier New"/>
              <a:buChar char="o"/>
              <a:tabLst>
                <a:tab pos="240665" algn="l"/>
                <a:tab pos="241300" algn="l"/>
                <a:tab pos="228409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	</a:t>
            </a:r>
            <a:r>
              <a:rPr dirty="0" sz="1200">
                <a:latin typeface="Times New Roman"/>
                <a:cs typeface="Times New Roman"/>
              </a:rPr>
              <a:t>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exiting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909" y="3505581"/>
            <a:ext cx="1041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5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535" y="3511677"/>
            <a:ext cx="5474335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  <a:tabLst>
                <a:tab pos="932815" algn="l"/>
              </a:tabLst>
            </a:pPr>
            <a:r>
              <a:rPr dirty="0" sz="1200" spc="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f	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h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20" b="1">
                <a:latin typeface="Times New Roman"/>
                <a:cs typeface="Times New Roman"/>
              </a:rPr>
              <a:t>d</a:t>
            </a:r>
            <a:r>
              <a:rPr dirty="0" sz="1200" spc="-30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aw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l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f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45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mi</a:t>
            </a:r>
            <a:r>
              <a:rPr dirty="0" sz="1200">
                <a:latin typeface="Times New Roman"/>
                <a:cs typeface="Times New Roman"/>
              </a:rPr>
              <a:t>n,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45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min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0">
                <a:latin typeface="Times New Roman"/>
                <a:cs typeface="Times New Roman"/>
              </a:rPr>
              <a:t>m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y1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dy*tmax)</a:t>
            </a:r>
            <a:endParaRPr sz="1200">
              <a:latin typeface="Times New Roman"/>
              <a:cs typeface="Times New Roman"/>
            </a:endParaRPr>
          </a:p>
          <a:p>
            <a:pPr marL="12700" marR="33655">
              <a:lnSpc>
                <a:spcPts val="137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 see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(x1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dx*tmin,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y1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dy*tmin)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(x1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45">
                <a:latin typeface="Times New Roman"/>
                <a:cs typeface="Times New Roman"/>
              </a:rPr>
              <a:t>t</a:t>
            </a:r>
            <a:r>
              <a:rPr dirty="0" sz="1200" spc="-50">
                <a:latin typeface="Times New Roman"/>
                <a:cs typeface="Times New Roman"/>
              </a:rPr>
              <a:t>m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m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  <a:hlinkClick r:id="rId10"/>
              </a:rPr>
              <a:t>in</a:t>
            </a:r>
            <a:r>
              <a:rPr dirty="0" sz="1200" spc="25">
                <a:latin typeface="Times New Roman"/>
                <a:cs typeface="Times New Roman"/>
                <a:hlinkClick r:id="rId10"/>
              </a:rPr>
              <a:t>t</a:t>
            </a:r>
            <a:r>
              <a:rPr dirty="0" sz="1200" spc="-5">
                <a:latin typeface="Times New Roman"/>
                <a:cs typeface="Times New Roman"/>
                <a:hlinkClick r:id="rId10"/>
              </a:rPr>
              <a:t>e</a:t>
            </a:r>
            <a:r>
              <a:rPr dirty="0" sz="1200" spc="5">
                <a:latin typeface="Times New Roman"/>
                <a:cs typeface="Times New Roman"/>
                <a:hlinkClick r:id="rId10"/>
              </a:rPr>
              <a:t>r</a:t>
            </a:r>
            <a:r>
              <a:rPr dirty="0" sz="1200" spc="-20">
                <a:latin typeface="Times New Roman"/>
                <a:cs typeface="Times New Roman"/>
                <a:hlinkClick r:id="rId10"/>
              </a:rPr>
              <a:t>s</a:t>
            </a:r>
            <a:r>
              <a:rPr dirty="0" sz="1200" spc="-5">
                <a:latin typeface="Times New Roman"/>
                <a:cs typeface="Times New Roman"/>
                <a:hlinkClick r:id="rId10"/>
              </a:rPr>
              <a:t>ec</a:t>
            </a:r>
            <a:r>
              <a:rPr dirty="0" sz="1200" spc="25">
                <a:latin typeface="Times New Roman"/>
                <a:cs typeface="Times New Roman"/>
                <a:hlinkClick r:id="rId10"/>
              </a:rPr>
              <a:t>t</a:t>
            </a:r>
            <a:r>
              <a:rPr dirty="0" sz="1200" spc="-50">
                <a:latin typeface="Times New Roman"/>
                <a:cs typeface="Times New Roman"/>
                <a:hlinkClick r:id="rId10"/>
              </a:rPr>
              <a:t>i</a:t>
            </a:r>
            <a:r>
              <a:rPr dirty="0" sz="1200" spc="20">
                <a:latin typeface="Times New Roman"/>
                <a:cs typeface="Times New Roman"/>
                <a:hlinkClick r:id="rId10"/>
              </a:rPr>
              <a:t>o</a:t>
            </a:r>
            <a:r>
              <a:rPr dirty="0" sz="1200">
                <a:latin typeface="Times New Roman"/>
                <a:cs typeface="Times New Roman"/>
                <a:hlinkClick r:id="rId10"/>
              </a:rPr>
              <a:t>n</a:t>
            </a:r>
            <a:r>
              <a:rPr dirty="0" sz="1200" spc="15">
                <a:latin typeface="Times New Roman"/>
                <a:cs typeface="Times New Roman"/>
                <a:hlinkClick r:id="rId10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w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li</a:t>
            </a:r>
            <a:r>
              <a:rPr dirty="0" sz="1200">
                <a:latin typeface="Times New Roman"/>
                <a:cs typeface="Times New Roman"/>
              </a:rPr>
              <a:t>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dg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909" y="3862578"/>
            <a:ext cx="1041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5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004" y="4960111"/>
            <a:ext cx="6090920" cy="937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76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Sutherland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-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Hodgman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Polygon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Clipping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Sutherland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Hodgman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turn.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accepts an </a:t>
            </a:r>
            <a:r>
              <a:rPr dirty="0" sz="1200">
                <a:latin typeface="Times New Roman"/>
                <a:cs typeface="Times New Roman"/>
              </a:rPr>
              <a:t>ordered </a:t>
            </a:r>
            <a:r>
              <a:rPr dirty="0" sz="1200" spc="-10">
                <a:latin typeface="Times New Roman"/>
                <a:cs typeface="Times New Roman"/>
              </a:rPr>
              <a:t>sequence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verices </a:t>
            </a:r>
            <a:r>
              <a:rPr dirty="0" sz="1200" spc="-10">
                <a:latin typeface="Times New Roman"/>
                <a:cs typeface="Times New Roman"/>
              </a:rPr>
              <a:t>v1, v2, v3, </a:t>
            </a:r>
            <a:r>
              <a:rPr dirty="0" sz="1200">
                <a:latin typeface="Times New Roman"/>
                <a:cs typeface="Times New Roman"/>
              </a:rPr>
              <a:t>..., </a:t>
            </a:r>
            <a:r>
              <a:rPr dirty="0" sz="1200" spc="-15">
                <a:latin typeface="Times New Roman"/>
                <a:cs typeface="Times New Roman"/>
              </a:rPr>
              <a:t>vn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puts </a:t>
            </a:r>
            <a:r>
              <a:rPr dirty="0" sz="1200" spc="-5">
                <a:latin typeface="Times New Roman"/>
                <a:cs typeface="Times New Roman"/>
              </a:rPr>
              <a:t>out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set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vertices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7685659"/>
            <a:ext cx="5630545" cy="7359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1567180">
              <a:lnSpc>
                <a:spcPts val="137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figure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represents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large,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solid,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upward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arrow)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occurred.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figures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-1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05560" y="8663940"/>
            <a:ext cx="4683760" cy="15620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09650" y="527685"/>
            <a:ext cx="2146935" cy="1612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63315" y="508635"/>
            <a:ext cx="2146300" cy="1612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95245" y="2230755"/>
            <a:ext cx="490219" cy="14541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98134" y="3274695"/>
            <a:ext cx="475614" cy="14350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420370"/>
            <a:ext cx="3456940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ts val="1405"/>
              </a:lnSpc>
              <a:spcBef>
                <a:spcPts val="100"/>
              </a:spcBef>
              <a:buAutoNum type="alphaLcPeriod"/>
              <a:tabLst>
                <a:tab pos="240665" algn="l"/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left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380"/>
              </a:lnSpc>
              <a:buAutoNum type="alphaLcPeriod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top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380"/>
              </a:lnSpc>
              <a:buAutoNum type="alphaLcPeriod"/>
              <a:tabLst>
                <a:tab pos="240665" algn="l"/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buAutoNum type="alphaLcPeriod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bottom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58239"/>
            <a:ext cx="5885180" cy="108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Four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Edges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>
                <a:latin typeface="Times New Roman"/>
                <a:cs typeface="Times New Roman"/>
              </a:rPr>
              <a:t>goes </a:t>
            </a:r>
            <a:r>
              <a:rPr dirty="0" sz="1200" spc="-5">
                <a:latin typeface="Times New Roman"/>
                <a:cs typeface="Times New Roman"/>
              </a:rPr>
              <a:t>around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edges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window, </a:t>
            </a:r>
            <a:r>
              <a:rPr dirty="0" sz="1200" spc="-10">
                <a:latin typeface="Times New Roman"/>
                <a:cs typeface="Times New Roman"/>
              </a:rPr>
              <a:t>clipping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polygon,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encounters four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edges. All four </a:t>
            </a:r>
            <a:r>
              <a:rPr dirty="0" sz="1200">
                <a:latin typeface="Times New Roman"/>
                <a:cs typeface="Times New Roman"/>
              </a:rPr>
              <a:t>edge </a:t>
            </a:r>
            <a:r>
              <a:rPr dirty="0" sz="1200" spc="-5">
                <a:latin typeface="Times New Roman"/>
                <a:cs typeface="Times New Roman"/>
              </a:rPr>
              <a:t>types </a:t>
            </a:r>
            <a:r>
              <a:rPr dirty="0" sz="1200">
                <a:latin typeface="Times New Roman"/>
                <a:cs typeface="Times New Roman"/>
              </a:rPr>
              <a:t>are illustrated by the polygon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 figure.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 each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 spc="-10">
                <a:latin typeface="Times New Roman"/>
                <a:cs typeface="Times New Roman"/>
              </a:rPr>
              <a:t>type, </a:t>
            </a:r>
            <a:r>
              <a:rPr dirty="0" sz="1200">
                <a:latin typeface="Times New Roman"/>
                <a:cs typeface="Times New Roman"/>
              </a:rPr>
              <a:t>zero, </a:t>
            </a:r>
            <a:r>
              <a:rPr dirty="0" sz="1200" spc="-5">
                <a:latin typeface="Times New Roman"/>
                <a:cs typeface="Times New Roman"/>
              </a:rPr>
              <a:t>one,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 spc="-10">
                <a:latin typeface="Times New Roman"/>
                <a:cs typeface="Times New Roman"/>
              </a:rPr>
              <a:t>vertices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added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output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vertices that </a:t>
            </a:r>
            <a:r>
              <a:rPr dirty="0" sz="1200" spc="-10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865624"/>
            <a:ext cx="5678805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Edges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5">
                <a:latin typeface="Times New Roman"/>
                <a:cs typeface="Times New Roman"/>
              </a:rPr>
              <a:t> add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80"/>
              </a:lnSpc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Edges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leaving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80"/>
              </a:lnSpc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Edges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entirely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nothing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469900" marR="137795" indent="-229235">
              <a:lnSpc>
                <a:spcPts val="1390"/>
              </a:lnSpc>
              <a:spcBef>
                <a:spcPts val="50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Edges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window.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 </a:t>
            </a:r>
            <a:r>
              <a:rPr dirty="0" sz="1200" spc="-15">
                <a:latin typeface="Times New Roman"/>
                <a:cs typeface="Times New Roman"/>
              </a:rPr>
              <a:t>save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630670"/>
            <a:ext cx="5688965" cy="372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How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Calculate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Intersections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dirty="0" sz="1200" spc="-10">
                <a:latin typeface="Times New Roman"/>
                <a:cs typeface="Times New Roman"/>
              </a:rPr>
              <a:t>Assume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we're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polgon's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(x1,y1)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(x2,y2)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against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(xmin,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ymin)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(xmax,ymax).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(IX,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IY)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left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311785">
              <a:lnSpc>
                <a:spcPts val="1405"/>
              </a:lnSpc>
              <a:buAutoNum type="romanLcPeriod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xmin</a:t>
            </a:r>
            <a:endParaRPr sz="1200">
              <a:latin typeface="Times New Roman"/>
              <a:cs typeface="Times New Roman"/>
            </a:endParaRPr>
          </a:p>
          <a:p>
            <a:pPr marL="469900" indent="-354330">
              <a:lnSpc>
                <a:spcPts val="1405"/>
              </a:lnSpc>
              <a:buAutoNum type="romanLcPeriod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IY 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slope*(xmin-x1)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y1,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(y2-y1)/(x2-x1)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side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311785">
              <a:lnSpc>
                <a:spcPts val="1430"/>
              </a:lnSpc>
              <a:buAutoNum type="romanLcPeriod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xmax</a:t>
            </a:r>
            <a:endParaRPr sz="1200">
              <a:latin typeface="Times New Roman"/>
              <a:cs typeface="Times New Roman"/>
            </a:endParaRPr>
          </a:p>
          <a:p>
            <a:pPr marL="469900" indent="-354330">
              <a:lnSpc>
                <a:spcPts val="1430"/>
              </a:lnSpc>
              <a:buAutoNum type="romanLcPeriod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IY 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slope*(xmax-x1)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y1,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(y2-y1)/(x2-x1)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top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469900" indent="-311785">
              <a:lnSpc>
                <a:spcPts val="1390"/>
              </a:lnSpc>
              <a:buAutoNum type="romanLcPeriod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IX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5">
                <a:latin typeface="Times New Roman"/>
                <a:cs typeface="Times New Roman"/>
              </a:rPr>
              <a:t>x1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 </a:t>
            </a:r>
            <a:r>
              <a:rPr dirty="0" sz="1200" spc="-10">
                <a:latin typeface="Times New Roman"/>
                <a:cs typeface="Times New Roman"/>
              </a:rPr>
              <a:t>(ymax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endParaRPr sz="1200">
              <a:latin typeface="Times New Roman"/>
              <a:cs typeface="Times New Roman"/>
            </a:endParaRPr>
          </a:p>
          <a:p>
            <a:pPr marL="469900" indent="-354330">
              <a:lnSpc>
                <a:spcPts val="1390"/>
              </a:lnSpc>
              <a:buAutoNum type="romanLcPeriod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ymax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Finally,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bottom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3105785"/>
            <a:ext cx="1351280" cy="1543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05636" y="993394"/>
            <a:ext cx="2154555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" indent="-311785">
              <a:lnSpc>
                <a:spcPts val="1405"/>
              </a:lnSpc>
              <a:spcBef>
                <a:spcPts val="100"/>
              </a:spcBef>
              <a:buAutoNum type="romanLcPeriod"/>
              <a:tabLst>
                <a:tab pos="366395" algn="l"/>
                <a:tab pos="367030" algn="l"/>
              </a:tabLst>
            </a:pPr>
            <a:r>
              <a:rPr dirty="0" sz="1200">
                <a:latin typeface="Times New Roman"/>
                <a:cs typeface="Times New Roman"/>
              </a:rPr>
              <a:t>IX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5">
                <a:latin typeface="Times New Roman"/>
                <a:cs typeface="Times New Roman"/>
              </a:rPr>
              <a:t>x1</a:t>
            </a:r>
            <a:r>
              <a:rPr dirty="0" sz="1200">
                <a:latin typeface="Times New Roman"/>
                <a:cs typeface="Times New Roman"/>
              </a:rPr>
              <a:t> + </a:t>
            </a:r>
            <a:r>
              <a:rPr dirty="0" sz="1200" spc="-10">
                <a:latin typeface="Times New Roman"/>
                <a:cs typeface="Times New Roman"/>
              </a:rPr>
              <a:t>(ymin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endParaRPr sz="1200">
              <a:latin typeface="Times New Roman"/>
              <a:cs typeface="Times New Roman"/>
            </a:endParaRPr>
          </a:p>
          <a:p>
            <a:pPr marL="366395" indent="-354330">
              <a:lnSpc>
                <a:spcPts val="1405"/>
              </a:lnSpc>
              <a:buAutoNum type="romanLcPeriod"/>
              <a:tabLst>
                <a:tab pos="366395" algn="l"/>
                <a:tab pos="367030" algn="l"/>
              </a:tabLst>
            </a:pPr>
            <a:r>
              <a:rPr dirty="0" sz="1200">
                <a:latin typeface="Times New Roman"/>
                <a:cs typeface="Times New Roman"/>
              </a:rPr>
              <a:t>IY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20">
                <a:latin typeface="Times New Roman"/>
                <a:cs typeface="Times New Roman"/>
              </a:rPr>
              <a:t>ymin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80743"/>
            <a:ext cx="4692650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Some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Problems </a:t>
            </a:r>
            <a:r>
              <a:rPr dirty="0" sz="1200" b="1">
                <a:latin typeface="Times New Roman"/>
                <a:cs typeface="Times New Roman"/>
              </a:rPr>
              <a:t>With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This </a:t>
            </a:r>
            <a:r>
              <a:rPr dirty="0" sz="1200" spc="-10" b="1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9235">
              <a:lnSpc>
                <a:spcPts val="1415"/>
              </a:lnSpc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convex.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415"/>
              </a:lnSpc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dangling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6329"/>
            <a:ext cx="5508625" cy="92240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R="523240">
              <a:lnSpc>
                <a:spcPct val="100000"/>
              </a:lnSpc>
              <a:spcBef>
                <a:spcPts val="305"/>
              </a:spcBef>
            </a:pPr>
            <a:r>
              <a:rPr dirty="0" sz="1400" spc="-5" b="1">
                <a:latin typeface="Times New Roman"/>
                <a:cs typeface="Times New Roman"/>
              </a:rPr>
              <a:t>UNIT-3</a:t>
            </a:r>
            <a:endParaRPr sz="1400">
              <a:latin typeface="Times New Roman"/>
              <a:cs typeface="Times New Roman"/>
            </a:endParaRPr>
          </a:p>
          <a:p>
            <a:pPr algn="ctr" marR="520065">
              <a:lnSpc>
                <a:spcPct val="100000"/>
              </a:lnSpc>
              <a:spcBef>
                <a:spcPts val="259"/>
              </a:spcBef>
            </a:pPr>
            <a:r>
              <a:rPr dirty="0" sz="1600" spc="5" b="1">
                <a:latin typeface="Times New Roman"/>
                <a:cs typeface="Times New Roman"/>
              </a:rPr>
              <a:t>3D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Object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Representations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200" spc="-5" b="1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Quadric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Euclidean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Spline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construction: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Procedural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Eg.</a:t>
            </a:r>
            <a:r>
              <a:rPr dirty="0" sz="1200" spc="-5">
                <a:latin typeface="Times New Roman"/>
                <a:cs typeface="Times New Roman"/>
              </a:rPr>
              <a:t> Fractals,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Physically based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modeling</a:t>
            </a:r>
            <a:r>
              <a:rPr dirty="0" sz="1200" spc="-5">
                <a:latin typeface="Times New Roman"/>
                <a:cs typeface="Times New Roman"/>
              </a:rPr>
              <a:t> methods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Octree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Isosurface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Volume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Classification:</a:t>
            </a:r>
            <a:endParaRPr sz="1200">
              <a:latin typeface="Times New Roman"/>
              <a:cs typeface="Times New Roman"/>
            </a:endParaRPr>
          </a:p>
          <a:p>
            <a:pPr marL="241300" marR="788035">
              <a:lnSpc>
                <a:spcPts val="1370"/>
              </a:lnSpc>
              <a:spcBef>
                <a:spcPts val="135"/>
              </a:spcBef>
            </a:pPr>
            <a:r>
              <a:rPr dirty="0" sz="1200">
                <a:latin typeface="Times New Roman"/>
                <a:cs typeface="Times New Roman"/>
              </a:rPr>
              <a:t>Boundary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Representations</a:t>
            </a:r>
            <a:r>
              <a:rPr dirty="0" sz="1200">
                <a:latin typeface="Times New Roman"/>
                <a:cs typeface="Times New Roman"/>
              </a:rPr>
              <a:t> (B-reps)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Polygon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facets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patches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Space-partitioning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Octree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properties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mass,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determine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75"/>
              </a:spcBef>
            </a:pPr>
            <a:r>
              <a:rPr dirty="0" sz="1400" spc="-5" b="1">
                <a:latin typeface="Times New Roman"/>
                <a:cs typeface="Times New Roman"/>
              </a:rPr>
              <a:t>Polygon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Surfaces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simplifies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speeds</a:t>
            </a:r>
            <a:r>
              <a:rPr dirty="0" sz="1200">
                <a:latin typeface="Times New Roman"/>
                <a:cs typeface="Times New Roman"/>
              </a:rPr>
              <a:t> up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74700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 objection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5">
                <a:latin typeface="Times New Roman"/>
                <a:cs typeface="Times New Roman"/>
              </a:rPr>
              <a:t> converted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 before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Mesh</a:t>
            </a:r>
            <a:endParaRPr sz="1200">
              <a:latin typeface="Times New Roman"/>
              <a:cs typeface="Times New Roman"/>
            </a:endParaRPr>
          </a:p>
          <a:p>
            <a:pPr marL="241300" marR="96520" indent="-229235">
              <a:lnSpc>
                <a:spcPts val="1370"/>
              </a:lnSpc>
              <a:spcBef>
                <a:spcPts val="10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represent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edges.</a:t>
            </a:r>
            <a:endParaRPr sz="1200">
              <a:latin typeface="Times New Roman"/>
              <a:cs typeface="Times New Roman"/>
            </a:endParaRPr>
          </a:p>
          <a:p>
            <a:pPr marL="241300" marR="501015" indent="-229235">
              <a:lnSpc>
                <a:spcPts val="1370"/>
              </a:lnSpc>
              <a:spcBef>
                <a:spcPts val="2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wireframe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structure.</a:t>
            </a:r>
            <a:endParaRPr sz="1200">
              <a:latin typeface="Times New Roman"/>
              <a:cs typeface="Times New Roman"/>
            </a:endParaRPr>
          </a:p>
          <a:p>
            <a:pPr marL="241300" marR="294005" indent="-229235">
              <a:lnSpc>
                <a:spcPts val="1370"/>
              </a:lnSpc>
              <a:spcBef>
                <a:spcPts val="5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Realistic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interpolating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patterns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eliminate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reduce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presence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85"/>
              </a:spcBef>
            </a:pPr>
            <a:r>
              <a:rPr dirty="0" sz="1400" spc="5" b="1">
                <a:latin typeface="Times New Roman"/>
                <a:cs typeface="Times New Roman"/>
              </a:rPr>
              <a:t>P</a:t>
            </a:r>
            <a:r>
              <a:rPr dirty="0" sz="1400" spc="-30" b="1">
                <a:latin typeface="Times New Roman"/>
                <a:cs typeface="Times New Roman"/>
              </a:rPr>
              <a:t>o</a:t>
            </a:r>
            <a:r>
              <a:rPr dirty="0" sz="1400" spc="-5" b="1">
                <a:latin typeface="Times New Roman"/>
                <a:cs typeface="Times New Roman"/>
              </a:rPr>
              <a:t>ly</a:t>
            </a:r>
            <a:r>
              <a:rPr dirty="0" sz="1400" spc="10" b="1">
                <a:latin typeface="Times New Roman"/>
                <a:cs typeface="Times New Roman"/>
              </a:rPr>
              <a:t>g</a:t>
            </a:r>
            <a:r>
              <a:rPr dirty="0" sz="1400" spc="-5" b="1">
                <a:latin typeface="Times New Roman"/>
                <a:cs typeface="Times New Roman"/>
              </a:rPr>
              <a:t>on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spc="15" b="1">
                <a:latin typeface="Times New Roman"/>
                <a:cs typeface="Times New Roman"/>
              </a:rPr>
              <a:t>a</a:t>
            </a:r>
            <a:r>
              <a:rPr dirty="0" sz="1400" spc="-15" b="1">
                <a:latin typeface="Times New Roman"/>
                <a:cs typeface="Times New Roman"/>
              </a:rPr>
              <a:t>b</a:t>
            </a:r>
            <a:r>
              <a:rPr dirty="0" sz="1400" spc="-5" b="1">
                <a:latin typeface="Times New Roman"/>
                <a:cs typeface="Times New Roman"/>
              </a:rPr>
              <a:t>les</a:t>
            </a:r>
            <a:endParaRPr sz="1400">
              <a:latin typeface="Times New Roman"/>
              <a:cs typeface="Times New Roman"/>
            </a:endParaRPr>
          </a:p>
          <a:p>
            <a:pPr marL="12700" marR="3204210">
              <a:lnSpc>
                <a:spcPct val="110800"/>
              </a:lnSpc>
              <a:spcBef>
                <a:spcPts val="980"/>
              </a:spcBef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specification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polygon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 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241300" marR="297942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Geometric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vertices,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surfaces.</a:t>
            </a:r>
            <a:endParaRPr sz="1200">
              <a:latin typeface="Times New Roman"/>
              <a:cs typeface="Times New Roman"/>
            </a:endParaRPr>
          </a:p>
          <a:p>
            <a:pPr marL="241300" marR="3039110" indent="-229235">
              <a:lnSpc>
                <a:spcPct val="110800"/>
              </a:lnSpc>
              <a:spcBef>
                <a:spcPts val="305"/>
              </a:spcBef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Attribute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transparency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reflectivity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700" marR="3554095">
              <a:lnSpc>
                <a:spcPct val="101699"/>
              </a:lnSpc>
              <a:spcBef>
                <a:spcPts val="1125"/>
              </a:spcBef>
            </a:pPr>
            <a:r>
              <a:rPr dirty="0" sz="1200" spc="-1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consistency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4120" y="8228962"/>
            <a:ext cx="2603500" cy="23501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7290" y="3155315"/>
            <a:ext cx="6349" cy="578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4604" y="9634512"/>
            <a:ext cx="78577" cy="2578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7769" y="9601094"/>
            <a:ext cx="71480" cy="501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05909" y="9605908"/>
            <a:ext cx="70036" cy="105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1779" y="9788788"/>
            <a:ext cx="70036" cy="10544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83535" y="9605908"/>
            <a:ext cx="196215" cy="320675"/>
            <a:chOff x="2883535" y="9605908"/>
            <a:chExt cx="196215" cy="3206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0073" y="9605908"/>
              <a:ext cx="69272" cy="1375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535" y="9738359"/>
              <a:ext cx="158750" cy="1879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36471" y="9642583"/>
            <a:ext cx="74022" cy="687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17756" y="9825463"/>
            <a:ext cx="74506" cy="687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2004" y="420370"/>
            <a:ext cx="3777615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33604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listed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endpoint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least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least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Plane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equation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and visible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points</a:t>
            </a:r>
            <a:endParaRPr sz="1400">
              <a:latin typeface="Times New Roman"/>
              <a:cs typeface="Times New Roman"/>
            </a:endParaRPr>
          </a:p>
          <a:p>
            <a:pPr marL="12700" marR="351790">
              <a:lnSpc>
                <a:spcPct val="100000"/>
              </a:lnSpc>
              <a:spcBef>
                <a:spcPts val="1160"/>
              </a:spcBef>
            </a:pP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cube,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sides: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23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For each plane </a:t>
            </a:r>
            <a:r>
              <a:rPr dirty="0" sz="1200">
                <a:latin typeface="Times New Roman"/>
                <a:cs typeface="Times New Roman"/>
              </a:rPr>
              <a:t>(in a </a:t>
            </a:r>
            <a:r>
              <a:rPr dirty="0" sz="1200" spc="-5">
                <a:latin typeface="Times New Roman"/>
                <a:cs typeface="Times New Roman"/>
              </a:rPr>
              <a:t>right-handed </a:t>
            </a:r>
            <a:r>
              <a:rPr dirty="0" sz="1200">
                <a:latin typeface="Times New Roman"/>
                <a:cs typeface="Times New Roman"/>
              </a:rPr>
              <a:t>coordinate </a:t>
            </a:r>
            <a:r>
              <a:rPr dirty="0" sz="1200" spc="-10">
                <a:latin typeface="Times New Roman"/>
                <a:cs typeface="Times New Roman"/>
              </a:rPr>
              <a:t>system),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we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 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 surface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counter-clockwise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direction: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(x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baseline="4629" sz="1800" spc="-7">
                <a:latin typeface="Times New Roman"/>
                <a:cs typeface="Times New Roman"/>
              </a:rPr>
              <a:t>,y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baseline="4629" sz="1800" spc="-7">
                <a:latin typeface="Times New Roman"/>
                <a:cs typeface="Times New Roman"/>
              </a:rPr>
              <a:t>),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(x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r>
              <a:rPr dirty="0" baseline="4629" sz="1800" spc="-7">
                <a:latin typeface="Times New Roman"/>
                <a:cs typeface="Times New Roman"/>
              </a:rPr>
              <a:t>,y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r>
              <a:rPr dirty="0" baseline="4629" sz="1800" spc="-7">
                <a:latin typeface="Times New Roman"/>
                <a:cs typeface="Times New Roman"/>
              </a:rPr>
              <a:t>),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-7">
                <a:latin typeface="Times New Roman"/>
                <a:cs typeface="Times New Roman"/>
              </a:rPr>
              <a:t> (x</a:t>
            </a:r>
            <a:r>
              <a:rPr dirty="0" sz="800" spc="-5">
                <a:latin typeface="Times New Roman"/>
                <a:cs typeface="Times New Roman"/>
              </a:rPr>
              <a:t>3</a:t>
            </a:r>
            <a:r>
              <a:rPr dirty="0" baseline="4629" sz="1800" spc="-7">
                <a:latin typeface="Times New Roman"/>
                <a:cs typeface="Times New Roman"/>
              </a:rPr>
              <a:t>,y</a:t>
            </a:r>
            <a:r>
              <a:rPr dirty="0" sz="800" spc="-5">
                <a:latin typeface="Times New Roman"/>
                <a:cs typeface="Times New Roman"/>
              </a:rPr>
              <a:t>3</a:t>
            </a:r>
            <a:r>
              <a:rPr dirty="0" baseline="4629" sz="1800" spc="-7">
                <a:latin typeface="Times New Roman"/>
                <a:cs typeface="Times New Roman"/>
              </a:rPr>
              <a:t>),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we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can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compute</a:t>
            </a:r>
            <a:r>
              <a:rPr dirty="0" baseline="4629" sz="1800">
                <a:latin typeface="Times New Roman"/>
                <a:cs typeface="Times New Roman"/>
              </a:rPr>
              <a:t> 4 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A,B,C,D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9050" y="3140329"/>
          <a:ext cx="5392420" cy="7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/>
                <a:gridCol w="180975"/>
                <a:gridCol w="247015"/>
                <a:gridCol w="180340"/>
                <a:gridCol w="822960"/>
                <a:gridCol w="264794"/>
                <a:gridCol w="189864"/>
                <a:gridCol w="158750"/>
                <a:gridCol w="838835"/>
                <a:gridCol w="273685"/>
                <a:gridCol w="339725"/>
                <a:gridCol w="927100"/>
                <a:gridCol w="269239"/>
                <a:gridCol w="231775"/>
                <a:gridCol w="185420"/>
              </a:tblGrid>
              <a:tr h="375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22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1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5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22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1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5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8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629" sz="1800">
                          <a:latin typeface="Times New Roman"/>
                          <a:cs typeface="Times New Roman"/>
                        </a:rPr>
                        <a:t>1</a:t>
                      </a:r>
                      <a:endParaRPr baseline="4629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94360">
                        <a:lnSpc>
                          <a:spcPts val="136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4629" sz="1800" spc="-7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182038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335"/>
                        </a:lnSpc>
                      </a:pPr>
                      <a:r>
                        <a:rPr dirty="0" baseline="4629" sz="1800" spc="-22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15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35"/>
                        </a:lnSpc>
                      </a:pPr>
                      <a:r>
                        <a:rPr dirty="0" baseline="4629" sz="1800" spc="-5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335"/>
                        </a:lnSpc>
                      </a:pPr>
                      <a:r>
                        <a:rPr dirty="0" baseline="4629" sz="1800" spc="-22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15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35"/>
                        </a:lnSpc>
                      </a:pPr>
                      <a:r>
                        <a:rPr dirty="0" baseline="4629" sz="1800" spc="-5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335"/>
                        </a:lnSpc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335"/>
                        </a:lnSpc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8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629" sz="1800">
                          <a:latin typeface="Times New Roman"/>
                          <a:cs typeface="Times New Roman"/>
                        </a:rPr>
                        <a:t>1</a:t>
                      </a:r>
                      <a:endParaRPr baseline="4629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4360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335"/>
                        </a:lnSpc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35"/>
                        </a:lnSpc>
                      </a:pPr>
                      <a:r>
                        <a:rPr dirty="0" baseline="4629" sz="1800" spc="-7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5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22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15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5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22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15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5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8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629" sz="1800">
                          <a:latin typeface="Times New Roman"/>
                          <a:cs typeface="Times New Roman"/>
                        </a:rPr>
                        <a:t>1</a:t>
                      </a:r>
                      <a:endParaRPr baseline="4629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4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800" spc="-3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65"/>
                        </a:lnSpc>
                        <a:spcBef>
                          <a:spcPts val="55"/>
                        </a:spcBef>
                      </a:pPr>
                      <a:r>
                        <a:rPr dirty="0" baseline="4629" sz="1800" spc="-7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800" spc="-5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02004" y="4033266"/>
            <a:ext cx="4708525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 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Ax+By+Cz+D=0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substitute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arbitrary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(x,y)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then,</a:t>
            </a:r>
            <a:endParaRPr sz="1200">
              <a:latin typeface="Times New Roman"/>
              <a:cs typeface="Times New Roman"/>
            </a:endParaRPr>
          </a:p>
          <a:p>
            <a:pPr marL="12700" marR="129539">
              <a:lnSpc>
                <a:spcPts val="1989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Ax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(x,y)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(x,y)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5539232"/>
            <a:ext cx="4633595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Polygon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Meshes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meshes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quadrilateral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mesh.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6813931"/>
            <a:ext cx="5595620" cy="1818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10"/>
              </a:spcBef>
            </a:pPr>
            <a:r>
              <a:rPr dirty="0" sz="1200" spc="-15">
                <a:latin typeface="Times New Roman"/>
                <a:cs typeface="Times New Roman"/>
              </a:rPr>
              <a:t>Fast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hardware-implemented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 renderers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capable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1,000,000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special </a:t>
            </a:r>
            <a:r>
              <a:rPr dirty="0" sz="1200" spc="-5">
                <a:latin typeface="Times New Roman"/>
                <a:cs typeface="Times New Roman"/>
              </a:rPr>
              <a:t> lighting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 spc="-10" b="1">
                <a:latin typeface="Times New Roman"/>
                <a:cs typeface="Times New Roman"/>
              </a:rPr>
              <a:t>Curved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Surfaces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200" spc="-20">
                <a:latin typeface="Times New Roman"/>
                <a:cs typeface="Times New Roman"/>
              </a:rPr>
              <a:t>1.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ts val="1405"/>
              </a:lnSpc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Quadric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Sphere, </a:t>
            </a:r>
            <a:r>
              <a:rPr dirty="0" sz="1200" spc="-10">
                <a:latin typeface="Times New Roman"/>
                <a:cs typeface="Times New Roman"/>
              </a:rPr>
              <a:t>Ellipsoid,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ts val="1405"/>
              </a:lnSpc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Superquadrics,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Superellipsoids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004" y="9353499"/>
            <a:ext cx="547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some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parametric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ellipsoid: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9097" y="9539427"/>
            <a:ext cx="157416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0800" marR="30480">
              <a:lnSpc>
                <a:spcPct val="103299"/>
              </a:lnSpc>
              <a:spcBef>
                <a:spcPts val="50"/>
              </a:spcBef>
              <a:tabLst>
                <a:tab pos="1083945" algn="l"/>
                <a:tab pos="1200150" algn="l"/>
              </a:tabLst>
            </a:pPr>
            <a:r>
              <a:rPr dirty="0" sz="1200" spc="-5">
                <a:latin typeface="Times New Roman"/>
                <a:cs typeface="Times New Roman"/>
              </a:rPr>
              <a:t>cos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31250" sz="1200" spc="-30">
                <a:latin typeface="Times New Roman"/>
                <a:cs typeface="Times New Roman"/>
              </a:rPr>
              <a:t>s2</a:t>
            </a:r>
            <a:r>
              <a:rPr dirty="0" baseline="31250" sz="1200" spc="652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  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/2&lt;=		</a:t>
            </a:r>
            <a:r>
              <a:rPr dirty="0" sz="1200" spc="-5">
                <a:latin typeface="Times New Roman"/>
                <a:cs typeface="Times New Roman"/>
              </a:rPr>
              <a:t>&lt;=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/2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31250" sz="1200" spc="-30">
                <a:latin typeface="Times New Roman"/>
                <a:cs typeface="Times New Roman"/>
              </a:rPr>
              <a:t>s2</a:t>
            </a:r>
            <a:r>
              <a:rPr dirty="0" baseline="31250" sz="1200" spc="6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  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&lt;=	</a:t>
            </a:r>
            <a:r>
              <a:rPr dirty="0" sz="1200" spc="-55">
                <a:latin typeface="Times New Roman"/>
                <a:cs typeface="Times New Roman"/>
              </a:rPr>
              <a:t>&lt;=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5509" y="9551619"/>
            <a:ext cx="782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baseline="4629" sz="1800">
                <a:latin typeface="Times New Roman"/>
                <a:cs typeface="Times New Roman"/>
              </a:rPr>
              <a:t>x = r</a:t>
            </a:r>
            <a:r>
              <a:rPr dirty="0" sz="800">
                <a:latin typeface="Times New Roman"/>
                <a:cs typeface="Times New Roman"/>
              </a:rPr>
              <a:t>x </a:t>
            </a:r>
            <a:r>
              <a:rPr dirty="0" baseline="4629" sz="1800">
                <a:latin typeface="Times New Roman"/>
                <a:cs typeface="Times New Roman"/>
              </a:rPr>
              <a:t>cos </a:t>
            </a:r>
            <a:r>
              <a:rPr dirty="0" baseline="38194" sz="1200" spc="-44">
                <a:latin typeface="Times New Roman"/>
                <a:cs typeface="Times New Roman"/>
              </a:rPr>
              <a:t>s1 </a:t>
            </a:r>
            <a:r>
              <a:rPr dirty="0" baseline="38194" sz="1200" spc="-27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y = r</a:t>
            </a:r>
            <a:r>
              <a:rPr dirty="0" sz="800">
                <a:latin typeface="Times New Roman"/>
                <a:cs typeface="Times New Roman"/>
              </a:rPr>
              <a:t>y </a:t>
            </a:r>
            <a:r>
              <a:rPr dirty="0" baseline="4629" sz="1800">
                <a:latin typeface="Times New Roman"/>
                <a:cs typeface="Times New Roman"/>
              </a:rPr>
              <a:t>cos </a:t>
            </a:r>
            <a:r>
              <a:rPr dirty="0" baseline="38194" sz="1200" spc="-44">
                <a:latin typeface="Times New Roman"/>
                <a:cs typeface="Times New Roman"/>
              </a:rPr>
              <a:t>s1 </a:t>
            </a:r>
            <a:r>
              <a:rPr dirty="0" baseline="38194" sz="1200" spc="-27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z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=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r</a:t>
            </a:r>
            <a:r>
              <a:rPr dirty="0" sz="800">
                <a:latin typeface="Times New Roman"/>
                <a:cs typeface="Times New Roman"/>
              </a:rPr>
              <a:t>z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sin</a:t>
            </a:r>
            <a:r>
              <a:rPr dirty="0" baseline="4629" sz="1800" spc="-44">
                <a:latin typeface="Times New Roman"/>
                <a:cs typeface="Times New Roman"/>
              </a:rPr>
              <a:t> </a:t>
            </a:r>
            <a:r>
              <a:rPr dirty="0" baseline="38194" sz="1200" spc="-44">
                <a:latin typeface="Times New Roman"/>
                <a:cs typeface="Times New Roman"/>
              </a:rPr>
              <a:t>s1</a:t>
            </a:r>
            <a:endParaRPr baseline="38194" sz="12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11750" y="1477010"/>
            <a:ext cx="1169670" cy="121729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39035" y="5929630"/>
            <a:ext cx="2813050" cy="95122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80890" y="7792720"/>
            <a:ext cx="1487169" cy="1402080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33" y="477613"/>
            <a:ext cx="69272" cy="1370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909" y="423418"/>
            <a:ext cx="3792854" cy="3429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ct val="73300"/>
              </a:lnSpc>
              <a:spcBef>
                <a:spcPts val="484"/>
              </a:spcBef>
            </a:pPr>
            <a:r>
              <a:rPr dirty="0" baseline="4629" sz="1800" spc="-15">
                <a:latin typeface="Times New Roman"/>
                <a:cs typeface="Times New Roman"/>
              </a:rPr>
              <a:t>Where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s1,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</a:t>
            </a:r>
            <a:r>
              <a:rPr dirty="0" sz="800" spc="-5">
                <a:latin typeface="Times New Roman"/>
                <a:cs typeface="Times New Roman"/>
              </a:rPr>
              <a:t>x</a:t>
            </a:r>
            <a:r>
              <a:rPr dirty="0" baseline="4629" sz="1800" spc="-7">
                <a:latin typeface="Times New Roman"/>
                <a:cs typeface="Times New Roman"/>
              </a:rPr>
              <a:t>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</a:t>
            </a:r>
            <a:r>
              <a:rPr dirty="0" sz="800" spc="-5">
                <a:latin typeface="Times New Roman"/>
                <a:cs typeface="Times New Roman"/>
              </a:rPr>
              <a:t>y</a:t>
            </a:r>
            <a:r>
              <a:rPr dirty="0" baseline="4629" sz="1800" spc="-7">
                <a:latin typeface="Times New Roman"/>
                <a:cs typeface="Times New Roman"/>
              </a:rPr>
              <a:t>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r</a:t>
            </a:r>
            <a:r>
              <a:rPr dirty="0" sz="800">
                <a:latin typeface="Times New Roman"/>
                <a:cs typeface="Times New Roman"/>
              </a:rPr>
              <a:t>x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are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constants.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By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varying</a:t>
            </a:r>
            <a:r>
              <a:rPr dirty="0" baseline="4629" sz="1800" spc="22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the</a:t>
            </a:r>
            <a:r>
              <a:rPr dirty="0" baseline="4629" sz="1800" spc="-104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values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baseline="4629" sz="1800" spc="30">
                <a:latin typeface="Times New Roman"/>
                <a:cs typeface="Times New Roman"/>
              </a:rPr>
              <a:t>of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081786"/>
            <a:ext cx="2485390" cy="92201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35"/>
              </a:spcBef>
            </a:pPr>
            <a:r>
              <a:rPr dirty="0" sz="1200" spc="-20">
                <a:latin typeface="Times New Roman"/>
                <a:cs typeface="Times New Roman"/>
              </a:rPr>
              <a:t>2.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Irregular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formulating approach,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form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kind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blobby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shapes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fluidity.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8304" y="1367155"/>
            <a:ext cx="2212975" cy="17951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6128" y="477783"/>
            <a:ext cx="70036" cy="1054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61330" y="411226"/>
            <a:ext cx="1226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dirty="0" sz="1200" spc="-35">
                <a:latin typeface="Times New Roman"/>
                <a:cs typeface="Times New Roman"/>
              </a:rPr>
              <a:t>and	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59593"/>
            <a:ext cx="5768975" cy="140144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algn="just" marL="24765">
              <a:lnSpc>
                <a:spcPct val="100000"/>
              </a:lnSpc>
              <a:spcBef>
                <a:spcPts val="1220"/>
              </a:spcBef>
            </a:pPr>
            <a:r>
              <a:rPr dirty="0" sz="1600" b="1">
                <a:latin typeface="Times New Roman"/>
                <a:cs typeface="Times New Roman"/>
              </a:rPr>
              <a:t>Spline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Representations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919"/>
              </a:spcBef>
            </a:pPr>
            <a:r>
              <a:rPr dirty="0" sz="1200" spc="-5">
                <a:latin typeface="Times New Roman"/>
                <a:cs typeface="Times New Roman"/>
              </a:rPr>
              <a:t>Spline </a:t>
            </a:r>
            <a:r>
              <a:rPr dirty="0" sz="1200" spc="-10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flexible strip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produce </a:t>
            </a:r>
            <a:r>
              <a:rPr dirty="0" sz="1200">
                <a:latin typeface="Times New Roman"/>
                <a:cs typeface="Times New Roman"/>
              </a:rPr>
              <a:t>a smooth </a:t>
            </a:r>
            <a:r>
              <a:rPr dirty="0" sz="1200" spc="-5">
                <a:latin typeface="Times New Roman"/>
                <a:cs typeface="Times New Roman"/>
              </a:rPr>
              <a:t>curve </a:t>
            </a:r>
            <a:r>
              <a:rPr dirty="0" sz="1200">
                <a:latin typeface="Times New Roman"/>
                <a:cs typeface="Times New Roman"/>
              </a:rPr>
              <a:t>through a </a:t>
            </a:r>
            <a:r>
              <a:rPr dirty="0" sz="1200" spc="-5">
                <a:latin typeface="Times New Roman"/>
                <a:cs typeface="Times New Roman"/>
              </a:rPr>
              <a:t>designated </a:t>
            </a:r>
            <a:r>
              <a:rPr dirty="0" sz="1200" spc="-10">
                <a:latin typeface="Times New Roman"/>
                <a:cs typeface="Times New Roman"/>
              </a:rPr>
              <a:t>set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points. Several </a:t>
            </a:r>
            <a:r>
              <a:rPr dirty="0" sz="1200">
                <a:latin typeface="Times New Roman"/>
                <a:cs typeface="Times New Roman"/>
              </a:rPr>
              <a:t>small weights are </a:t>
            </a:r>
            <a:r>
              <a:rPr dirty="0" sz="1200" spc="-5">
                <a:latin typeface="Times New Roman"/>
                <a:cs typeface="Times New Roman"/>
              </a:rPr>
              <a:t>distributed </a:t>
            </a:r>
            <a:r>
              <a:rPr dirty="0" sz="1200" spc="-10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length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strip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hold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drafting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drawn.</a:t>
            </a:r>
            <a:endParaRPr sz="1200">
              <a:latin typeface="Times New Roman"/>
              <a:cs typeface="Times New Roman"/>
            </a:endParaRPr>
          </a:p>
          <a:p>
            <a:pPr algn="just" marL="12700" marR="59055">
              <a:lnSpc>
                <a:spcPts val="1370"/>
              </a:lnSpc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mathematically </a:t>
            </a:r>
            <a:r>
              <a:rPr dirty="0" sz="1200">
                <a:latin typeface="Times New Roman"/>
                <a:cs typeface="Times New Roman"/>
              </a:rPr>
              <a:t>describe such a curve with a </a:t>
            </a:r>
            <a:r>
              <a:rPr dirty="0" sz="1200" spc="-10">
                <a:latin typeface="Times New Roman"/>
                <a:cs typeface="Times New Roman"/>
              </a:rPr>
              <a:t>piecewise </a:t>
            </a:r>
            <a:r>
              <a:rPr dirty="0" sz="1200" spc="-5">
                <a:latin typeface="Times New Roman"/>
                <a:cs typeface="Times New Roman"/>
              </a:rPr>
              <a:t>cubic polynomial function =&gt;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orthogonal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66208"/>
            <a:ext cx="5746750" cy="1233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Sweep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Representations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  <a:spcBef>
                <a:spcPts val="1225"/>
              </a:spcBef>
            </a:pPr>
            <a:r>
              <a:rPr dirty="0" sz="1200" spc="-5">
                <a:latin typeface="Times New Roman"/>
                <a:cs typeface="Times New Roman"/>
              </a:rPr>
              <a:t>Sweep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sweeping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objects </a:t>
            </a:r>
            <a:r>
              <a:rPr dirty="0" sz="1200">
                <a:latin typeface="Times New Roman"/>
                <a:cs typeface="Times New Roman"/>
              </a:rPr>
              <a:t>created by this </a:t>
            </a:r>
            <a:r>
              <a:rPr dirty="0" sz="1200" spc="-5">
                <a:latin typeface="Times New Roman"/>
                <a:cs typeface="Times New Roman"/>
              </a:rPr>
              <a:t>method </a:t>
            </a:r>
            <a:r>
              <a:rPr dirty="0" sz="1200" spc="-1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usually </a:t>
            </a:r>
            <a:r>
              <a:rPr dirty="0" sz="1200">
                <a:latin typeface="Times New Roman"/>
                <a:cs typeface="Times New Roman"/>
              </a:rPr>
              <a:t>converted </a:t>
            </a:r>
            <a:r>
              <a:rPr dirty="0" sz="1200" spc="-15">
                <a:latin typeface="Times New Roman"/>
                <a:cs typeface="Times New Roman"/>
              </a:rPr>
              <a:t>into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 </a:t>
            </a:r>
            <a:r>
              <a:rPr dirty="0" sz="1200" spc="-10">
                <a:latin typeface="Times New Roman"/>
                <a:cs typeface="Times New Roman"/>
              </a:rPr>
              <a:t>meshes </a:t>
            </a:r>
            <a:r>
              <a:rPr dirty="0" sz="1200" spc="-5">
                <a:latin typeface="Times New Roman"/>
                <a:cs typeface="Times New Roman"/>
              </a:rPr>
              <a:t> and/or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parametric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storing.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00"/>
              </a:spcBef>
              <a:tabLst>
                <a:tab pos="2808605" algn="l"/>
              </a:tabLst>
            </a:pPr>
            <a:r>
              <a:rPr dirty="0" sz="1200" spc="-5">
                <a:latin typeface="Times New Roman"/>
                <a:cs typeface="Times New Roman"/>
              </a:rPr>
              <a:t>A Translational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Sweep: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Sweep: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535" y="6196330"/>
            <a:ext cx="5510530" cy="10274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7332091"/>
            <a:ext cx="5067300" cy="781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-10">
                <a:latin typeface="Times New Roman"/>
                <a:cs typeface="Times New Roman"/>
              </a:rPr>
              <a:t> variations: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buChar char="-"/>
              <a:tabLst>
                <a:tab pos="241300" algn="l"/>
                <a:tab pos="241935" algn="l"/>
              </a:tabLst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path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sweep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ts val="1405"/>
              </a:lnSpc>
              <a:buChar char="-"/>
              <a:tabLst>
                <a:tab pos="241300" algn="l"/>
                <a:tab pos="241935" algn="l"/>
              </a:tabLst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size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cross </a:t>
            </a: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sweep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65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cross </a:t>
            </a: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sweep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128010"/>
            <a:ext cx="4666615" cy="18605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3439" y="5612130"/>
            <a:ext cx="45085" cy="914400"/>
          </a:xfrm>
          <a:custGeom>
            <a:avLst/>
            <a:gdLst/>
            <a:ahLst/>
            <a:cxnLst/>
            <a:rect l="l" t="t" r="r" b="b"/>
            <a:pathLst>
              <a:path w="45085" h="914400">
                <a:moveTo>
                  <a:pt x="0" y="0"/>
                </a:moveTo>
                <a:lnTo>
                  <a:pt x="16891" y="3175"/>
                </a:lnTo>
                <a:lnTo>
                  <a:pt x="31877" y="13335"/>
                </a:lnTo>
                <a:lnTo>
                  <a:pt x="41275" y="27304"/>
                </a:lnTo>
                <a:lnTo>
                  <a:pt x="45085" y="45085"/>
                </a:lnTo>
                <a:lnTo>
                  <a:pt x="45085" y="868679"/>
                </a:lnTo>
                <a:lnTo>
                  <a:pt x="41275" y="886460"/>
                </a:lnTo>
                <a:lnTo>
                  <a:pt x="31877" y="901064"/>
                </a:lnTo>
                <a:lnTo>
                  <a:pt x="16891" y="910589"/>
                </a:lnTo>
                <a:lnTo>
                  <a:pt x="0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1510" y="4468495"/>
            <a:ext cx="566420" cy="1903095"/>
          </a:xfrm>
          <a:custGeom>
            <a:avLst/>
            <a:gdLst/>
            <a:ahLst/>
            <a:cxnLst/>
            <a:rect l="l" t="t" r="r" b="b"/>
            <a:pathLst>
              <a:path w="566419" h="1903095">
                <a:moveTo>
                  <a:pt x="307975" y="0"/>
                </a:moveTo>
                <a:lnTo>
                  <a:pt x="241300" y="6350"/>
                </a:lnTo>
                <a:lnTo>
                  <a:pt x="186054" y="24130"/>
                </a:lnTo>
                <a:lnTo>
                  <a:pt x="149225" y="50800"/>
                </a:lnTo>
                <a:lnTo>
                  <a:pt x="135889" y="83820"/>
                </a:lnTo>
                <a:lnTo>
                  <a:pt x="135889" y="921385"/>
                </a:lnTo>
                <a:lnTo>
                  <a:pt x="149225" y="953770"/>
                </a:lnTo>
                <a:lnTo>
                  <a:pt x="186054" y="980439"/>
                </a:lnTo>
                <a:lnTo>
                  <a:pt x="241300" y="998855"/>
                </a:lnTo>
                <a:lnTo>
                  <a:pt x="307975" y="1005205"/>
                </a:lnTo>
              </a:path>
              <a:path w="566419" h="1903095">
                <a:moveTo>
                  <a:pt x="353694" y="8889"/>
                </a:moveTo>
                <a:lnTo>
                  <a:pt x="389254" y="14605"/>
                </a:lnTo>
                <a:lnTo>
                  <a:pt x="417829" y="31114"/>
                </a:lnTo>
                <a:lnTo>
                  <a:pt x="437514" y="55245"/>
                </a:lnTo>
                <a:lnTo>
                  <a:pt x="444500" y="85089"/>
                </a:lnTo>
                <a:lnTo>
                  <a:pt x="444500" y="847089"/>
                </a:lnTo>
                <a:lnTo>
                  <a:pt x="437514" y="876935"/>
                </a:lnTo>
                <a:lnTo>
                  <a:pt x="417829" y="901064"/>
                </a:lnTo>
                <a:lnTo>
                  <a:pt x="389254" y="916939"/>
                </a:lnTo>
                <a:lnTo>
                  <a:pt x="353694" y="923289"/>
                </a:lnTo>
              </a:path>
              <a:path w="566419" h="1903095">
                <a:moveTo>
                  <a:pt x="0" y="90805"/>
                </a:moveTo>
                <a:lnTo>
                  <a:pt x="35559" y="96520"/>
                </a:lnTo>
                <a:lnTo>
                  <a:pt x="64134" y="113030"/>
                </a:lnTo>
                <a:lnTo>
                  <a:pt x="83819" y="137160"/>
                </a:lnTo>
                <a:lnTo>
                  <a:pt x="90804" y="167005"/>
                </a:lnTo>
                <a:lnTo>
                  <a:pt x="90804" y="929005"/>
                </a:lnTo>
                <a:lnTo>
                  <a:pt x="83819" y="958850"/>
                </a:lnTo>
                <a:lnTo>
                  <a:pt x="64134" y="982980"/>
                </a:lnTo>
                <a:lnTo>
                  <a:pt x="35559" y="998855"/>
                </a:lnTo>
                <a:lnTo>
                  <a:pt x="0" y="1005205"/>
                </a:lnTo>
              </a:path>
              <a:path w="566419" h="1903095">
                <a:moveTo>
                  <a:pt x="566419" y="979805"/>
                </a:moveTo>
                <a:lnTo>
                  <a:pt x="527684" y="985520"/>
                </a:lnTo>
                <a:lnTo>
                  <a:pt x="496569" y="1002030"/>
                </a:lnTo>
                <a:lnTo>
                  <a:pt x="474979" y="1026795"/>
                </a:lnTo>
                <a:lnTo>
                  <a:pt x="467359" y="1056639"/>
                </a:lnTo>
                <a:lnTo>
                  <a:pt x="467359" y="1826260"/>
                </a:lnTo>
                <a:lnTo>
                  <a:pt x="474979" y="1856105"/>
                </a:lnTo>
                <a:lnTo>
                  <a:pt x="496569" y="1880235"/>
                </a:lnTo>
                <a:lnTo>
                  <a:pt x="527684" y="1896745"/>
                </a:lnTo>
                <a:lnTo>
                  <a:pt x="566419" y="19030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82130" y="7155815"/>
            <a:ext cx="167640" cy="1005205"/>
          </a:xfrm>
          <a:custGeom>
            <a:avLst/>
            <a:gdLst/>
            <a:ahLst/>
            <a:cxnLst/>
            <a:rect l="l" t="t" r="r" b="b"/>
            <a:pathLst>
              <a:path w="167640" h="1005204">
                <a:moveTo>
                  <a:pt x="167640" y="0"/>
                </a:moveTo>
                <a:lnTo>
                  <a:pt x="123190" y="5715"/>
                </a:lnTo>
                <a:lnTo>
                  <a:pt x="83185" y="22860"/>
                </a:lnTo>
                <a:lnTo>
                  <a:pt x="48895" y="48895"/>
                </a:lnTo>
                <a:lnTo>
                  <a:pt x="22860" y="83185"/>
                </a:lnTo>
                <a:lnTo>
                  <a:pt x="5715" y="123190"/>
                </a:lnTo>
                <a:lnTo>
                  <a:pt x="0" y="167640"/>
                </a:lnTo>
                <a:lnTo>
                  <a:pt x="0" y="837565"/>
                </a:lnTo>
                <a:lnTo>
                  <a:pt x="5715" y="882015"/>
                </a:lnTo>
                <a:lnTo>
                  <a:pt x="22860" y="922020"/>
                </a:lnTo>
                <a:lnTo>
                  <a:pt x="48895" y="956310"/>
                </a:lnTo>
                <a:lnTo>
                  <a:pt x="83185" y="982345"/>
                </a:lnTo>
                <a:lnTo>
                  <a:pt x="123190" y="998855"/>
                </a:lnTo>
                <a:lnTo>
                  <a:pt x="167640" y="100520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88379" y="7245985"/>
            <a:ext cx="37465" cy="914400"/>
          </a:xfrm>
          <a:custGeom>
            <a:avLst/>
            <a:gdLst/>
            <a:ahLst/>
            <a:cxnLst/>
            <a:rect l="l" t="t" r="r" b="b"/>
            <a:pathLst>
              <a:path w="37464" h="914400">
                <a:moveTo>
                  <a:pt x="37465" y="0"/>
                </a:moveTo>
                <a:lnTo>
                  <a:pt x="23114" y="3175"/>
                </a:lnTo>
                <a:lnTo>
                  <a:pt x="10668" y="10795"/>
                </a:lnTo>
                <a:lnTo>
                  <a:pt x="3175" y="22860"/>
                </a:lnTo>
                <a:lnTo>
                  <a:pt x="0" y="37465"/>
                </a:lnTo>
                <a:lnTo>
                  <a:pt x="0" y="876300"/>
                </a:lnTo>
                <a:lnTo>
                  <a:pt x="3175" y="891540"/>
                </a:lnTo>
                <a:lnTo>
                  <a:pt x="10668" y="902970"/>
                </a:lnTo>
                <a:lnTo>
                  <a:pt x="23114" y="911225"/>
                </a:lnTo>
                <a:lnTo>
                  <a:pt x="37465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65570" y="7245985"/>
            <a:ext cx="37465" cy="914400"/>
          </a:xfrm>
          <a:custGeom>
            <a:avLst/>
            <a:gdLst/>
            <a:ahLst/>
            <a:cxnLst/>
            <a:rect l="l" t="t" r="r" b="b"/>
            <a:pathLst>
              <a:path w="37465" h="914400">
                <a:moveTo>
                  <a:pt x="0" y="0"/>
                </a:moveTo>
                <a:lnTo>
                  <a:pt x="14350" y="3175"/>
                </a:lnTo>
                <a:lnTo>
                  <a:pt x="26796" y="10795"/>
                </a:lnTo>
                <a:lnTo>
                  <a:pt x="34289" y="22860"/>
                </a:lnTo>
                <a:lnTo>
                  <a:pt x="37464" y="37465"/>
                </a:lnTo>
                <a:lnTo>
                  <a:pt x="37464" y="876300"/>
                </a:lnTo>
                <a:lnTo>
                  <a:pt x="34289" y="891540"/>
                </a:lnTo>
                <a:lnTo>
                  <a:pt x="26796" y="902970"/>
                </a:lnTo>
                <a:lnTo>
                  <a:pt x="14350" y="911225"/>
                </a:lnTo>
                <a:lnTo>
                  <a:pt x="0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711149"/>
            <a:ext cx="5904865" cy="320484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146685">
              <a:lnSpc>
                <a:spcPct val="100000"/>
              </a:lnSpc>
              <a:spcBef>
                <a:spcPts val="600"/>
              </a:spcBef>
            </a:pPr>
            <a:r>
              <a:rPr dirty="0" sz="1600" spc="-40" b="1">
                <a:latin typeface="Times New Roman"/>
                <a:cs typeface="Times New Roman"/>
              </a:rPr>
              <a:t>Part-II,Unit-3</a:t>
            </a:r>
            <a:endParaRPr sz="1600">
              <a:latin typeface="Times New Roman"/>
              <a:cs typeface="Times New Roman"/>
            </a:endParaRPr>
          </a:p>
          <a:p>
            <a:pPr algn="ctr" marL="144780">
              <a:lnSpc>
                <a:spcPct val="100000"/>
              </a:lnSpc>
              <a:spcBef>
                <a:spcPts val="505"/>
              </a:spcBef>
            </a:pPr>
            <a:r>
              <a:rPr dirty="0" sz="1600" spc="-5" b="1">
                <a:latin typeface="Times New Roman"/>
                <a:cs typeface="Times New Roman"/>
              </a:rPr>
              <a:t>Three </a:t>
            </a:r>
            <a:r>
              <a:rPr dirty="0" sz="1600" spc="-10" b="1">
                <a:latin typeface="Times New Roman"/>
                <a:cs typeface="Times New Roman"/>
              </a:rPr>
              <a:t>Dimensional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Transformations: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indent="41465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geometric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transforamtions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modelling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extended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Basic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Translation,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Scaling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dirty="0" sz="1400" spc="-5" b="1">
                <a:latin typeface="Times New Roman"/>
                <a:cs typeface="Times New Roman"/>
              </a:rPr>
              <a:t>Basic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Transformations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spc="-5" b="1">
                <a:latin typeface="Times New Roman"/>
                <a:cs typeface="Times New Roman"/>
              </a:rPr>
              <a:t>Translation</a:t>
            </a:r>
            <a:endParaRPr sz="1200">
              <a:latin typeface="Times New Roman"/>
              <a:cs typeface="Times New Roman"/>
            </a:endParaRPr>
          </a:p>
          <a:p>
            <a:pPr marL="12700" marR="72390">
              <a:lnSpc>
                <a:spcPts val="1610"/>
              </a:lnSpc>
              <a:spcBef>
                <a:spcPts val="5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distances,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tx, </a:t>
            </a:r>
            <a:r>
              <a:rPr dirty="0" sz="1200" spc="-10">
                <a:latin typeface="Times New Roman"/>
                <a:cs typeface="Times New Roman"/>
              </a:rPr>
              <a:t>ty,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tz,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(x,y,z):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 tx,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 </a:t>
            </a:r>
            <a:r>
              <a:rPr dirty="0" sz="1200" spc="-5">
                <a:latin typeface="Times New Roman"/>
                <a:cs typeface="Times New Roman"/>
              </a:rPr>
              <a:t>ty,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 +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tz</a:t>
            </a:r>
            <a:endParaRPr sz="1200">
              <a:latin typeface="Times New Roman"/>
              <a:cs typeface="Times New Roman"/>
            </a:endParaRPr>
          </a:p>
          <a:p>
            <a:pPr marL="12700" marR="270510">
              <a:lnSpc>
                <a:spcPts val="159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Alternatively,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formula: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225288"/>
            <a:ext cx="5915025" cy="2044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3234" indent="1463040">
              <a:lnSpc>
                <a:spcPct val="1117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Exercise: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translate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(10,25,5),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(5,10,5), </a:t>
            </a:r>
            <a:r>
              <a:rPr dirty="0" sz="1200">
                <a:latin typeface="Times New Roman"/>
                <a:cs typeface="Times New Roman"/>
              </a:rPr>
              <a:t>(20,10,10)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12700" marR="728345">
              <a:lnSpc>
                <a:spcPts val="1590"/>
              </a:lnSpc>
              <a:spcBef>
                <a:spcPts val="70"/>
              </a:spcBef>
            </a:pPr>
            <a:r>
              <a:rPr dirty="0" sz="1200" spc="-5">
                <a:latin typeface="Times New Roman"/>
                <a:cs typeface="Times New Roman"/>
              </a:rPr>
              <a:t>tx=15, ty=5,tz=5.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verification,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roughly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0">
                <a:latin typeface="Times New Roman"/>
                <a:cs typeface="Times New Roman"/>
              </a:rPr>
              <a:t> 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triangles,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200" spc="-10">
                <a:latin typeface="Times New Roman"/>
                <a:cs typeface="Times New Roman"/>
              </a:rPr>
              <a:t>Scaling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Origin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  <a:spcBef>
                <a:spcPts val="35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setting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factors </a:t>
            </a:r>
            <a:r>
              <a:rPr dirty="0" sz="1200" spc="-15">
                <a:latin typeface="Times New Roman"/>
                <a:cs typeface="Times New Roman"/>
              </a:rPr>
              <a:t>sx,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sz,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multiplied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 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(x,y,z):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sx,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 *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sz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Alternatively,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749667"/>
            <a:ext cx="546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formula: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60776" y="8352239"/>
          <a:ext cx="2499995" cy="86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454659"/>
                <a:gridCol w="513714"/>
                <a:gridCol w="501650"/>
                <a:gridCol w="466090"/>
                <a:gridCol w="310514"/>
              </a:tblGrid>
              <a:tr h="223069">
                <a:tc>
                  <a:txBody>
                    <a:bodyPr/>
                    <a:lstStyle/>
                    <a:p>
                      <a:pPr marL="46990">
                        <a:lnSpc>
                          <a:spcPts val="131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x'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-9259" sz="1800" spc="-15">
                          <a:latin typeface="Times New Roman"/>
                          <a:cs typeface="Times New Roman"/>
                        </a:rPr>
                        <a:t>x</a:t>
                      </a:r>
                      <a:endParaRPr baseline="-9259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0803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y'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3515">
                        <a:lnSpc>
                          <a:spcPts val="1425"/>
                        </a:lnSpc>
                      </a:pPr>
                      <a:r>
                        <a:rPr dirty="0" baseline="4629" sz="1800" spc="-1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800" spc="-10">
                          <a:latin typeface="Times New Roman"/>
                          <a:cs typeface="Times New Roman"/>
                        </a:rPr>
                        <a:t>y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487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z'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-11574" sz="1800" spc="-15">
                          <a:latin typeface="Times New Roman"/>
                          <a:cs typeface="Times New Roman"/>
                        </a:rPr>
                        <a:t>z</a:t>
                      </a:r>
                      <a:endParaRPr baseline="-11574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165348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0975">
                        <a:lnSpc>
                          <a:spcPts val="1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2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78204" y="9447987"/>
            <a:ext cx="5091430" cy="855344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698500" marR="5080" indent="-686435">
              <a:lnSpc>
                <a:spcPct val="1123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Exercise: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 coordinates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(10,25,5),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(5,10,5),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(20,10,10)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baseline="4629" sz="1800">
                <a:latin typeface="Times New Roman"/>
                <a:cs typeface="Times New Roman"/>
              </a:rPr>
              <a:t>=1.5,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y</a:t>
            </a:r>
            <a:r>
              <a:rPr dirty="0" baseline="4629" sz="1800" spc="-15">
                <a:latin typeface="Times New Roman"/>
                <a:cs typeface="Times New Roman"/>
              </a:rPr>
              <a:t>=2,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baseline="4629" sz="1800">
                <a:latin typeface="Times New Roman"/>
                <a:cs typeface="Times New Roman"/>
              </a:rPr>
              <a:t>=0.5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with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respect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Times New Roman"/>
                <a:cs typeface="Times New Roman"/>
              </a:rPr>
              <a:t>to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origin.</a:t>
            </a:r>
            <a:r>
              <a:rPr dirty="0" baseline="4629" sz="1800" spc="6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For </a:t>
            </a:r>
            <a:r>
              <a:rPr dirty="0" baseline="4629" sz="18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verification, </a:t>
            </a:r>
            <a:r>
              <a:rPr dirty="0" sz="1200">
                <a:latin typeface="Times New Roman"/>
                <a:cs typeface="Times New Roman"/>
              </a:rPr>
              <a:t>roughly </a:t>
            </a:r>
            <a:r>
              <a:rPr dirty="0" sz="1200" spc="-5">
                <a:latin typeface="Times New Roman"/>
                <a:cs typeface="Times New Roman"/>
              </a:rPr>
              <a:t>plot </a:t>
            </a:r>
            <a:r>
              <a:rPr dirty="0" sz="1200">
                <a:latin typeface="Times New Roman"/>
                <a:cs typeface="Times New Roman"/>
              </a:rPr>
              <a:t>the x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original and resultant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triangles,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0050" y="5612130"/>
            <a:ext cx="45085" cy="914400"/>
          </a:xfrm>
          <a:custGeom>
            <a:avLst/>
            <a:gdLst/>
            <a:ahLst/>
            <a:cxnLst/>
            <a:rect l="l" t="t" r="r" b="b"/>
            <a:pathLst>
              <a:path w="45085" h="914400">
                <a:moveTo>
                  <a:pt x="45085" y="0"/>
                </a:moveTo>
                <a:lnTo>
                  <a:pt x="28193" y="3175"/>
                </a:lnTo>
                <a:lnTo>
                  <a:pt x="13207" y="13335"/>
                </a:lnTo>
                <a:lnTo>
                  <a:pt x="3810" y="27304"/>
                </a:lnTo>
                <a:lnTo>
                  <a:pt x="0" y="45085"/>
                </a:lnTo>
                <a:lnTo>
                  <a:pt x="0" y="868679"/>
                </a:lnTo>
                <a:lnTo>
                  <a:pt x="3810" y="886460"/>
                </a:lnTo>
                <a:lnTo>
                  <a:pt x="13207" y="901064"/>
                </a:lnTo>
                <a:lnTo>
                  <a:pt x="28193" y="910589"/>
                </a:lnTo>
                <a:lnTo>
                  <a:pt x="45085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9530" y="4516712"/>
          <a:ext cx="1356995" cy="788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260984"/>
                <a:gridCol w="208915"/>
                <a:gridCol w="200025"/>
                <a:gridCol w="290194"/>
                <a:gridCol w="181609"/>
              </a:tblGrid>
              <a:tr h="211004">
                <a:tc>
                  <a:txBody>
                    <a:bodyPr/>
                    <a:lstStyle/>
                    <a:p>
                      <a:pPr marL="40640">
                        <a:lnSpc>
                          <a:spcPts val="131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x'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259" sz="1800">
                          <a:latin typeface="Times New Roman"/>
                          <a:cs typeface="Times New Roman"/>
                        </a:rPr>
                        <a:t>x</a:t>
                      </a:r>
                      <a:endParaRPr baseline="-9259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6054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y'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3172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z'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1574" sz="1800">
                          <a:latin typeface="Times New Roman"/>
                          <a:cs typeface="Times New Roman"/>
                        </a:rPr>
                        <a:t>z</a:t>
                      </a:r>
                      <a:endParaRPr baseline="-11574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</a:tr>
              <a:tr h="157537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1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2330"/>
            <a:ext cx="5805170" cy="2531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Scaling</a:t>
            </a:r>
            <a:r>
              <a:rPr dirty="0" u="heavy" sz="140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heavy" sz="14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respect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Selected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Fixed</a:t>
            </a:r>
            <a:r>
              <a:rPr dirty="0" u="heavy" sz="1400" spc="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774700" marR="906780" indent="-686435">
              <a:lnSpc>
                <a:spcPct val="110200"/>
              </a:lnSpc>
            </a:pPr>
            <a:r>
              <a:rPr dirty="0" sz="1200" spc="-10">
                <a:latin typeface="Times New Roman"/>
                <a:cs typeface="Times New Roman"/>
              </a:rPr>
              <a:t>Exercise: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fixed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position?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answer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book.</a:t>
            </a:r>
            <a:endParaRPr sz="1200">
              <a:latin typeface="Times New Roman"/>
              <a:cs typeface="Times New Roman"/>
            </a:endParaRPr>
          </a:p>
          <a:p>
            <a:pPr marL="774700" marR="142240" indent="-686435">
              <a:lnSpc>
                <a:spcPct val="112799"/>
              </a:lnSpc>
              <a:spcBef>
                <a:spcPts val="420"/>
              </a:spcBef>
            </a:pPr>
            <a:r>
              <a:rPr dirty="0" sz="1200" spc="-10">
                <a:latin typeface="Times New Roman"/>
                <a:cs typeface="Times New Roman"/>
              </a:rPr>
              <a:t>Exercise: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(10,25,5),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(5,10,5),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(20,10,10)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by</a:t>
            </a:r>
            <a:r>
              <a:rPr dirty="0" baseline="4629" sz="1800" spc="-6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baseline="4629" sz="1800">
                <a:latin typeface="Times New Roman"/>
                <a:cs typeface="Times New Roman"/>
              </a:rPr>
              <a:t>=1.5,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y</a:t>
            </a:r>
            <a:r>
              <a:rPr dirty="0" baseline="4629" sz="1800" spc="-15">
                <a:latin typeface="Times New Roman"/>
                <a:cs typeface="Times New Roman"/>
              </a:rPr>
              <a:t>=2,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and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baseline="4629" sz="1800">
                <a:latin typeface="Times New Roman"/>
                <a:cs typeface="Times New Roman"/>
              </a:rPr>
              <a:t>=0.5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with</a:t>
            </a:r>
            <a:r>
              <a:rPr dirty="0" baseline="4629" sz="1800" spc="-22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respect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to</a:t>
            </a:r>
            <a:r>
              <a:rPr dirty="0" baseline="4629" sz="1800" spc="-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7">
                <a:latin typeface="Times New Roman"/>
                <a:cs typeface="Times New Roman"/>
              </a:rPr>
              <a:t>centre</a:t>
            </a:r>
            <a:r>
              <a:rPr dirty="0" baseline="4629" sz="1800" spc="-30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Times New Roman"/>
                <a:cs typeface="Times New Roman"/>
              </a:rPr>
              <a:t>of</a:t>
            </a:r>
            <a:r>
              <a:rPr dirty="0" baseline="4629" sz="1800" spc="-44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the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spc="-15">
                <a:latin typeface="Times New Roman"/>
                <a:cs typeface="Times New Roman"/>
              </a:rPr>
              <a:t>triangle. </a:t>
            </a:r>
            <a:r>
              <a:rPr dirty="0" baseline="4629" sz="1800" spc="-42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verification,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roughly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resultant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triangles,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Coordinate-Axes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630"/>
              </a:lnSpc>
              <a:spcBef>
                <a:spcPts val="4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easiest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86957"/>
            <a:ext cx="3507740" cy="4056379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200" spc="-10">
                <a:latin typeface="Times New Roman"/>
                <a:cs typeface="Times New Roman"/>
              </a:rPr>
              <a:t>Z-axis</a:t>
            </a:r>
            <a:r>
              <a:rPr dirty="0" sz="1200" spc="-5">
                <a:latin typeface="Times New Roman"/>
                <a:cs typeface="Times New Roman"/>
              </a:rPr>
              <a:t> rotation: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 ?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?,</a:t>
            </a:r>
            <a:endParaRPr sz="1200">
              <a:latin typeface="Times New Roman"/>
              <a:cs typeface="Times New Roman"/>
            </a:endParaRPr>
          </a:p>
          <a:p>
            <a:pPr marL="774700" marR="1183640">
              <a:lnSpc>
                <a:spcPct val="110000"/>
              </a:lnSpc>
            </a:pPr>
            <a:r>
              <a:rPr dirty="0" sz="1200" spc="-15">
                <a:latin typeface="Times New Roman"/>
                <a:cs typeface="Times New Roman"/>
              </a:rPr>
              <a:t>y' </a:t>
            </a:r>
            <a:r>
              <a:rPr dirty="0" sz="1200">
                <a:latin typeface="Times New Roman"/>
                <a:cs typeface="Times New Roman"/>
              </a:rPr>
              <a:t>= x </a:t>
            </a:r>
            <a:r>
              <a:rPr dirty="0" sz="1200" spc="-10">
                <a:latin typeface="Times New Roman"/>
                <a:cs typeface="Times New Roman"/>
              </a:rPr>
              <a:t>sin </a:t>
            </a:r>
            <a:r>
              <a:rPr dirty="0" sz="1200">
                <a:latin typeface="Times New Roman"/>
                <a:cs typeface="Times New Roman"/>
              </a:rPr>
              <a:t>? + y cos </a:t>
            </a:r>
            <a:r>
              <a:rPr dirty="0" sz="1200" spc="-15">
                <a:latin typeface="Times New Roman"/>
                <a:cs typeface="Times New Roman"/>
              </a:rPr>
              <a:t>?,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5">
                <a:latin typeface="Times New Roman"/>
                <a:cs typeface="Times New Roman"/>
              </a:rPr>
              <a:t> matrix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z-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</a:t>
            </a:r>
            <a:r>
              <a:rPr dirty="0" sz="1200" spc="-5">
                <a:latin typeface="Times New Roman"/>
                <a:cs typeface="Times New Roman"/>
              </a:rPr>
              <a:t> rotation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X-axis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y'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?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 </a:t>
            </a:r>
            <a:r>
              <a:rPr dirty="0" sz="1200" spc="-10">
                <a:latin typeface="Times New Roman"/>
                <a:cs typeface="Times New Roman"/>
              </a:rPr>
              <a:t>sin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?,</a:t>
            </a:r>
            <a:endParaRPr sz="1200">
              <a:latin typeface="Times New Roman"/>
              <a:cs typeface="Times New Roman"/>
            </a:endParaRPr>
          </a:p>
          <a:p>
            <a:pPr marL="12700" marR="1961514">
              <a:lnSpc>
                <a:spcPts val="158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z' </a:t>
            </a:r>
            <a:r>
              <a:rPr dirty="0" sz="1200">
                <a:latin typeface="Times New Roman"/>
                <a:cs typeface="Times New Roman"/>
              </a:rPr>
              <a:t>= y </a:t>
            </a:r>
            <a:r>
              <a:rPr dirty="0" sz="1200" spc="-10">
                <a:latin typeface="Times New Roman"/>
                <a:cs typeface="Times New Roman"/>
              </a:rPr>
              <a:t>sin </a:t>
            </a:r>
            <a:r>
              <a:rPr dirty="0" sz="1200">
                <a:latin typeface="Times New Roman"/>
                <a:cs typeface="Times New Roman"/>
              </a:rPr>
              <a:t>? + z cos </a:t>
            </a:r>
            <a:r>
              <a:rPr dirty="0" sz="1200" spc="-15">
                <a:latin typeface="Times New Roman"/>
                <a:cs typeface="Times New Roman"/>
              </a:rPr>
              <a:t>?,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5">
                <a:latin typeface="Times New Roman"/>
                <a:cs typeface="Times New Roman"/>
              </a:rPr>
              <a:t> matrix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</a:t>
            </a:r>
            <a:r>
              <a:rPr dirty="0" sz="1200" spc="-5">
                <a:latin typeface="Times New Roman"/>
                <a:cs typeface="Times New Roman"/>
              </a:rPr>
              <a:t> rotation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Y-axis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z'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?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?,</a:t>
            </a:r>
            <a:endParaRPr sz="1200">
              <a:latin typeface="Times New Roman"/>
              <a:cs typeface="Times New Roman"/>
            </a:endParaRPr>
          </a:p>
          <a:p>
            <a:pPr marL="12700" marR="1955164">
              <a:lnSpc>
                <a:spcPts val="161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 </a:t>
            </a:r>
            <a:r>
              <a:rPr dirty="0" sz="1200" spc="-10">
                <a:latin typeface="Times New Roman"/>
                <a:cs typeface="Times New Roman"/>
              </a:rPr>
              <a:t>sin</a:t>
            </a:r>
            <a:r>
              <a:rPr dirty="0" sz="1200">
                <a:latin typeface="Times New Roman"/>
                <a:cs typeface="Times New Roman"/>
              </a:rPr>
              <a:t> ?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 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?,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y'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5">
                <a:latin typeface="Times New Roman"/>
                <a:cs typeface="Times New Roman"/>
              </a:rPr>
              <a:t> matrix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5835" y="3412490"/>
            <a:ext cx="6070600" cy="2116455"/>
            <a:chOff x="965835" y="3412490"/>
            <a:chExt cx="6070600" cy="2116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785" y="3412490"/>
              <a:ext cx="5510529" cy="11861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835" y="4623435"/>
              <a:ext cx="6070599" cy="9055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7519" y="837946"/>
            <a:ext cx="599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I</a:t>
            </a:r>
            <a:r>
              <a:rPr dirty="0" sz="1400" spc="-10" b="1">
                <a:latin typeface="Times New Roman"/>
                <a:cs typeface="Times New Roman"/>
              </a:rPr>
              <a:t>ND</a:t>
            </a:r>
            <a:r>
              <a:rPr dirty="0" sz="1400" b="1">
                <a:latin typeface="Times New Roman"/>
                <a:cs typeface="Times New Roman"/>
              </a:rPr>
              <a:t>EX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1592" y="1690370"/>
          <a:ext cx="5678170" cy="420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/>
                <a:gridCol w="4051935"/>
                <a:gridCol w="901064"/>
              </a:tblGrid>
              <a:tr h="316991"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UNIT</a:t>
                      </a:r>
                      <a:r>
                        <a:rPr dirty="0" sz="1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NO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TOPIC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0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NO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3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Introduction: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areas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Computer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Graphics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1-11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Output primitives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Points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63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7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II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2-D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geometrical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transforms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12-29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2-D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viewing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95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III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3-D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object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representation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30-43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3-D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Geometric transformations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1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IV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Visible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surface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methods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44-56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00" b="1">
                          <a:latin typeface="Calibri"/>
                          <a:cs typeface="Calibri"/>
                        </a:rPr>
                        <a:t>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Computer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animation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57-60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785" y="597535"/>
            <a:ext cx="3679190" cy="20148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3051428"/>
            <a:ext cx="5781040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 </a:t>
            </a: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coincides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5">
                <a:latin typeface="Times New Roman"/>
                <a:cs typeface="Times New Roman"/>
              </a:rPr>
              <a:t> Perform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axis.</a:t>
            </a:r>
            <a:endParaRPr sz="1200">
              <a:latin typeface="Times New Roman"/>
              <a:cs typeface="Times New Roman"/>
            </a:endParaRPr>
          </a:p>
          <a:p>
            <a:pPr marL="12700" marR="312420">
              <a:lnSpc>
                <a:spcPts val="1610"/>
              </a:lnSpc>
              <a:spcBef>
                <a:spcPts val="80"/>
              </a:spcBef>
            </a:pP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 </a:t>
            </a: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moved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14" y="3904615"/>
            <a:ext cx="5029200" cy="23710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6301486"/>
            <a:ext cx="5733415" cy="10350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85"/>
              </a:spcBef>
            </a:pP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origin.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 Rotate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coincides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one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-5">
                <a:latin typeface="Times New Roman"/>
                <a:cs typeface="Times New Roman"/>
              </a:rPr>
              <a:t> Perform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axis.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ct val="11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 Rotate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brought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-5">
                <a:latin typeface="Times New Roman"/>
                <a:cs typeface="Times New Roman"/>
              </a:rPr>
              <a:t> Translate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brought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8098844"/>
            <a:ext cx="5930265" cy="132016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latin typeface="Times New Roman"/>
                <a:cs typeface="Times New Roman"/>
              </a:rPr>
              <a:t>Three-Dimensional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Viewing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spc="-5" b="1">
                <a:latin typeface="Times New Roman"/>
                <a:cs typeface="Times New Roman"/>
              </a:rPr>
              <a:t>Viewing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3D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involves</a:t>
            </a:r>
            <a:r>
              <a:rPr dirty="0" sz="1200" b="1">
                <a:latin typeface="Times New Roman"/>
                <a:cs typeface="Times New Roman"/>
              </a:rPr>
              <a:t> the </a:t>
            </a:r>
            <a:r>
              <a:rPr dirty="0" sz="1200" spc="-5" b="1">
                <a:latin typeface="Times New Roman"/>
                <a:cs typeface="Times New Roman"/>
              </a:rPr>
              <a:t>following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considerations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  <a:spcBef>
                <a:spcPts val="55"/>
              </a:spcBef>
              <a:buChar char="-"/>
              <a:tabLst>
                <a:tab pos="101600" algn="l"/>
              </a:tabLst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front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Behind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object, 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middle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100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onto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flat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device.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145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enclose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26" y="7085887"/>
            <a:ext cx="77895" cy="1375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828802"/>
            <a:ext cx="1313180" cy="1043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Viewing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Pipeline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56895" indent="7620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Modelling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810" y="2487295"/>
            <a:ext cx="762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Explanation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43698"/>
            <a:ext cx="5894705" cy="164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38420" indent="112395">
              <a:lnSpc>
                <a:spcPct val="1117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Device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129539" indent="112395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Modelling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viewing-coordinate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specifying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observer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 </a:t>
            </a:r>
            <a:r>
              <a:rPr dirty="0" sz="1200" spc="-10">
                <a:latin typeface="Times New Roman"/>
                <a:cs typeface="Times New Roman"/>
              </a:rPr>
              <a:t>plane.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 operations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viewing-coordinate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(3D)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0">
                <a:latin typeface="Times New Roman"/>
                <a:cs typeface="Times New Roman"/>
              </a:rPr>
              <a:t> plane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(2D).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(Usually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combined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visual-surface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identification,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surface-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rendering)Workstation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655" y="2092325"/>
            <a:ext cx="1270000" cy="41020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675">
              <a:lnSpc>
                <a:spcPts val="1385"/>
              </a:lnSpc>
            </a:pPr>
            <a:r>
              <a:rPr dirty="0" sz="1200" spc="-10">
                <a:latin typeface="Times New Roman"/>
                <a:cs typeface="Times New Roman"/>
              </a:rPr>
              <a:t>Modelling</a:t>
            </a:r>
            <a:endParaRPr sz="12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Transformations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139" y="1910637"/>
            <a:ext cx="77757" cy="1375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715" y="3407410"/>
            <a:ext cx="1652905" cy="8959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4025" y="3392170"/>
            <a:ext cx="854710" cy="8445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2000" y="2720975"/>
            <a:ext cx="1059815" cy="41084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ts val="1360"/>
              </a:lnSpc>
            </a:pPr>
            <a:r>
              <a:rPr dirty="0" sz="1200" spc="-10">
                <a:latin typeface="Times New Roman"/>
                <a:cs typeface="Times New Roman"/>
              </a:rPr>
              <a:t>World</a:t>
            </a:r>
            <a:endParaRPr sz="12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Coordinates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819" y="3594100"/>
            <a:ext cx="1237615" cy="40894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0979">
              <a:lnSpc>
                <a:spcPts val="1345"/>
              </a:lnSpc>
            </a:pPr>
            <a:r>
              <a:rPr dirty="0" sz="1200" spc="-10">
                <a:latin typeface="Times New Roman"/>
                <a:cs typeface="Times New Roman"/>
              </a:rPr>
              <a:t>Viewing</a:t>
            </a:r>
            <a:endParaRPr sz="120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Transformation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305" y="4557395"/>
            <a:ext cx="1078230" cy="6254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350"/>
              </a:lnSpc>
            </a:pPr>
            <a:r>
              <a:rPr dirty="0" sz="1200" spc="-10">
                <a:latin typeface="Times New Roman"/>
                <a:cs typeface="Times New Roman"/>
              </a:rPr>
              <a:t>Viewing</a:t>
            </a:r>
            <a:endParaRPr sz="12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Coordinates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7719" y="5401945"/>
            <a:ext cx="1223010" cy="41020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3990">
              <a:lnSpc>
                <a:spcPts val="1350"/>
              </a:lnSpc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endParaRPr sz="12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Transformation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964" y="6032500"/>
            <a:ext cx="1140460" cy="41020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874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endParaRPr sz="12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Coordinates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719" y="6663690"/>
            <a:ext cx="1213485" cy="41084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3990">
              <a:lnSpc>
                <a:spcPts val="1350"/>
              </a:lnSpc>
            </a:pPr>
            <a:r>
              <a:rPr dirty="0" sz="1200" spc="-5">
                <a:latin typeface="Times New Roman"/>
                <a:cs typeface="Times New Roman"/>
              </a:rPr>
              <a:t>Workstation</a:t>
            </a:r>
            <a:endParaRPr sz="12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Transformation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4900" y="2499995"/>
            <a:ext cx="328930" cy="1873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8976" y="3148113"/>
            <a:ext cx="82409" cy="1421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4375785"/>
            <a:ext cx="403225" cy="1879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600" y="5222240"/>
            <a:ext cx="182880" cy="1873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0" y="5851525"/>
            <a:ext cx="328930" cy="1879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6436360"/>
            <a:ext cx="403225" cy="18796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700911"/>
            <a:ext cx="5746750" cy="229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Viewing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Transformation</a:t>
            </a:r>
            <a:endParaRPr sz="1600">
              <a:latin typeface="Times New Roman"/>
              <a:cs typeface="Times New Roman"/>
            </a:endParaRPr>
          </a:p>
          <a:p>
            <a:pPr marL="12700" marR="38100">
              <a:lnSpc>
                <a:spcPct val="110100"/>
              </a:lnSpc>
              <a:spcBef>
                <a:spcPts val="40"/>
              </a:spcBef>
            </a:pPr>
            <a:r>
              <a:rPr dirty="0" sz="1200" spc="-5">
                <a:latin typeface="Times New Roman"/>
                <a:cs typeface="Times New Roman"/>
              </a:rPr>
              <a:t>Conversion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equivalent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superimposes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translate-rotate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operations: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Translate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world-coordinate</a:t>
            </a:r>
            <a:r>
              <a:rPr dirty="0" sz="1200" spc="-10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590"/>
              </a:lnSpc>
              <a:spcBef>
                <a:spcPts val="7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Apply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xv,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yv,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zv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(viewing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xw,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yw,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zw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57797"/>
            <a:ext cx="5924550" cy="17183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50"/>
              </a:spcBef>
            </a:pPr>
            <a:r>
              <a:rPr dirty="0" sz="1600" spc="-5" b="1">
                <a:latin typeface="Times New Roman"/>
                <a:cs typeface="Times New Roman"/>
              </a:rPr>
              <a:t>Projections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40"/>
              </a:spcBef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viewing-coordinate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(3D)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(2D).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20">
                <a:latin typeface="Times New Roman"/>
                <a:cs typeface="Times New Roman"/>
              </a:rPr>
              <a:t>1.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parallel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lines.</a:t>
            </a:r>
            <a:endParaRPr sz="1200">
              <a:latin typeface="Times New Roman"/>
              <a:cs typeface="Times New Roman"/>
            </a:endParaRPr>
          </a:p>
          <a:p>
            <a:pPr marL="12700" marR="273050">
              <a:lnSpc>
                <a:spcPts val="1590"/>
              </a:lnSpc>
              <a:spcBef>
                <a:spcPts val="7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preserves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proportions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sides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 projection.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realistic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07195"/>
            <a:ext cx="5928995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60350">
              <a:lnSpc>
                <a:spcPct val="1119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2. </a:t>
            </a:r>
            <a:r>
              <a:rPr dirty="0" sz="1200" spc="-5">
                <a:latin typeface="Times New Roman"/>
                <a:cs typeface="Times New Roman"/>
              </a:rPr>
              <a:t>Perspective Projection transforms </a:t>
            </a:r>
            <a:r>
              <a:rPr dirty="0" sz="1200" spc="-10">
                <a:latin typeface="Times New Roman"/>
                <a:cs typeface="Times New Roman"/>
              </a:rPr>
              <a:t>object positions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view </a:t>
            </a:r>
            <a:r>
              <a:rPr dirty="0" sz="1200" spc="-5">
                <a:latin typeface="Times New Roman"/>
                <a:cs typeface="Times New Roman"/>
              </a:rPr>
              <a:t>plane while converging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point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projection. Perspective </a:t>
            </a:r>
            <a:r>
              <a:rPr dirty="0" sz="1200">
                <a:latin typeface="Times New Roman"/>
                <a:cs typeface="Times New Roman"/>
              </a:rPr>
              <a:t>projection produces </a:t>
            </a:r>
            <a:r>
              <a:rPr dirty="0" sz="1200" spc="-10">
                <a:latin typeface="Times New Roman"/>
                <a:cs typeface="Times New Roman"/>
              </a:rPr>
              <a:t>realistic </a:t>
            </a:r>
            <a:r>
              <a:rPr dirty="0" sz="1200" spc="-5">
                <a:latin typeface="Times New Roman"/>
                <a:cs typeface="Times New Roman"/>
              </a:rPr>
              <a:t>views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does not </a:t>
            </a:r>
            <a:r>
              <a:rPr dirty="0" sz="1200">
                <a:latin typeface="Times New Roman"/>
                <a:cs typeface="Times New Roman"/>
              </a:rPr>
              <a:t>preserve </a:t>
            </a:r>
            <a:r>
              <a:rPr dirty="0" sz="1200" spc="-5">
                <a:latin typeface="Times New Roman"/>
                <a:cs typeface="Times New Roman"/>
              </a:rPr>
              <a:t>relative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proportions. </a:t>
            </a:r>
            <a:r>
              <a:rPr dirty="0" sz="1200" spc="-10">
                <a:latin typeface="Times New Roman"/>
                <a:cs typeface="Times New Roman"/>
              </a:rPr>
              <a:t>Projections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distant objects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5">
                <a:latin typeface="Times New Roman"/>
                <a:cs typeface="Times New Roman"/>
              </a:rPr>
              <a:t>smaller </a:t>
            </a:r>
            <a:r>
              <a:rPr dirty="0" sz="1200" spc="-5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projections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objects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same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4015105"/>
            <a:ext cx="6060440" cy="1600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00" y="7556500"/>
            <a:ext cx="1322705" cy="1176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6590" y="525145"/>
            <a:ext cx="922655" cy="13201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35" y="749935"/>
            <a:ext cx="1548130" cy="1359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2910" y="902335"/>
            <a:ext cx="2026919" cy="1289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2414628"/>
            <a:ext cx="3498215" cy="6750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</a:pPr>
            <a:r>
              <a:rPr dirty="0" sz="1400" spc="-5" b="1">
                <a:latin typeface="Times New Roman"/>
                <a:cs typeface="Times New Roman"/>
              </a:rPr>
              <a:t>Parallel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Projection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spc="-5" b="1">
                <a:latin typeface="Times New Roman"/>
                <a:cs typeface="Times New Roman"/>
              </a:rPr>
              <a:t>Classification: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Orthographic Parallel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Oblique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694937"/>
            <a:ext cx="5929630" cy="123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5445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Orthographic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parallel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perpendicular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1700"/>
              </a:lnSpc>
            </a:pPr>
            <a:r>
              <a:rPr dirty="0" sz="1200" spc="-5">
                <a:latin typeface="Times New Roman"/>
                <a:cs typeface="Times New Roman"/>
              </a:rPr>
              <a:t>Oblique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along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perpendicular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494030">
              <a:lnSpc>
                <a:spcPts val="159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plane.Some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 Orthographic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Parallel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involve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 View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(Top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projection),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Elevations,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Isometric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650" y="5074920"/>
            <a:ext cx="2536190" cy="2124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0" y="4949825"/>
            <a:ext cx="1210310" cy="22802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2004" y="7225411"/>
            <a:ext cx="4500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oblique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cube: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489292"/>
            <a:ext cx="5838825" cy="16700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latin typeface="Times New Roman"/>
                <a:cs typeface="Times New Roman"/>
              </a:rPr>
              <a:t>Perspective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Projection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These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described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 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perspective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 </a:t>
            </a:r>
            <a:r>
              <a:rPr dirty="0" sz="1200">
                <a:latin typeface="Times New Roman"/>
                <a:cs typeface="Times New Roman"/>
              </a:rPr>
              <a:t> 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Afterwards,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further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0" y="3140710"/>
            <a:ext cx="4069079" cy="5753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069" y="7595235"/>
            <a:ext cx="1228725" cy="7188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3685" y="7482840"/>
            <a:ext cx="765175" cy="80073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2082"/>
            <a:ext cx="5871210" cy="385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780">
              <a:lnSpc>
                <a:spcPct val="11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frustum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parallelepiped.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(d/z),</a:t>
            </a:r>
            <a:endParaRPr sz="1200">
              <a:latin typeface="Times New Roman"/>
              <a:cs typeface="Times New Roman"/>
            </a:endParaRPr>
          </a:p>
          <a:p>
            <a:pPr marL="12700" marR="5029835">
              <a:lnSpc>
                <a:spcPts val="1610"/>
              </a:lnSpc>
              <a:spcBef>
                <a:spcPts val="60"/>
              </a:spcBef>
            </a:pPr>
            <a:r>
              <a:rPr dirty="0" sz="1200" spc="-15">
                <a:latin typeface="Times New Roman"/>
                <a:cs typeface="Times New Roman"/>
              </a:rPr>
              <a:t>y'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(d/z),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z'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0990">
              <a:lnSpc>
                <a:spcPct val="1117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(x,y,z)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(x',y',z')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transformed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4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vertex,</a:t>
            </a:r>
            <a:endParaRPr sz="1200">
              <a:latin typeface="Times New Roman"/>
              <a:cs typeface="Times New Roman"/>
            </a:endParaRPr>
          </a:p>
          <a:p>
            <a:pPr marL="12700" marR="1855470">
              <a:lnSpc>
                <a:spcPct val="108300"/>
              </a:lnSpc>
              <a:spcBef>
                <a:spcPts val="45"/>
              </a:spcBef>
            </a:pP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distance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Note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2700" marR="359410">
              <a:lnSpc>
                <a:spcPts val="1590"/>
              </a:lnSpc>
              <a:spcBef>
                <a:spcPts val="75"/>
              </a:spcBef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projects</a:t>
            </a:r>
            <a:r>
              <a:rPr dirty="0" sz="1200">
                <a:latin typeface="Times New Roman"/>
                <a:cs typeface="Times New Roman"/>
              </a:rPr>
              <a:t> a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plane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perspectively.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deformed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0">
                <a:latin typeface="Times New Roman"/>
                <a:cs typeface="Times New Roman"/>
              </a:rPr>
              <a:t> value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remains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unchanged.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projection.</a:t>
            </a:r>
            <a:endParaRPr sz="1200">
              <a:latin typeface="Times New Roman"/>
              <a:cs typeface="Times New Roman"/>
            </a:endParaRPr>
          </a:p>
          <a:p>
            <a:pPr marL="12700" marR="45720">
              <a:lnSpc>
                <a:spcPts val="158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lines</a:t>
            </a:r>
            <a:r>
              <a:rPr dirty="0" sz="1200" spc="5">
                <a:latin typeface="Times New Roman"/>
                <a:cs typeface="Times New Roman"/>
              </a:rPr>
              <a:t>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 spc="-15">
                <a:latin typeface="Times New Roman"/>
                <a:cs typeface="Times New Roman"/>
              </a:rPr>
              <a:t> 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69" y="5739130"/>
            <a:ext cx="1889760" cy="2136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629" y="4279265"/>
            <a:ext cx="1898650" cy="36214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7874327"/>
            <a:ext cx="5944235" cy="21234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50"/>
              </a:spcBef>
            </a:pPr>
            <a:r>
              <a:rPr dirty="0" sz="1600" spc="-5" b="1">
                <a:latin typeface="Times New Roman"/>
                <a:cs typeface="Times New Roman"/>
              </a:rPr>
              <a:t>View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Volumes</a:t>
            </a:r>
            <a:endParaRPr sz="1600">
              <a:latin typeface="Times New Roman"/>
              <a:cs typeface="Times New Roman"/>
            </a:endParaRPr>
          </a:p>
          <a:p>
            <a:pPr marL="12700" marR="210820">
              <a:lnSpc>
                <a:spcPct val="1117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rectangular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viewed.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xv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yv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axes.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  <a:p>
            <a:pPr marL="12700" marR="47625">
              <a:lnSpc>
                <a:spcPct val="11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appear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exclude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beyond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bounding </a:t>
            </a:r>
            <a:r>
              <a:rPr dirty="0" sz="1200" spc="-5">
                <a:latin typeface="Times New Roman"/>
                <a:cs typeface="Times New Roman"/>
              </a:rPr>
              <a:t> 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plane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(or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plane).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39751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bounded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rectangular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parallelepiped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frustum,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533400"/>
            <a:ext cx="6092825" cy="1520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2499740"/>
            <a:ext cx="5932805" cy="751649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facts: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effects </a:t>
            </a:r>
            <a:r>
              <a:rPr dirty="0" sz="1200" spc="-10">
                <a:latin typeface="Times New Roman"/>
                <a:cs typeface="Times New Roman"/>
              </a:rPr>
              <a:t>depend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positioning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emphasized,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appear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larger</a:t>
            </a:r>
            <a:r>
              <a:rPr dirty="0" sz="1200">
                <a:latin typeface="Times New Roman"/>
                <a:cs typeface="Times New Roman"/>
              </a:rPr>
              <a:t> than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distant</a:t>
            </a:r>
            <a:endParaRPr sz="1200">
              <a:latin typeface="Times New Roman"/>
              <a:cs typeface="Times New Roman"/>
            </a:endParaRPr>
          </a:p>
          <a:p>
            <a:pPr marL="12700" marR="130810">
              <a:lnSpc>
                <a:spcPct val="111700"/>
              </a:lnSpc>
            </a:pP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size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latin typeface="Times New Roman"/>
                <a:cs typeface="Times New Roman"/>
              </a:rPr>
              <a:t>'Viewing' </a:t>
            </a:r>
            <a:r>
              <a:rPr dirty="0" sz="1200" b="1">
                <a:latin typeface="Times New Roman"/>
                <a:cs typeface="Times New Roman"/>
              </a:rPr>
              <a:t>a </a:t>
            </a:r>
            <a:r>
              <a:rPr dirty="0" sz="1200" spc="-5" b="1">
                <a:latin typeface="Times New Roman"/>
                <a:cs typeface="Times New Roman"/>
              </a:rPr>
              <a:t>static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view:</a:t>
            </a:r>
            <a:endParaRPr sz="1200">
              <a:latin typeface="Times New Roman"/>
              <a:cs typeface="Times New Roman"/>
            </a:endParaRPr>
          </a:p>
          <a:p>
            <a:pPr marL="12700" marR="72390">
              <a:lnSpc>
                <a:spcPts val="1580"/>
              </a:lnSpc>
              <a:spcBef>
                <a:spcPts val="3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viewing-coordinate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5" b="1">
                <a:latin typeface="Times New Roman"/>
                <a:cs typeface="Times New Roman"/>
              </a:rPr>
              <a:t>'Viewing'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animation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sequence:</a:t>
            </a:r>
            <a:endParaRPr sz="1200">
              <a:latin typeface="Times New Roman"/>
              <a:cs typeface="Times New Roman"/>
            </a:endParaRPr>
          </a:p>
          <a:p>
            <a:pPr marL="12700" marR="245745">
              <a:lnSpc>
                <a:spcPts val="159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Usually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10">
                <a:latin typeface="Times New Roman"/>
                <a:cs typeface="Times New Roman"/>
              </a:rPr>
              <a:t> point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viewing-coordinate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0">
                <a:latin typeface="Times New Roman"/>
                <a:cs typeface="Times New Roman"/>
              </a:rPr>
              <a:t>placed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size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scene</a:t>
            </a:r>
            <a:endParaRPr sz="1200">
              <a:latin typeface="Times New Roman"/>
              <a:cs typeface="Times New Roman"/>
            </a:endParaRPr>
          </a:p>
          <a:p>
            <a:pPr marL="12700" marR="258445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desired.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(ie.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10" b="1">
                <a:latin typeface="Times New Roman"/>
                <a:cs typeface="Times New Roman"/>
              </a:rPr>
              <a:t>Some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facts:</a:t>
            </a:r>
            <a:endParaRPr sz="1200">
              <a:latin typeface="Times New Roman"/>
              <a:cs typeface="Times New Roman"/>
            </a:endParaRPr>
          </a:p>
          <a:p>
            <a:pPr marL="12700" marR="11430">
              <a:lnSpc>
                <a:spcPct val="108300"/>
              </a:lnSpc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effects </a:t>
            </a:r>
            <a:r>
              <a:rPr dirty="0" sz="1200" spc="-10">
                <a:latin typeface="Times New Roman"/>
                <a:cs typeface="Times New Roman"/>
              </a:rPr>
              <a:t>depend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positioning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projection.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emphasized,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appear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latin typeface="Times New Roman"/>
                <a:cs typeface="Times New Roman"/>
              </a:rPr>
              <a:t>distant</a:t>
            </a:r>
            <a:endParaRPr sz="1200">
              <a:latin typeface="Times New Roman"/>
              <a:cs typeface="Times New Roman"/>
            </a:endParaRPr>
          </a:p>
          <a:p>
            <a:pPr marL="12700" marR="129539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size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latin typeface="Times New Roman"/>
                <a:cs typeface="Times New Roman"/>
              </a:rPr>
              <a:t>plane.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Times New Roman"/>
                <a:cs typeface="Times New Roman"/>
              </a:rPr>
              <a:t>'Viewing' </a:t>
            </a:r>
            <a:r>
              <a:rPr dirty="0" sz="1200" b="1">
                <a:latin typeface="Times New Roman"/>
                <a:cs typeface="Times New Roman"/>
              </a:rPr>
              <a:t>a </a:t>
            </a:r>
            <a:r>
              <a:rPr dirty="0" sz="1200" spc="-5" b="1">
                <a:latin typeface="Times New Roman"/>
                <a:cs typeface="Times New Roman"/>
              </a:rPr>
              <a:t>static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view:</a:t>
            </a:r>
            <a:endParaRPr sz="1200">
              <a:latin typeface="Times New Roman"/>
              <a:cs typeface="Times New Roman"/>
            </a:endParaRPr>
          </a:p>
          <a:p>
            <a:pPr marL="12700" marR="72390">
              <a:lnSpc>
                <a:spcPts val="1560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viewing-coordinate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latin typeface="Times New Roman"/>
                <a:cs typeface="Times New Roman"/>
              </a:rPr>
              <a:t>'Viewing'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animation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sequence:</a:t>
            </a:r>
            <a:endParaRPr sz="1200">
              <a:latin typeface="Times New Roman"/>
              <a:cs typeface="Times New Roman"/>
            </a:endParaRPr>
          </a:p>
          <a:p>
            <a:pPr marL="12700" marR="245745">
              <a:lnSpc>
                <a:spcPts val="158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Usually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10">
                <a:latin typeface="Times New Roman"/>
                <a:cs typeface="Times New Roman"/>
              </a:rPr>
              <a:t> point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viewing-coordinate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267335">
              <a:lnSpc>
                <a:spcPts val="158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placed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size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endParaRPr sz="1200">
              <a:latin typeface="Times New Roman"/>
              <a:cs typeface="Times New Roman"/>
            </a:endParaRPr>
          </a:p>
          <a:p>
            <a:pPr marL="12700" marR="266700">
              <a:lnSpc>
                <a:spcPts val="1590"/>
              </a:lnSpc>
            </a:pPr>
            <a:r>
              <a:rPr dirty="0" sz="1200" spc="-10">
                <a:latin typeface="Times New Roman"/>
                <a:cs typeface="Times New Roman"/>
              </a:rPr>
              <a:t>desired.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(ie.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system).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imes New Roman"/>
                <a:cs typeface="Times New Roman"/>
              </a:rPr>
              <a:t>Clipping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purpose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identify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endParaRPr sz="1200">
              <a:latin typeface="Times New Roman"/>
              <a:cs typeface="Times New Roman"/>
            </a:endParaRPr>
          </a:p>
          <a:p>
            <a:pPr marL="12700" marR="496570">
              <a:lnSpc>
                <a:spcPct val="1100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device.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5">
                <a:latin typeface="Times New Roman"/>
                <a:cs typeface="Times New Roman"/>
              </a:rPr>
              <a:t>parts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discarded.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46047"/>
            <a:ext cx="5923915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5595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consider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Assuming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rectangular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area,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xmin,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xmax,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ymin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ymax.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Find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ie.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smallest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enclosing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  <a:p>
            <a:pPr marL="12700" marR="212725">
              <a:lnSpc>
                <a:spcPct val="110000"/>
              </a:lnSpc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Compare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xmin,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xmax,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ymin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ymax).</a:t>
            </a:r>
            <a:endParaRPr sz="1200">
              <a:latin typeface="Times New Roman"/>
              <a:cs typeface="Times New Roman"/>
            </a:endParaRPr>
          </a:p>
          <a:p>
            <a:pPr marL="12700" marR="12700">
              <a:lnSpc>
                <a:spcPct val="11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2), 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marL="12700" marR="88900">
              <a:lnSpc>
                <a:spcPct val="108300"/>
              </a:lnSpc>
              <a:spcBef>
                <a:spcPts val="45"/>
              </a:spcBef>
              <a:buAutoNum type="arabicPeriod" startAt="5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completely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1),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97979"/>
            <a:ext cx="5956300" cy="304355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marL="12700" marR="59690">
              <a:lnSpc>
                <a:spcPts val="1610"/>
              </a:lnSpc>
              <a:spcBef>
                <a:spcPts val="30"/>
              </a:spcBef>
            </a:pPr>
            <a:r>
              <a:rPr dirty="0" sz="1200" spc="-35">
                <a:latin typeface="Times New Roman"/>
                <a:cs typeface="Times New Roman"/>
              </a:rPr>
              <a:t>6.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Otherwise,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(cases</a:t>
            </a:r>
            <a:r>
              <a:rPr dirty="0" sz="1200">
                <a:latin typeface="Times New Roman"/>
                <a:cs typeface="Times New Roman"/>
              </a:rPr>
              <a:t> 3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51435">
              <a:lnSpc>
                <a:spcPts val="1560"/>
              </a:lnSpc>
              <a:spcBef>
                <a:spcPts val="35"/>
              </a:spcBef>
            </a:pP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outside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vertex.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mark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'inside'.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20">
                <a:latin typeface="Times New Roman"/>
                <a:cs typeface="Times New Roman"/>
              </a:rPr>
              <a:t>it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markit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'outside'.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Again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'inside'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'outside'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accordingly.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vertices.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'inside'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'outside',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joining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marL="12700" marR="50165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border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(ie.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lines).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 intersection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becomes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'synthetic'.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 as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0">
                <a:latin typeface="Times New Roman"/>
                <a:cs typeface="Times New Roman"/>
              </a:rPr>
              <a:t>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followingvertex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repeat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whole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clipped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border,</a:t>
            </a:r>
            <a:r>
              <a:rPr dirty="0" sz="1200" spc="-5">
                <a:latin typeface="Times New Roman"/>
                <a:cs typeface="Times New Roman"/>
              </a:rPr>
              <a:t> we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throw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away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'outside'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'inside'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'synthetic'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50" y="4662805"/>
            <a:ext cx="1925320" cy="2377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5234" y="527050"/>
            <a:ext cx="1658619" cy="12630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2082"/>
            <a:ext cx="5867400" cy="244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2890">
              <a:lnSpc>
                <a:spcPct val="11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repeat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against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35">
                <a:latin typeface="Times New Roman"/>
                <a:cs typeface="Times New Roman"/>
              </a:rPr>
              <a:t>7.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totally</a:t>
            </a:r>
            <a:r>
              <a:rPr dirty="0" sz="1200" spc="-10">
                <a:latin typeface="Times New Roman"/>
                <a:cs typeface="Times New Roman"/>
              </a:rPr>
              <a:t> 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Hardware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Implementations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  <a:spcBef>
                <a:spcPts val="35"/>
              </a:spcBef>
            </a:pPr>
            <a:r>
              <a:rPr dirty="0" sz="1200" spc="-5">
                <a:latin typeface="Times New Roman"/>
                <a:cs typeface="Times New Roman"/>
              </a:rPr>
              <a:t>Most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transform,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clip,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device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either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12700" marR="100330">
              <a:lnSpc>
                <a:spcPts val="158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arrangement,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chips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geometric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 transformation,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visible-surface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identification,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surface-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shading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procedure, </a:t>
            </a:r>
            <a:r>
              <a:rPr dirty="0" sz="1200">
                <a:latin typeface="Times New Roman"/>
                <a:cs typeface="Times New Roman"/>
              </a:rPr>
              <a:t>octree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ray-tracing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etc.,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pipe-line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69" y="3140075"/>
            <a:ext cx="6185534" cy="18834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10065"/>
            <a:ext cx="5293360" cy="199136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algn="ctr" marL="100330">
              <a:lnSpc>
                <a:spcPct val="100000"/>
              </a:lnSpc>
              <a:spcBef>
                <a:spcPts val="1380"/>
              </a:spcBef>
            </a:pPr>
            <a:r>
              <a:rPr dirty="0" sz="2000" spc="-5" b="1">
                <a:latin typeface="Times New Roman"/>
                <a:cs typeface="Times New Roman"/>
              </a:rPr>
              <a:t>Unit-4</a:t>
            </a:r>
            <a:endParaRPr sz="2000">
              <a:latin typeface="Times New Roman"/>
              <a:cs typeface="Times New Roman"/>
            </a:endParaRPr>
          </a:p>
          <a:p>
            <a:pPr marL="1723389">
              <a:lnSpc>
                <a:spcPct val="100000"/>
              </a:lnSpc>
              <a:spcBef>
                <a:spcPts val="1050"/>
              </a:spcBef>
            </a:pPr>
            <a:r>
              <a:rPr dirty="0" sz="1600" spc="-5" b="1">
                <a:latin typeface="Times New Roman"/>
                <a:cs typeface="Times New Roman"/>
              </a:rPr>
              <a:t>Visible-Surface Detection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835"/>
              </a:spcBef>
            </a:pP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Viewing: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45"/>
              </a:spcBef>
            </a:pP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discuss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followings: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dirty="0" sz="1400" spc="15" b="1">
                <a:latin typeface="Times New Roman"/>
                <a:cs typeface="Times New Roman"/>
              </a:rPr>
              <a:t>M</a:t>
            </a:r>
            <a:r>
              <a:rPr dirty="0" sz="1400" spc="-30" b="1">
                <a:latin typeface="Times New Roman"/>
                <a:cs typeface="Times New Roman"/>
              </a:rPr>
              <a:t>o</a:t>
            </a:r>
            <a:r>
              <a:rPr dirty="0" sz="1400" spc="-15" b="1">
                <a:latin typeface="Times New Roman"/>
                <a:cs typeface="Times New Roman"/>
              </a:rPr>
              <a:t>d</a:t>
            </a:r>
            <a:r>
              <a:rPr dirty="0" sz="1400" spc="-5" b="1">
                <a:latin typeface="Times New Roman"/>
                <a:cs typeface="Times New Roman"/>
              </a:rPr>
              <a:t>el</a:t>
            </a:r>
            <a:r>
              <a:rPr dirty="0" sz="1400" spc="10" b="1">
                <a:latin typeface="Times New Roman"/>
                <a:cs typeface="Times New Roman"/>
              </a:rPr>
              <a:t>i</a:t>
            </a:r>
            <a:r>
              <a:rPr dirty="0" sz="1400" spc="-15" b="1">
                <a:latin typeface="Times New Roman"/>
                <a:cs typeface="Times New Roman"/>
              </a:rPr>
              <a:t>n</a:t>
            </a:r>
            <a:r>
              <a:rPr dirty="0" sz="1400" spc="-5" b="1">
                <a:latin typeface="Times New Roman"/>
                <a:cs typeface="Times New Roman"/>
              </a:rPr>
              <a:t>g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spc="-5" b="1">
                <a:latin typeface="Times New Roman"/>
                <a:cs typeface="Times New Roman"/>
              </a:rPr>
              <a:t>r</a:t>
            </a:r>
            <a:r>
              <a:rPr dirty="0" sz="1400" spc="15" b="1">
                <a:latin typeface="Times New Roman"/>
                <a:cs typeface="Times New Roman"/>
              </a:rPr>
              <a:t>a</a:t>
            </a:r>
            <a:r>
              <a:rPr dirty="0" sz="1400" spc="-40" b="1">
                <a:latin typeface="Times New Roman"/>
                <a:cs typeface="Times New Roman"/>
              </a:rPr>
              <a:t>n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10" b="1">
                <a:latin typeface="Times New Roman"/>
                <a:cs typeface="Times New Roman"/>
              </a:rPr>
              <a:t>f</a:t>
            </a:r>
            <a:r>
              <a:rPr dirty="0" sz="1400" spc="-30" b="1">
                <a:latin typeface="Times New Roman"/>
                <a:cs typeface="Times New Roman"/>
              </a:rPr>
              <a:t>o</a:t>
            </a:r>
            <a:r>
              <a:rPr dirty="0" sz="1400" spc="-5" b="1">
                <a:latin typeface="Times New Roman"/>
                <a:cs typeface="Times New Roman"/>
              </a:rPr>
              <a:t>r</a:t>
            </a:r>
            <a:r>
              <a:rPr dirty="0" sz="1400" spc="-20" b="1">
                <a:latin typeface="Times New Roman"/>
                <a:cs typeface="Times New Roman"/>
              </a:rPr>
              <a:t>m</a:t>
            </a:r>
            <a:r>
              <a:rPr dirty="0" sz="1400" spc="15" b="1">
                <a:latin typeface="Times New Roman"/>
                <a:cs typeface="Times New Roman"/>
              </a:rPr>
              <a:t>a</a:t>
            </a:r>
            <a:r>
              <a:rPr dirty="0" sz="1400" spc="-15" b="1">
                <a:latin typeface="Times New Roman"/>
                <a:cs typeface="Times New Roman"/>
              </a:rPr>
              <a:t>t</a:t>
            </a:r>
            <a:r>
              <a:rPr dirty="0" sz="1400" spc="10" b="1">
                <a:latin typeface="Times New Roman"/>
                <a:cs typeface="Times New Roman"/>
              </a:rPr>
              <a:t>i</a:t>
            </a:r>
            <a:r>
              <a:rPr dirty="0" sz="1400" spc="-5" b="1">
                <a:latin typeface="Times New Roman"/>
                <a:cs typeface="Times New Roman"/>
              </a:rPr>
              <a:t>o</a:t>
            </a:r>
            <a:r>
              <a:rPr dirty="0" sz="1400" spc="-15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their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88585"/>
            <a:ext cx="4737100" cy="111188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30"/>
              </a:spcBef>
            </a:pP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common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Perspective Transformation (in a </a:t>
            </a:r>
            <a:r>
              <a:rPr dirty="0" sz="1400" spc="-10" b="1">
                <a:latin typeface="Times New Roman"/>
                <a:cs typeface="Times New Roman"/>
              </a:rPr>
              <a:t>perspective viewing </a:t>
            </a:r>
            <a:r>
              <a:rPr dirty="0" sz="1400" spc="-5" b="1">
                <a:latin typeface="Times New Roman"/>
                <a:cs typeface="Times New Roman"/>
              </a:rPr>
              <a:t>system):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408289"/>
            <a:ext cx="5761990" cy="1870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14"/>
              </a:spcBef>
            </a:pPr>
            <a:r>
              <a:rPr dirty="0" sz="1200" spc="-5">
                <a:latin typeface="Times New Roman"/>
                <a:cs typeface="Times New Roman"/>
              </a:rPr>
              <a:t>coordinate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Afterwards,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further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perspectively transformed.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frustum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becomes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parallelepiped.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x'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(d/z),</a:t>
            </a:r>
            <a:endParaRPr sz="1200">
              <a:latin typeface="Times New Roman"/>
              <a:cs typeface="Times New Roman"/>
            </a:endParaRPr>
          </a:p>
          <a:p>
            <a:pPr marL="12700" marR="4920615">
              <a:lnSpc>
                <a:spcPct val="143500"/>
              </a:lnSpc>
              <a:spcBef>
                <a:spcPts val="20"/>
              </a:spcBef>
            </a:pPr>
            <a:r>
              <a:rPr dirty="0" sz="1200" spc="-15">
                <a:latin typeface="Times New Roman"/>
                <a:cs typeface="Times New Roman"/>
              </a:rPr>
              <a:t>y'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(d/z),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z'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060" y="2966085"/>
            <a:ext cx="1525905" cy="858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644" y="5011420"/>
            <a:ext cx="2063750" cy="33477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1122"/>
            <a:ext cx="5565775" cy="54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(x,y,z)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(x',y',z')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transformed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vertex,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784" y="978535"/>
            <a:ext cx="2237105" cy="31819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136898"/>
            <a:ext cx="3710304" cy="8153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5" b="1">
                <a:latin typeface="Times New Roman"/>
                <a:cs typeface="Times New Roman"/>
              </a:rPr>
              <a:t>Note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</a:t>
            </a:r>
            <a:r>
              <a:rPr dirty="0" sz="1200" spc="47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3471" y="4743704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projection: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929632"/>
            <a:ext cx="5984875" cy="4098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13335">
              <a:lnSpc>
                <a:spcPct val="1439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projects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3D </a:t>
            </a:r>
            <a:r>
              <a:rPr dirty="0" sz="1200" spc="-10">
                <a:latin typeface="Times New Roman"/>
                <a:cs typeface="Times New Roman"/>
              </a:rPr>
              <a:t>object </a:t>
            </a:r>
            <a:r>
              <a:rPr dirty="0" sz="1200" spc="-5">
                <a:latin typeface="Times New Roman"/>
                <a:cs typeface="Times New Roman"/>
              </a:rPr>
              <a:t>onto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2D </a:t>
            </a:r>
            <a:r>
              <a:rPr dirty="0" sz="1200" spc="-10">
                <a:latin typeface="Times New Roman"/>
                <a:cs typeface="Times New Roman"/>
              </a:rPr>
              <a:t>plane </a:t>
            </a:r>
            <a:r>
              <a:rPr dirty="0" sz="1200" spc="-5">
                <a:latin typeface="Times New Roman"/>
                <a:cs typeface="Times New Roman"/>
              </a:rPr>
              <a:t>perspectively. Perspective transformation </a:t>
            </a:r>
            <a:r>
              <a:rPr dirty="0" sz="1200">
                <a:latin typeface="Times New Roman"/>
                <a:cs typeface="Times New Roman"/>
              </a:rPr>
              <a:t>converts a </a:t>
            </a:r>
            <a:r>
              <a:rPr dirty="0" sz="1200" spc="-5">
                <a:latin typeface="Times New Roman"/>
                <a:cs typeface="Times New Roman"/>
              </a:rPr>
              <a:t>3D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 into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deformed 3D </a:t>
            </a:r>
            <a:r>
              <a:rPr dirty="0" sz="1200">
                <a:latin typeface="Times New Roman"/>
                <a:cs typeface="Times New Roman"/>
              </a:rPr>
              <a:t>object.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transformation, </a:t>
            </a:r>
            <a:r>
              <a:rPr dirty="0" sz="1200">
                <a:latin typeface="Times New Roman"/>
                <a:cs typeface="Times New Roman"/>
              </a:rPr>
              <a:t>the depth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object remains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unchanged. 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perspective transformation, all </a:t>
            </a:r>
            <a:r>
              <a:rPr dirty="0" sz="1200">
                <a:latin typeface="Times New Roman"/>
                <a:cs typeface="Times New Roman"/>
              </a:rPr>
              <a:t>the projection </a:t>
            </a:r>
            <a:r>
              <a:rPr dirty="0" sz="1200" spc="-10">
                <a:latin typeface="Times New Roman"/>
                <a:cs typeface="Times New Roman"/>
              </a:rPr>
              <a:t>lines </a:t>
            </a:r>
            <a:r>
              <a:rPr dirty="0" sz="1200" spc="-5">
                <a:latin typeface="Times New Roman"/>
                <a:cs typeface="Times New Roman"/>
              </a:rPr>
              <a:t>converge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center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>
                <a:latin typeface="Times New Roman"/>
                <a:cs typeface="Times New Roman"/>
              </a:rPr>
              <a:t> Transformation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630"/>
              </a:spcBef>
            </a:pPr>
            <a:r>
              <a:rPr dirty="0" sz="1600" spc="-5" b="1">
                <a:latin typeface="Times New Roman"/>
                <a:cs typeface="Times New Roman"/>
              </a:rPr>
              <a:t>Clipping:</a:t>
            </a:r>
            <a:endParaRPr sz="16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43800"/>
              </a:lnSpc>
              <a:spcBef>
                <a:spcPts val="204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3D clipping, we </a:t>
            </a:r>
            <a:r>
              <a:rPr dirty="0" sz="1200" spc="-10">
                <a:latin typeface="Times New Roman"/>
                <a:cs typeface="Times New Roman"/>
              </a:rPr>
              <a:t>remove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objects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parts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objects which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view volume.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-5">
                <a:latin typeface="Times New Roman"/>
                <a:cs typeface="Times New Roman"/>
              </a:rPr>
              <a:t> 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done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perspective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transformation,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planes,which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parallelepiped,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10">
                <a:latin typeface="Times New Roman"/>
                <a:cs typeface="Times New Roman"/>
              </a:rPr>
              <a:t>axes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straight</a:t>
            </a:r>
            <a:r>
              <a:rPr dirty="0" sz="1200" spc="-5">
                <a:latin typeface="Times New Roman"/>
                <a:cs typeface="Times New Roman"/>
              </a:rPr>
              <a:t> forward.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Hence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 operation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performed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2D. For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5">
                <a:latin typeface="Times New Roman"/>
                <a:cs typeface="Times New Roman"/>
              </a:rPr>
              <a:t>may </a:t>
            </a:r>
            <a:r>
              <a:rPr dirty="0" sz="1200" spc="-10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perform the </a:t>
            </a:r>
            <a:r>
              <a:rPr dirty="0" sz="1200" spc="-5">
                <a:latin typeface="Times New Roman"/>
                <a:cs typeface="Times New Roman"/>
              </a:rPr>
              <a:t>clipping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x-y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x-z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40"/>
              </a:spcBef>
            </a:pPr>
            <a:r>
              <a:rPr dirty="0" sz="1400" spc="-5" b="1">
                <a:latin typeface="Times New Roman"/>
                <a:cs typeface="Times New Roman"/>
              </a:rPr>
              <a:t>Problem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definition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Visible-Surface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Detection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Methods</a:t>
            </a:r>
            <a:r>
              <a:rPr dirty="0" sz="1200" spc="-5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3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identify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5">
                <a:latin typeface="Times New Roman"/>
                <a:cs typeface="Times New Roman"/>
              </a:rPr>
              <a:t>parts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scene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visible </a:t>
            </a:r>
            <a:r>
              <a:rPr dirty="0" sz="1200" spc="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chosen viewing position.Surfaces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obscured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opaque </a:t>
            </a:r>
            <a:r>
              <a:rPr dirty="0" sz="1200" spc="-10">
                <a:latin typeface="Times New Roman"/>
                <a:cs typeface="Times New Roman"/>
              </a:rPr>
              <a:t>surfaces </a:t>
            </a:r>
            <a:r>
              <a:rPr dirty="0" sz="1200" spc="-5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sighn </a:t>
            </a:r>
            <a:r>
              <a:rPr dirty="0" sz="1200" spc="-10">
                <a:latin typeface="Times New Roman"/>
                <a:cs typeface="Times New Roman"/>
              </a:rPr>
              <a:t>(projection)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invisible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20">
                <a:latin typeface="Times New Roman"/>
                <a:cs typeface="Times New Roman"/>
              </a:rPr>
              <a:t>the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6130"/>
            <a:ext cx="5753100" cy="7878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2161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UNIT-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ctr" marL="214629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Overview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Computer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Graphics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525"/>
              </a:spcBef>
            </a:pPr>
            <a:r>
              <a:rPr dirty="0" sz="1400" spc="-5" b="1">
                <a:latin typeface="Times New Roman"/>
                <a:cs typeface="Times New Roman"/>
              </a:rPr>
              <a:t>Application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Computer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Graphics</a:t>
            </a:r>
            <a:endParaRPr sz="14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255"/>
              </a:spcBef>
            </a:pPr>
            <a:r>
              <a:rPr dirty="0" sz="1200" spc="-5">
                <a:latin typeface="Times New Roman"/>
                <a:cs typeface="Times New Roman"/>
              </a:rPr>
              <a:t>Computer-Aided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architectural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241300" marR="65405">
              <a:lnSpc>
                <a:spcPts val="1370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wireframe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outline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Multi-window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favored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producing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zooming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Animations </a:t>
            </a:r>
            <a:r>
              <a:rPr dirty="0" sz="1200">
                <a:latin typeface="Times New Roman"/>
                <a:cs typeface="Times New Roman"/>
              </a:rPr>
              <a:t>are useful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200" spc="-5">
                <a:latin typeface="Times New Roman"/>
                <a:cs typeface="Times New Roman"/>
              </a:rPr>
              <a:t>Presentation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</a:t>
            </a:r>
            <a:endParaRPr sz="1200">
              <a:latin typeface="Times New Roman"/>
              <a:cs typeface="Times New Roman"/>
            </a:endParaRPr>
          </a:p>
          <a:p>
            <a:pPr marL="241300" marR="85090">
              <a:lnSpc>
                <a:spcPts val="1370"/>
              </a:lnSpc>
              <a:spcBef>
                <a:spcPts val="13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illustrations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summarize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kinds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2D,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good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tools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reporting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958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Painting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cordless,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pressure-sensitive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stylus,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artists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 produce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electronic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paintings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brush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strokes,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brush </a:t>
            </a:r>
            <a:r>
              <a:rPr dirty="0" sz="1200" spc="-5">
                <a:latin typeface="Times New Roman"/>
                <a:cs typeface="Times New Roman"/>
              </a:rPr>
              <a:t>widths,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 colors.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Photorealistic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morphing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useful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 </a:t>
            </a:r>
            <a:r>
              <a:rPr dirty="0" sz="1200">
                <a:latin typeface="Times New Roman"/>
                <a:cs typeface="Times New Roman"/>
              </a:rPr>
              <a:t> art.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films,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video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monitor, </a:t>
            </a:r>
            <a:r>
              <a:rPr dirty="0" sz="1200">
                <a:latin typeface="Times New Roman"/>
                <a:cs typeface="Times New Roman"/>
              </a:rPr>
              <a:t>30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required.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Entertainment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Motion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pictures,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videos,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games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Education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Training</a:t>
            </a:r>
            <a:endParaRPr sz="1200">
              <a:latin typeface="Times New Roman"/>
              <a:cs typeface="Times New Roman"/>
            </a:endParaRPr>
          </a:p>
          <a:p>
            <a:pPr marL="241300" marR="149860">
              <a:lnSpc>
                <a:spcPts val="142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Training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computer-generated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specialized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10">
                <a:latin typeface="Times New Roman"/>
                <a:cs typeface="Times New Roman"/>
              </a:rPr>
              <a:t> 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captains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aircraft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pilots.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5">
                <a:latin typeface="Times New Roman"/>
                <a:cs typeface="Times New Roman"/>
              </a:rPr>
              <a:t>Visualization</a:t>
            </a:r>
            <a:endParaRPr sz="1200">
              <a:latin typeface="Times New Roman"/>
              <a:cs typeface="Times New Roman"/>
            </a:endParaRPr>
          </a:p>
          <a:p>
            <a:pPr marL="241300" marR="117475">
              <a:lnSpc>
                <a:spcPts val="1390"/>
              </a:lnSpc>
              <a:spcBef>
                <a:spcPts val="110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analyzing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scientific,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engineering,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medical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</a:t>
            </a:r>
            <a:r>
              <a:rPr dirty="0" sz="1200" spc="5">
                <a:latin typeface="Times New Roman"/>
                <a:cs typeface="Times New Roman"/>
              </a:rPr>
              <a:t> 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241300" marR="374650">
              <a:lnSpc>
                <a:spcPts val="1370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interpret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existing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pictures.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medical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200" spc="-5">
                <a:latin typeface="Times New Roman"/>
                <a:cs typeface="Times New Roman"/>
              </a:rPr>
              <a:t>Graphical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icons,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menus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Video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Display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devices</a:t>
            </a:r>
            <a:endParaRPr sz="1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180"/>
              </a:spcBef>
            </a:pPr>
            <a:r>
              <a:rPr dirty="0" sz="1400" spc="-10" b="1">
                <a:latin typeface="Times New Roman"/>
                <a:cs typeface="Times New Roman"/>
              </a:rPr>
              <a:t>Cathode-Ray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Tubes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(CRT)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-10">
                <a:latin typeface="Times New Roman"/>
                <a:cs typeface="Times New Roman"/>
              </a:rPr>
              <a:t> video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 device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presently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089" y="8757920"/>
            <a:ext cx="4379595" cy="153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53935" y="10279964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627316"/>
            <a:ext cx="5876925" cy="973074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400" spc="-10" b="1">
                <a:latin typeface="Times New Roman"/>
                <a:cs typeface="Times New Roman"/>
              </a:rPr>
              <a:t>Characteristics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approaches:</a:t>
            </a:r>
            <a:endParaRPr sz="14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705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Require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memory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size?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45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Require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time?</a:t>
            </a:r>
            <a:endParaRPr sz="1200">
              <a:latin typeface="Times New Roman"/>
              <a:cs typeface="Times New Roman"/>
            </a:endParaRPr>
          </a:p>
          <a:p>
            <a:pPr marL="12700" marR="3483610">
              <a:lnSpc>
                <a:spcPct val="143300"/>
              </a:lnSpc>
              <a:spcBef>
                <a:spcPts val="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Applicable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objects?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Considerations: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Complexity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4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Type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equipment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50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Static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animated?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Classification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Visible-Surface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Algorithms: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630"/>
              </a:spcBef>
            </a:pPr>
            <a:r>
              <a:rPr dirty="0" sz="1600" spc="-5" b="1">
                <a:latin typeface="Times New Roman"/>
                <a:cs typeface="Times New Roman"/>
              </a:rPr>
              <a:t>Object-space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marL="12700" marR="323215">
              <a:lnSpc>
                <a:spcPct val="143300"/>
              </a:lnSpc>
              <a:spcBef>
                <a:spcPts val="215"/>
              </a:spcBef>
            </a:pPr>
            <a:r>
              <a:rPr dirty="0" sz="1200" spc="-10">
                <a:latin typeface="Times New Roman"/>
                <a:cs typeface="Times New Roman"/>
              </a:rPr>
              <a:t>Compare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parts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 within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surfaces,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whole,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should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visible:</a:t>
            </a:r>
            <a:endParaRPr sz="1200">
              <a:latin typeface="Times New Roman"/>
              <a:cs typeface="Times New Roman"/>
            </a:endParaRPr>
          </a:p>
          <a:p>
            <a:pPr marL="12700" marR="3971290">
              <a:lnSpc>
                <a:spcPts val="207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scene</a:t>
            </a:r>
            <a:r>
              <a:rPr dirty="0" sz="1200">
                <a:latin typeface="Times New Roman"/>
                <a:cs typeface="Times New Roman"/>
              </a:rPr>
              <a:t> do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700" marR="574040">
              <a:lnSpc>
                <a:spcPts val="2060"/>
              </a:lnSpc>
              <a:spcBef>
                <a:spcPts val="2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view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unobstructed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 parts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color.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1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0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Compare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visibility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parts.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625"/>
              </a:spcBef>
              <a:buChar char="-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scene,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O(n2)</a:t>
            </a:r>
            <a:endParaRPr sz="1200">
              <a:latin typeface="Times New Roman"/>
              <a:cs typeface="Times New Roman"/>
            </a:endParaRPr>
          </a:p>
          <a:p>
            <a:pPr marL="12700" marR="95885">
              <a:lnSpc>
                <a:spcPts val="2090"/>
              </a:lnSpc>
              <a:spcBef>
                <a:spcPts val="15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Calculations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limited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imes New Roman"/>
                <a:cs typeface="Times New Roman"/>
              </a:rPr>
              <a:t>computation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hardware).</a:t>
            </a:r>
            <a:endParaRPr sz="1200">
              <a:latin typeface="Times New Roman"/>
              <a:cs typeface="Times New Roman"/>
            </a:endParaRPr>
          </a:p>
          <a:p>
            <a:pPr marL="12700" marR="78740">
              <a:lnSpc>
                <a:spcPct val="141700"/>
              </a:lnSpc>
              <a:spcBef>
                <a:spcPts val="20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unrelated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 </a:t>
            </a:r>
            <a:r>
              <a:rPr dirty="0" sz="1200" spc="-5">
                <a:latin typeface="Times New Roman"/>
                <a:cs typeface="Times New Roman"/>
              </a:rPr>
              <a:t>resolution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resolutions.</a:t>
            </a:r>
            <a:endParaRPr sz="1200">
              <a:latin typeface="Times New Roman"/>
              <a:cs typeface="Times New Roman"/>
            </a:endParaRPr>
          </a:p>
          <a:p>
            <a:pPr algn="just" marL="12700" marR="247650">
              <a:lnSpc>
                <a:spcPct val="144200"/>
              </a:lnSpc>
              <a:spcBef>
                <a:spcPts val="10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accurate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computationally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expensive as compared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image </a:t>
            </a:r>
            <a:r>
              <a:rPr dirty="0" sz="1200" spc="-5">
                <a:latin typeface="Times New Roman"/>
                <a:cs typeface="Times New Roman"/>
              </a:rPr>
              <a:t>space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 because </a:t>
            </a:r>
            <a:r>
              <a:rPr dirty="0" sz="1200">
                <a:latin typeface="Times New Roman"/>
                <a:cs typeface="Times New Roman"/>
              </a:rPr>
              <a:t>step 1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typically </a:t>
            </a:r>
            <a:r>
              <a:rPr dirty="0" sz="1200" spc="-10">
                <a:latin typeface="Times New Roman"/>
                <a:cs typeface="Times New Roman"/>
              </a:rPr>
              <a:t>more complex, </a:t>
            </a:r>
            <a:r>
              <a:rPr dirty="0" sz="1200" spc="-5">
                <a:latin typeface="Times New Roman"/>
                <a:cs typeface="Times New Roman"/>
              </a:rPr>
              <a:t>eg. Due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possibility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intersection </a:t>
            </a:r>
            <a:r>
              <a:rPr dirty="0" sz="1200">
                <a:latin typeface="Times New Roman"/>
                <a:cs typeface="Times New Roman"/>
              </a:rPr>
              <a:t> 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300"/>
              </a:lnSpc>
              <a:spcBef>
                <a:spcPts val="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Suitable </a:t>
            </a:r>
            <a:r>
              <a:rPr dirty="0" sz="1200" spc="-10">
                <a:latin typeface="Times New Roman"/>
                <a:cs typeface="Times New Roman"/>
              </a:rPr>
              <a:t>for scene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small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objects and </a:t>
            </a:r>
            <a:r>
              <a:rPr dirty="0" sz="1200">
                <a:latin typeface="Times New Roman"/>
                <a:cs typeface="Times New Roman"/>
              </a:rPr>
              <a:t>objects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simple </a:t>
            </a:r>
            <a:r>
              <a:rPr dirty="0" sz="1200" spc="-5">
                <a:latin typeface="Times New Roman"/>
                <a:cs typeface="Times New Roman"/>
              </a:rPr>
              <a:t>relationship with </a:t>
            </a:r>
            <a:r>
              <a:rPr dirty="0" sz="1200">
                <a:latin typeface="Times New Roman"/>
                <a:cs typeface="Times New Roman"/>
              </a:rPr>
              <a:t>each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 algn="just" marL="24765">
              <a:lnSpc>
                <a:spcPct val="100000"/>
              </a:lnSpc>
              <a:spcBef>
                <a:spcPts val="630"/>
              </a:spcBef>
            </a:pPr>
            <a:r>
              <a:rPr dirty="0" sz="1600" spc="-5" b="1">
                <a:latin typeface="Times New Roman"/>
                <a:cs typeface="Times New Roman"/>
              </a:rPr>
              <a:t>Image-space Methods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(Mostly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used)</a:t>
            </a:r>
            <a:endParaRPr sz="1600">
              <a:latin typeface="Times New Roman"/>
              <a:cs typeface="Times New Roman"/>
            </a:endParaRPr>
          </a:p>
          <a:p>
            <a:pPr marL="12700" marR="715010">
              <a:lnSpc>
                <a:spcPct val="14350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Visibility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 pixel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338074"/>
            <a:ext cx="5874385" cy="98856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700" marR="513715">
              <a:lnSpc>
                <a:spcPct val="145000"/>
              </a:lnSpc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pierced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endParaRPr sz="1200">
              <a:latin typeface="Times New Roman"/>
              <a:cs typeface="Times New Roman"/>
            </a:endParaRPr>
          </a:p>
          <a:p>
            <a:pPr marL="12700" marR="3552825">
              <a:lnSpc>
                <a:spcPts val="2070"/>
              </a:lnSpc>
              <a:spcBef>
                <a:spcPts val="17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colour.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44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pixel,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closest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viewer.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625"/>
              </a:spcBef>
              <a:buChar char="-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depends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O(np) </a:t>
            </a:r>
            <a:r>
              <a:rPr dirty="0" sz="1200" spc="5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Accuarcy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 requires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re-calculation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Coherence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Visible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4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Making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Coherence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similarity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continuous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extent,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 spc="5">
                <a:latin typeface="Times New Roman"/>
                <a:cs typeface="Times New Roman"/>
              </a:rPr>
              <a:t> vary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Calculations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200" spc="-5" b="1">
                <a:latin typeface="Times New Roman"/>
                <a:cs typeface="Times New Roman"/>
              </a:rPr>
              <a:t>Types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coherence: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70534" algn="l"/>
              </a:tabLst>
            </a:pPr>
            <a:r>
              <a:rPr dirty="0" sz="1200" b="1">
                <a:latin typeface="Times New Roman"/>
                <a:cs typeface="Times New Roman"/>
              </a:rPr>
              <a:t>Object </a:t>
            </a:r>
            <a:r>
              <a:rPr dirty="0" sz="1200" spc="-10" b="1">
                <a:latin typeface="Times New Roman"/>
                <a:cs typeface="Times New Roman"/>
              </a:rPr>
              <a:t>Coherence:</a:t>
            </a:r>
            <a:endParaRPr sz="1200">
              <a:latin typeface="Times New Roman"/>
              <a:cs typeface="Times New Roman"/>
            </a:endParaRPr>
          </a:p>
          <a:p>
            <a:pPr algn="just" marL="12700" marR="28575">
              <a:lnSpc>
                <a:spcPts val="2060"/>
              </a:lnSpc>
              <a:spcBef>
                <a:spcPts val="130"/>
              </a:spcBef>
            </a:pPr>
            <a:r>
              <a:rPr dirty="0" sz="1200" spc="-5">
                <a:latin typeface="Times New Roman"/>
                <a:cs typeface="Times New Roman"/>
              </a:rPr>
              <a:t>Visibility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object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often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decided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examining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circumscribing </a:t>
            </a:r>
            <a:r>
              <a:rPr dirty="0" sz="1200" spc="-10">
                <a:latin typeface="Times New Roman"/>
                <a:cs typeface="Times New Roman"/>
              </a:rPr>
              <a:t>solid </a:t>
            </a:r>
            <a:r>
              <a:rPr dirty="0" sz="1200">
                <a:latin typeface="Times New Roman"/>
                <a:cs typeface="Times New Roman"/>
              </a:rPr>
              <a:t>(which </a:t>
            </a:r>
            <a:r>
              <a:rPr dirty="0" sz="1200" spc="-15">
                <a:latin typeface="Times New Roman"/>
                <a:cs typeface="Times New Roman"/>
              </a:rPr>
              <a:t>may 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55"/>
              </a:spcBef>
            </a:pP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polyhedron.)</a:t>
            </a:r>
            <a:endParaRPr sz="1200">
              <a:latin typeface="Times New Roman"/>
              <a:cs typeface="Times New Roman"/>
            </a:endParaRPr>
          </a:p>
          <a:p>
            <a:pPr algn="just" lvl="1" marL="165100" indent="-152400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 startAt="2"/>
              <a:tabLst>
                <a:tab pos="165100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F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Cohe</a:t>
            </a:r>
            <a:r>
              <a:rPr dirty="0" sz="1200" spc="-40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n</a:t>
            </a:r>
            <a:r>
              <a:rPr dirty="0" sz="1200" spc="15" b="1">
                <a:latin typeface="Times New Roman"/>
                <a:cs typeface="Times New Roman"/>
              </a:rPr>
              <a:t>c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2700" marR="111125">
              <a:lnSpc>
                <a:spcPts val="2060"/>
              </a:lnSpc>
              <a:spcBef>
                <a:spcPts val="130"/>
              </a:spcBef>
            </a:pPr>
            <a:r>
              <a:rPr dirty="0" sz="1200" spc="-5">
                <a:latin typeface="Times New Roman"/>
                <a:cs typeface="Times New Roman"/>
              </a:rPr>
              <a:t>Surface properties computed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 spc="-10">
                <a:latin typeface="Times New Roman"/>
                <a:cs typeface="Times New Roman"/>
              </a:rPr>
              <a:t>part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face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applied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adjacent </a:t>
            </a:r>
            <a:r>
              <a:rPr dirty="0" sz="1200">
                <a:latin typeface="Times New Roman"/>
                <a:cs typeface="Times New Roman"/>
              </a:rPr>
              <a:t>parts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 spc="-10">
                <a:latin typeface="Times New Roman"/>
                <a:cs typeface="Times New Roman"/>
              </a:rPr>
              <a:t>small </a:t>
            </a:r>
            <a:r>
              <a:rPr dirty="0" sz="1200" spc="-5">
                <a:latin typeface="Times New Roman"/>
                <a:cs typeface="Times New Roman"/>
              </a:rPr>
              <a:t> incremental </a:t>
            </a:r>
            <a:r>
              <a:rPr dirty="0" sz="1200" spc="-10">
                <a:latin typeface="Times New Roman"/>
                <a:cs typeface="Times New Roman"/>
              </a:rPr>
              <a:t>modification. </a:t>
            </a:r>
            <a:r>
              <a:rPr dirty="0" sz="1200">
                <a:latin typeface="Times New Roman"/>
                <a:cs typeface="Times New Roman"/>
              </a:rPr>
              <a:t>(eg. If the </a:t>
            </a:r>
            <a:r>
              <a:rPr dirty="0" sz="1200" spc="-15">
                <a:latin typeface="Times New Roman"/>
                <a:cs typeface="Times New Roman"/>
              </a:rPr>
              <a:t>face is </a:t>
            </a:r>
            <a:r>
              <a:rPr dirty="0" sz="1200" spc="-10">
                <a:latin typeface="Times New Roman"/>
                <a:cs typeface="Times New Roman"/>
              </a:rPr>
              <a:t>small, </a:t>
            </a:r>
            <a:r>
              <a:rPr dirty="0" sz="1200" spc="-5">
                <a:latin typeface="Times New Roman"/>
                <a:cs typeface="Times New Roman"/>
              </a:rPr>
              <a:t>we sometimes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assume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part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200" spc="-10">
                <a:latin typeface="Times New Roman"/>
                <a:cs typeface="Times New Roman"/>
              </a:rPr>
              <a:t>invisible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entire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invisible).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buFont typeface="Times New Roman"/>
              <a:buAutoNum type="arabicPeriod" startAt="3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dge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Coherence:</a:t>
            </a:r>
            <a:endParaRPr sz="1200">
              <a:latin typeface="Times New Roman"/>
              <a:cs typeface="Times New Roman"/>
            </a:endParaRPr>
          </a:p>
          <a:p>
            <a:pPr marL="12700" marR="215265">
              <a:lnSpc>
                <a:spcPts val="2090"/>
              </a:lnSpc>
              <a:spcBef>
                <a:spcPts val="10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nonintersecting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visible,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entire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visible.</a:t>
            </a: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spcBef>
                <a:spcPts val="495"/>
              </a:spcBef>
              <a:buFont typeface="Times New Roman"/>
              <a:buAutoNum type="arabicPeriod" startAt="4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line </a:t>
            </a:r>
            <a:r>
              <a:rPr dirty="0" sz="1200" spc="-10" b="1">
                <a:latin typeface="Times New Roman"/>
                <a:cs typeface="Times New Roman"/>
              </a:rPr>
              <a:t>Coherence:</a:t>
            </a:r>
            <a:endParaRPr sz="1200">
              <a:latin typeface="Times New Roman"/>
              <a:cs typeface="Times New Roman"/>
            </a:endParaRPr>
          </a:p>
          <a:p>
            <a:pPr marL="12700" marR="207645">
              <a:lnSpc>
                <a:spcPts val="2060"/>
              </a:lnSpc>
              <a:spcBef>
                <a:spcPts val="125"/>
              </a:spcBef>
            </a:pP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are </a:t>
            </a:r>
            <a:r>
              <a:rPr dirty="0" sz="1200" spc="-15">
                <a:latin typeface="Times New Roman"/>
                <a:cs typeface="Times New Roman"/>
              </a:rPr>
              <a:t>also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adjacent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spc="-10">
                <a:latin typeface="Times New Roman"/>
                <a:cs typeface="Times New Roman"/>
              </a:rPr>
              <a:t>Consequently,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adjacent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lines.</a:t>
            </a: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spcBef>
                <a:spcPts val="650"/>
              </a:spcBef>
              <a:buFont typeface="Times New Roman"/>
              <a:buAutoNum type="arabicPeriod" startAt="5"/>
              <a:tabLst>
                <a:tab pos="16510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rea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Span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Coherence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14984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group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adjacent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often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covered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coherence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assumption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 </a:t>
            </a:r>
            <a:r>
              <a:rPr dirty="0" sz="1200">
                <a:latin typeface="Times New Roman"/>
                <a:cs typeface="Times New Roman"/>
              </a:rPr>
              <a:t>enough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effort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searching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6842"/>
            <a:ext cx="5948680" cy="64281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(region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pixels)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subdivision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 startAt="6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</a:t>
            </a:r>
            <a:r>
              <a:rPr dirty="0" sz="1200" spc="-5" b="1">
                <a:latin typeface="Times New Roman"/>
                <a:cs typeface="Times New Roman"/>
              </a:rPr>
              <a:t>epth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Coherence: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depths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adjacent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45"/>
              </a:spcBef>
              <a:buFont typeface="Times New Roman"/>
              <a:buAutoNum type="arabicPeriod" startAt="7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rame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Coherence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35915">
              <a:lnSpc>
                <a:spcPct val="1433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Pictures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time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similar,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despite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viewpoint,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except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near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moving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434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coherence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regularities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Constant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relationships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established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 surfaces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scene.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635"/>
              </a:spcBef>
            </a:pPr>
            <a:r>
              <a:rPr dirty="0" sz="1600" spc="-5" b="1">
                <a:latin typeface="Times New Roman"/>
                <a:cs typeface="Times New Roman"/>
              </a:rPr>
              <a:t>Back-Face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Detection</a:t>
            </a:r>
            <a:endParaRPr sz="1600">
              <a:latin typeface="Times New Roman"/>
              <a:cs typeface="Times New Roman"/>
            </a:endParaRPr>
          </a:p>
          <a:p>
            <a:pPr marL="12700" marR="471805">
              <a:lnSpc>
                <a:spcPct val="145200"/>
              </a:lnSpc>
              <a:spcBef>
                <a:spcPts val="18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(front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faces)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endParaRPr sz="1200">
              <a:latin typeface="Times New Roman"/>
              <a:cs typeface="Times New Roman"/>
            </a:endParaRPr>
          </a:p>
          <a:p>
            <a:pPr marL="12700" marR="49530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opposite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(back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faces).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contribute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approximately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anyway,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remove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a</a:t>
            </a:r>
            <a:endParaRPr sz="1200">
              <a:latin typeface="Times New Roman"/>
              <a:cs typeface="Times New Roman"/>
            </a:endParaRPr>
          </a:p>
          <a:p>
            <a:pPr marL="12700" marR="34290">
              <a:lnSpc>
                <a:spcPct val="1438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normal </a:t>
            </a:r>
            <a:r>
              <a:rPr dirty="0" sz="1200">
                <a:latin typeface="Times New Roman"/>
                <a:cs typeface="Times New Roman"/>
              </a:rPr>
              <a:t>vector. If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vector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pointing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direction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projection,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front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seen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away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normal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positive,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face.</a:t>
            </a:r>
            <a:r>
              <a:rPr dirty="0" sz="1200" spc="25">
                <a:latin typeface="Times New Roman"/>
                <a:cs typeface="Times New Roman"/>
              </a:rPr>
              <a:t> 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component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Note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caters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-10">
                <a:latin typeface="Times New Roman"/>
                <a:cs typeface="Times New Roman"/>
              </a:rPr>
              <a:t> 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overlapping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polyhedral.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For 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concave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polyhedra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endParaRPr sz="1200">
              <a:latin typeface="Times New Roman"/>
              <a:cs typeface="Times New Roman"/>
            </a:endParaRPr>
          </a:p>
          <a:p>
            <a:pPr marL="12700" marR="517525" indent="36195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overlapping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still</a:t>
            </a:r>
            <a:r>
              <a:rPr dirty="0" sz="1200" spc="-5">
                <a:latin typeface="Times New Roman"/>
                <a:cs typeface="Times New Roman"/>
              </a:rPr>
              <a:t> need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further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obscured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completely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80" y="8051672"/>
            <a:ext cx="4917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hidden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objects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(eg.Using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Depth-Buffer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Depth-sort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350" y="6919595"/>
            <a:ext cx="1227454" cy="1069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288196"/>
            <a:ext cx="6194425" cy="874394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220"/>
              </a:spcBef>
            </a:pPr>
            <a:r>
              <a:rPr dirty="0" sz="1600" spc="-5" b="1">
                <a:latin typeface="Times New Roman"/>
                <a:cs typeface="Times New Roman"/>
              </a:rPr>
              <a:t>Depth-Buffer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 (Z-Buffer</a:t>
            </a:r>
            <a:r>
              <a:rPr dirty="0" sz="1600" spc="-10" b="1">
                <a:latin typeface="Times New Roman"/>
                <a:cs typeface="Times New Roman"/>
              </a:rPr>
              <a:t> Method)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93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plane.Object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454" y="1273810"/>
            <a:ext cx="1557655" cy="1414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2959988"/>
            <a:ext cx="5965825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the z </a:t>
            </a:r>
            <a:r>
              <a:rPr dirty="0" sz="1200" spc="-10">
                <a:latin typeface="Times New Roman"/>
                <a:cs typeface="Times New Roman"/>
              </a:rPr>
              <a:t>axis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viewing system. </a:t>
            </a:r>
            <a:r>
              <a:rPr dirty="0" sz="1200" spc="-15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method </a:t>
            </a:r>
            <a:r>
              <a:rPr dirty="0" sz="1200" spc="-5">
                <a:latin typeface="Times New Roman"/>
                <a:cs typeface="Times New Roman"/>
              </a:rPr>
              <a:t>requires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10">
                <a:latin typeface="Times New Roman"/>
                <a:cs typeface="Times New Roman"/>
              </a:rPr>
              <a:t>buffers: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image </a:t>
            </a:r>
            <a:r>
              <a:rPr dirty="0" sz="1200" spc="-10">
                <a:latin typeface="Times New Roman"/>
                <a:cs typeface="Times New Roman"/>
              </a:rPr>
              <a:t>buffer and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z-buffer </a:t>
            </a:r>
            <a:r>
              <a:rPr dirty="0" sz="1200" spc="5">
                <a:latin typeface="Times New Roman"/>
                <a:cs typeface="Times New Roman"/>
              </a:rPr>
              <a:t>(or </a:t>
            </a:r>
            <a:r>
              <a:rPr dirty="0" sz="1200">
                <a:latin typeface="Times New Roman"/>
                <a:cs typeface="Times New Roman"/>
              </a:rPr>
              <a:t>the depth </a:t>
            </a:r>
            <a:r>
              <a:rPr dirty="0" sz="1200" spc="-5">
                <a:latin typeface="Times New Roman"/>
                <a:cs typeface="Times New Roman"/>
              </a:rPr>
              <a:t>buffer). Each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these buffers has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resolution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508497"/>
            <a:ext cx="5955030" cy="501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2729">
              <a:lnSpc>
                <a:spcPct val="1418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captured.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z-buffer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(x,y)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200" spc="-5" b="1">
                <a:latin typeface="Times New Roman"/>
                <a:cs typeface="Times New Roman"/>
              </a:rPr>
              <a:t>Algorithm:</a:t>
            </a:r>
            <a:endParaRPr sz="1200">
              <a:latin typeface="Times New Roman"/>
              <a:cs typeface="Times New Roman"/>
            </a:endParaRPr>
          </a:p>
          <a:p>
            <a:pPr marL="12700" marR="235585">
              <a:lnSpc>
                <a:spcPts val="2060"/>
              </a:lnSpc>
              <a:spcBef>
                <a:spcPts val="13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Initially </a:t>
            </a:r>
            <a:r>
              <a:rPr dirty="0" sz="1200">
                <a:latin typeface="Times New Roman"/>
                <a:cs typeface="Times New Roman"/>
              </a:rPr>
              <a:t>each pixel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z-buffer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depth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(the depth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plane).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buffer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background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rendered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</a:t>
            </a:r>
            <a:r>
              <a:rPr dirty="0" sz="1200" spc="-10">
                <a:latin typeface="Times New Roman"/>
                <a:cs typeface="Times New Roman"/>
              </a:rPr>
              <a:t> value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400"/>
              </a:lnSpc>
              <a:spcBef>
                <a:spcPts val="25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0">
                <a:latin typeface="Times New Roman"/>
                <a:cs typeface="Times New Roman"/>
              </a:rPr>
              <a:t> value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z-buffer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(ie.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point),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z-buffer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replaced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Repeat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remaining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surfaces.</a:t>
            </a:r>
            <a:endParaRPr sz="1200">
              <a:latin typeface="Times New Roman"/>
              <a:cs typeface="Times New Roman"/>
            </a:endParaRPr>
          </a:p>
          <a:p>
            <a:pPr marL="12700" marR="64135">
              <a:lnSpc>
                <a:spcPct val="143400"/>
              </a:lnSpc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buffer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represents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color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-10">
                <a:latin typeface="Times New Roman"/>
                <a:cs typeface="Times New Roman"/>
              </a:rPr>
              <a:t> buffer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Depth-Sort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overheads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updating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buffer.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less </a:t>
            </a:r>
            <a:r>
              <a:rPr dirty="0" sz="1200" spc="-5">
                <a:latin typeface="Times New Roman"/>
                <a:cs typeface="Times New Roman"/>
              </a:rPr>
              <a:t> attractive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rendered.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structures.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50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z-value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incrementally.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pre-sorting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25" y="4438015"/>
            <a:ext cx="2512695" cy="10496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55078" y="10279964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49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38074"/>
            <a:ext cx="5937250" cy="27451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74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object-object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comparison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required.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50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applied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non-polygonal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graphics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workstation.</a:t>
            </a:r>
            <a:endParaRPr sz="1200">
              <a:latin typeface="Times New Roman"/>
              <a:cs typeface="Times New Roman"/>
            </a:endParaRPr>
          </a:p>
          <a:p>
            <a:pPr marL="12700" marR="654050">
              <a:lnSpc>
                <a:spcPts val="2070"/>
              </a:lnSpc>
              <a:spcBef>
                <a:spcPts val="16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could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eg.,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quadrants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separately,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55"/>
              </a:spcBef>
            </a:pPr>
            <a:r>
              <a:rPr dirty="0" sz="1600" spc="-5" b="1">
                <a:latin typeface="Times New Roman"/>
                <a:cs typeface="Times New Roman"/>
              </a:rPr>
              <a:t>Scan-Line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4390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made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 </a:t>
            </a:r>
            <a:r>
              <a:rPr dirty="0" sz="1200" spc="-5">
                <a:latin typeface="Times New Roman"/>
                <a:cs typeface="Times New Roman"/>
              </a:rPr>
              <a:t> surface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determined,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intensity</a:t>
            </a:r>
            <a:r>
              <a:rPr dirty="0" sz="1200" spc="-10">
                <a:latin typeface="Times New Roman"/>
                <a:cs typeface="Times New Roman"/>
              </a:rPr>
              <a:t> value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buffer.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04534"/>
            <a:ext cx="4614545" cy="3973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02635">
              <a:lnSpc>
                <a:spcPct val="145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For each scan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700" marR="801370" indent="152400">
              <a:lnSpc>
                <a:spcPct val="143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For each pixel (x,y) along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scan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do ------------ </a:t>
            </a:r>
            <a:r>
              <a:rPr dirty="0" sz="1200" spc="5">
                <a:latin typeface="Times New Roman"/>
                <a:cs typeface="Times New Roman"/>
              </a:rPr>
              <a:t>Step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z_buffer(x,y)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51685" indent="152400">
              <a:lnSpc>
                <a:spcPts val="207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Image_buffer(x,y)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background_color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-----------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700" marR="5080" indent="152400">
              <a:lnSpc>
                <a:spcPts val="209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(x,y)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2a.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 spc="-10">
                <a:latin typeface="Times New Roman"/>
                <a:cs typeface="Times New Roman"/>
              </a:rPr>
              <a:t> (x,y).</a:t>
            </a:r>
            <a:endParaRPr sz="1200">
              <a:latin typeface="Times New Roman"/>
              <a:cs typeface="Times New Roman"/>
            </a:endParaRPr>
          </a:p>
          <a:p>
            <a:pPr marL="165100" marR="2736850">
              <a:lnSpc>
                <a:spcPts val="2090"/>
              </a:lnSpc>
              <a:spcBef>
                <a:spcPts val="155"/>
              </a:spcBef>
            </a:pPr>
            <a:r>
              <a:rPr dirty="0" sz="1200" spc="-10">
                <a:latin typeface="Times New Roman"/>
                <a:cs typeface="Times New Roman"/>
              </a:rPr>
              <a:t>2b.</a:t>
            </a:r>
            <a:r>
              <a:rPr dirty="0" sz="1200">
                <a:latin typeface="Times New Roman"/>
                <a:cs typeface="Times New Roman"/>
              </a:rPr>
              <a:t> If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z_buffer(x,y)</a:t>
            </a:r>
            <a:r>
              <a:rPr dirty="0" sz="1200">
                <a:latin typeface="Times New Roman"/>
                <a:cs typeface="Times New Roman"/>
              </a:rPr>
              <a:t> then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z_buffer(x,y)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z</a:t>
            </a:r>
            <a:endParaRPr sz="12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  <a:spcBef>
                <a:spcPts val="420"/>
              </a:spcBef>
            </a:pP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Image_buffer(x,y)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colour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795" y="3558540"/>
            <a:ext cx="3395979" cy="2143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1122"/>
            <a:ext cx="5864225" cy="31718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599430">
              <a:lnSpc>
                <a:spcPct val="144200"/>
              </a:lnSpc>
              <a:spcBef>
                <a:spcPts val="85"/>
              </a:spcBef>
            </a:pP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  </a:t>
            </a:r>
            <a:r>
              <a:rPr dirty="0" sz="1200" spc="10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  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00965" indent="-88900">
              <a:lnSpc>
                <a:spcPct val="100000"/>
              </a:lnSpc>
              <a:spcBef>
                <a:spcPts val="5"/>
              </a:spcBef>
              <a:buChar char="-"/>
              <a:tabLst>
                <a:tab pos="101600" algn="l"/>
              </a:tabLst>
            </a:pPr>
            <a:r>
              <a:rPr dirty="0" sz="1200" spc="5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polygons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necessarily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algn="just" marL="12700" marR="33655">
              <a:lnSpc>
                <a:spcPct val="143300"/>
              </a:lnSpc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Depth </a:t>
            </a:r>
            <a:r>
              <a:rPr dirty="0" sz="1200" spc="-5">
                <a:latin typeface="Times New Roman"/>
                <a:cs typeface="Times New Roman"/>
              </a:rPr>
              <a:t>calculation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2a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needed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1 polygon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scene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mapped </a:t>
            </a:r>
            <a:r>
              <a:rPr dirty="0" sz="1200" spc="-5">
                <a:latin typeface="Times New Roman"/>
                <a:cs typeface="Times New Roman"/>
              </a:rPr>
              <a:t>onto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segment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algn="just" marL="100965" indent="-88900">
              <a:lnSpc>
                <a:spcPct val="100000"/>
              </a:lnSpc>
              <a:spcBef>
                <a:spcPts val="650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process: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200"/>
              </a:lnSpc>
              <a:spcBef>
                <a:spcPts val="969"/>
              </a:spcBef>
            </a:pPr>
            <a:r>
              <a:rPr dirty="0" sz="1200" spc="-5">
                <a:latin typeface="Times New Roman"/>
                <a:cs typeface="Times New Roman"/>
              </a:rPr>
              <a:t>Recall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basic </a:t>
            </a:r>
            <a:r>
              <a:rPr dirty="0" sz="1200" spc="-15">
                <a:latin typeface="Times New Roman"/>
                <a:cs typeface="Times New Roman"/>
              </a:rPr>
              <a:t>idea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polygon filling: For each scan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crossing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polygon, this </a:t>
            </a:r>
            <a:r>
              <a:rPr dirty="0" sz="1200">
                <a:latin typeface="Times New Roman"/>
                <a:cs typeface="Times New Roman"/>
              </a:rPr>
              <a:t>algorithm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intersection points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scan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polygon edges. These intersection </a:t>
            </a:r>
            <a:r>
              <a:rPr dirty="0" sz="1200">
                <a:latin typeface="Times New Roman"/>
                <a:cs typeface="Times New Roman"/>
              </a:rPr>
              <a:t>points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sorted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left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right. </a:t>
            </a: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pixels 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pair.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10632"/>
            <a:ext cx="5970270" cy="2394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14"/>
              </a:spcBef>
            </a:pPr>
            <a:r>
              <a:rPr dirty="0" sz="1200" spc="-5">
                <a:latin typeface="Times New Roman"/>
                <a:cs typeface="Times New Roman"/>
              </a:rPr>
              <a:t>With similar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idea,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fill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scan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>
                <a:latin typeface="Times New Roman"/>
                <a:cs typeface="Times New Roman"/>
              </a:rPr>
              <a:t>span by </a:t>
            </a:r>
            <a:r>
              <a:rPr dirty="0" sz="1200" spc="-10">
                <a:latin typeface="Times New Roman"/>
                <a:cs typeface="Times New Roman"/>
              </a:rPr>
              <a:t>span.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 polygon overlaps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scan </a:t>
            </a:r>
            <a:r>
              <a:rPr dirty="0" sz="1200" spc="-15">
                <a:latin typeface="Times New Roman"/>
                <a:cs typeface="Times New Roman"/>
              </a:rPr>
              <a:t>line,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perform depth </a:t>
            </a:r>
            <a:r>
              <a:rPr dirty="0" sz="1200" spc="-5">
                <a:latin typeface="Times New Roman"/>
                <a:cs typeface="Times New Roman"/>
              </a:rPr>
              <a:t>calculations at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edges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determine </a:t>
            </a:r>
            <a:r>
              <a:rPr dirty="0" sz="1200">
                <a:latin typeface="Times New Roman"/>
                <a:cs typeface="Times New Roman"/>
              </a:rPr>
              <a:t>which polygon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visible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span.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overlapping polygon </a:t>
            </a:r>
            <a:r>
              <a:rPr dirty="0" sz="1200" spc="-10">
                <a:latin typeface="Times New Roman"/>
                <a:cs typeface="Times New Roman"/>
              </a:rPr>
              <a:t>surfaces </a:t>
            </a:r>
            <a:r>
              <a:rPr dirty="0" sz="1200" spc="15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processed with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method. </a:t>
            </a:r>
            <a:r>
              <a:rPr dirty="0" sz="1200">
                <a:latin typeface="Times New Roman"/>
                <a:cs typeface="Times New Roman"/>
              </a:rPr>
              <a:t> Depth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calculations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polygons</a:t>
            </a:r>
            <a:r>
              <a:rPr dirty="0" sz="1200" spc="-5">
                <a:latin typeface="Times New Roman"/>
                <a:cs typeface="Times New Roman"/>
              </a:rPr>
              <a:t> overlapping.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take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coherence </a:t>
            </a:r>
            <a:r>
              <a:rPr dirty="0" sz="1200" spc="-10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scan </a:t>
            </a:r>
            <a:r>
              <a:rPr dirty="0" sz="1200" spc="-10">
                <a:latin typeface="Times New Roman"/>
                <a:cs typeface="Times New Roman"/>
              </a:rPr>
              <a:t>lines </a:t>
            </a:r>
            <a:r>
              <a:rPr dirty="0" sz="1200" spc="-5">
                <a:latin typeface="Times New Roman"/>
                <a:cs typeface="Times New Roman"/>
              </a:rPr>
              <a:t>as we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 spc="-5">
                <a:latin typeface="Times New Roman"/>
                <a:cs typeface="Times New Roman"/>
              </a:rPr>
              <a:t>from one scan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next.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no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pattern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intersection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polygon </a:t>
            </a:r>
            <a:r>
              <a:rPr dirty="0" sz="1200" spc="-5">
                <a:latin typeface="Times New Roman"/>
                <a:cs typeface="Times New Roman"/>
              </a:rPr>
              <a:t>edges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successive scan </a:t>
            </a:r>
            <a:r>
              <a:rPr dirty="0" sz="1200" spc="-10">
                <a:latin typeface="Times New Roman"/>
                <a:cs typeface="Times New Roman"/>
              </a:rPr>
              <a:t>lines,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 necessary to </a:t>
            </a:r>
            <a:r>
              <a:rPr dirty="0" sz="1200" spc="-15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depth </a:t>
            </a:r>
            <a:r>
              <a:rPr dirty="0" sz="1200" spc="-10">
                <a:latin typeface="Times New Roman"/>
                <a:cs typeface="Times New Roman"/>
              </a:rPr>
              <a:t>calculations.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works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surfaces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cut </a:t>
            </a:r>
            <a:r>
              <a:rPr dirty="0" sz="1200">
                <a:latin typeface="Times New Roman"/>
                <a:cs typeface="Times New Roman"/>
              </a:rPr>
              <a:t>through or </a:t>
            </a:r>
            <a:r>
              <a:rPr dirty="0" sz="1200" spc="-5">
                <a:latin typeface="Times New Roman"/>
                <a:cs typeface="Times New Roman"/>
              </a:rPr>
              <a:t>otherwise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cyclically overlap </a:t>
            </a:r>
            <a:r>
              <a:rPr dirty="0" sz="1200">
                <a:latin typeface="Times New Roman"/>
                <a:cs typeface="Times New Roman"/>
              </a:rPr>
              <a:t>each other. If </a:t>
            </a:r>
            <a:r>
              <a:rPr dirty="0" sz="1200" spc="-10">
                <a:latin typeface="Times New Roman"/>
                <a:cs typeface="Times New Roman"/>
              </a:rPr>
              <a:t>cyclic </a:t>
            </a:r>
            <a:r>
              <a:rPr dirty="0" sz="1200" spc="-5">
                <a:latin typeface="Times New Roman"/>
                <a:cs typeface="Times New Roman"/>
              </a:rPr>
              <a:t>overlap happens, we can divide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surfaces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eliminate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4059" y="3720465"/>
            <a:ext cx="2001519" cy="10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8179435"/>
            <a:ext cx="5746750" cy="15170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1122"/>
            <a:ext cx="5888355" cy="444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 indent="36195">
              <a:lnSpc>
                <a:spcPct val="143300"/>
              </a:lnSpc>
              <a:spcBef>
                <a:spcPts val="100"/>
              </a:spcBef>
              <a:buChar char="-"/>
              <a:tabLst>
                <a:tab pos="14097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non-polygonal surfaces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zvalue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representation).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Memory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depth-buffer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650"/>
              </a:spcBef>
              <a:buChar char="-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Lot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sortings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x-y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Times New Roman"/>
                <a:cs typeface="Times New Roman"/>
              </a:rPr>
              <a:t>Depth-Sort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Render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farthest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buffer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image.</a:t>
            </a:r>
            <a:endParaRPr sz="1200">
              <a:latin typeface="Times New Roman"/>
              <a:cs typeface="Times New Roman"/>
            </a:endParaRPr>
          </a:p>
          <a:p>
            <a:pPr marL="12700" marR="146685">
              <a:lnSpc>
                <a:spcPct val="1434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idea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 method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sorting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become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consuming.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Example: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axis.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depth.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92926"/>
            <a:ext cx="5848350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overlaps</a:t>
            </a:r>
            <a:r>
              <a:rPr dirty="0" sz="1200">
                <a:latin typeface="Times New Roman"/>
                <a:cs typeface="Times New Roman"/>
              </a:rPr>
              <a:t> occur,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 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detected,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comparisons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reordered.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535" y="7528560"/>
            <a:ext cx="1359535" cy="1249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2470" y="7348855"/>
            <a:ext cx="1292225" cy="1417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5900" y="5135245"/>
            <a:ext cx="2043429" cy="1292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9" y="8905875"/>
            <a:ext cx="1426845" cy="114173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29" y="838200"/>
            <a:ext cx="1325880" cy="16979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550" y="935990"/>
            <a:ext cx="2112010" cy="1600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2728341"/>
            <a:ext cx="5889625" cy="1348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Binary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Space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Partitioning</a:t>
            </a:r>
            <a:endParaRPr sz="16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860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suitable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group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400"/>
              </a:lnSpc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hidden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elimination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guaranteed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painted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itself,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96" y="5548376"/>
            <a:ext cx="2366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build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BSP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079105"/>
            <a:ext cx="577596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chosen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(arbitrarily)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divides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half-spaces</a:t>
            </a:r>
            <a:r>
              <a:rPr dirty="0" sz="1200">
                <a:latin typeface="Times New Roman"/>
                <a:cs typeface="Times New Roman"/>
              </a:rPr>
              <a:t> (2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=&gt;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back)</a:t>
            </a:r>
            <a:endParaRPr sz="1200">
              <a:latin typeface="Times New Roman"/>
              <a:cs typeface="Times New Roman"/>
            </a:endParaRPr>
          </a:p>
          <a:p>
            <a:pPr marL="12700" marR="417195">
              <a:lnSpc>
                <a:spcPts val="2090"/>
              </a:lnSpc>
              <a:spcBef>
                <a:spcPts val="70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chosen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divides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halfspaces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4150" y="4288790"/>
            <a:ext cx="1901189" cy="8369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125" y="5782310"/>
            <a:ext cx="5593080" cy="229743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338074"/>
            <a:ext cx="5902325" cy="66471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745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subdivision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(leaf </a:t>
            </a:r>
            <a:r>
              <a:rPr dirty="0" sz="1200" spc="-5">
                <a:latin typeface="Times New Roman"/>
                <a:cs typeface="Times New Roman"/>
              </a:rPr>
              <a:t>node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tree)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50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300" spc="15" b="1">
                <a:latin typeface="Times New Roman"/>
                <a:cs typeface="Times New Roman"/>
              </a:rPr>
              <a:t>1.</a:t>
            </a:r>
            <a:r>
              <a:rPr dirty="0" sz="1400" spc="15" b="1">
                <a:latin typeface="Times New Roman"/>
                <a:cs typeface="Times New Roman"/>
              </a:rPr>
              <a:t>To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display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 </a:t>
            </a:r>
            <a:r>
              <a:rPr dirty="0" sz="1400" spc="-10" b="1">
                <a:latin typeface="Times New Roman"/>
                <a:cs typeface="Times New Roman"/>
              </a:rPr>
              <a:t>BSP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tree:</a:t>
            </a:r>
            <a:endParaRPr sz="1400">
              <a:latin typeface="Times New Roman"/>
              <a:cs typeface="Times New Roman"/>
            </a:endParaRPr>
          </a:p>
          <a:p>
            <a:pPr marL="12700" marR="2832100">
              <a:lnSpc>
                <a:spcPct val="143500"/>
              </a:lnSpc>
              <a:spcBef>
                <a:spcPts val="75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see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back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polygon.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25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(subtree)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itself,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child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subtree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5"/>
              </a:spcBef>
              <a:buChar char="-"/>
              <a:tabLst>
                <a:tab pos="1016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recursively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BSP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tree.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 b="1">
                <a:latin typeface="Times New Roman"/>
                <a:cs typeface="Times New Roman"/>
              </a:rPr>
              <a:t>BSP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12700" marR="3495675">
              <a:lnSpc>
                <a:spcPts val="2060"/>
              </a:lnSpc>
              <a:spcBef>
                <a:spcPts val="125"/>
              </a:spcBef>
            </a:pPr>
            <a:r>
              <a:rPr dirty="0" sz="1200" spc="-5">
                <a:latin typeface="Times New Roman"/>
                <a:cs typeface="Times New Roman"/>
              </a:rPr>
              <a:t>Procedure DisplayBSP(tree: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BSP_tree)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tree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empty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endParaRPr sz="1200">
              <a:latin typeface="Times New Roman"/>
              <a:cs typeface="Times New Roman"/>
            </a:endParaRPr>
          </a:p>
          <a:p>
            <a:pPr marL="12700" marR="3731895">
              <a:lnSpc>
                <a:spcPct val="1434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root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DisplayBSP(tree.back_child)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displayPolygon(tree.root)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DisplayBSP(tree.front_child)</a:t>
            </a:r>
            <a:endParaRPr sz="1200">
              <a:latin typeface="Times New Roman"/>
              <a:cs typeface="Times New Roman"/>
            </a:endParaRPr>
          </a:p>
          <a:p>
            <a:pPr marL="12700" marR="5518785">
              <a:lnSpc>
                <a:spcPct val="1433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End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Else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20">
                <a:latin typeface="Times New Roman"/>
                <a:cs typeface="Times New Roman"/>
              </a:rPr>
              <a:t>g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2700" marR="4104004">
              <a:lnSpc>
                <a:spcPct val="1434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DisplayBSP(tree.front_child)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displayPolygon(tree.root)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D</a:t>
            </a:r>
            <a:r>
              <a:rPr dirty="0" sz="1200" spc="-50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l</a:t>
            </a:r>
            <a:r>
              <a:rPr dirty="0" sz="1200" spc="4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-10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SP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ee</a:t>
            </a:r>
            <a:r>
              <a:rPr dirty="0" sz="1200" spc="1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ac</a:t>
            </a:r>
            <a:r>
              <a:rPr dirty="0" sz="1200">
                <a:latin typeface="Times New Roman"/>
                <a:cs typeface="Times New Roman"/>
              </a:rPr>
              <a:t>k_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hi</a:t>
            </a:r>
            <a:r>
              <a:rPr dirty="0" sz="1200" spc="-20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d) 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1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93634"/>
            <a:ext cx="5795010" cy="21202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Discussion: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70"/>
              </a:lnSpc>
              <a:spcBef>
                <a:spcPts val="145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half-space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445"/>
              </a:spcBef>
              <a:buChar char="-"/>
              <a:tabLst>
                <a:tab pos="104139" algn="l"/>
              </a:tabLst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(sorting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calculations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0">
                <a:latin typeface="Times New Roman"/>
                <a:cs typeface="Times New Roman"/>
              </a:rPr>
              <a:t>precision)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645"/>
              </a:spcBef>
              <a:buChar char="-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BSP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needs</a:t>
            </a:r>
            <a:r>
              <a:rPr dirty="0" sz="1200" spc="5">
                <a:latin typeface="Times New Roman"/>
                <a:cs typeface="Times New Roman"/>
              </a:rPr>
              <a:t> 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re-arrangement.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30"/>
              </a:spcBef>
              <a:buChar char="-"/>
              <a:tabLst>
                <a:tab pos="101600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BSP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built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scene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endParaRPr sz="1200">
              <a:latin typeface="Times New Roman"/>
              <a:cs typeface="Times New Roman"/>
            </a:endParaRPr>
          </a:p>
          <a:p>
            <a:pPr marL="100965" indent="-88900">
              <a:lnSpc>
                <a:spcPct val="100000"/>
              </a:lnSpc>
              <a:spcBef>
                <a:spcPts val="620"/>
              </a:spcBef>
              <a:buChar char="-"/>
              <a:tabLst>
                <a:tab pos="1016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(cf.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Depth-sort)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" y="7667625"/>
            <a:ext cx="2453004" cy="21659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420370"/>
            <a:ext cx="5829300" cy="122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Times New Roman"/>
                <a:cs typeface="Times New Roman"/>
              </a:rPr>
              <a:t>Area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Subdivision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114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area-subdivision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 </a:t>
            </a:r>
            <a:r>
              <a:rPr dirty="0" sz="1200">
                <a:latin typeface="Times New Roman"/>
                <a:cs typeface="Times New Roman"/>
              </a:rPr>
              <a:t>takes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coherence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scene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locating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successively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divided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</a:t>
            </a:r>
            <a:r>
              <a:rPr dirty="0" sz="1200" spc="-5">
                <a:latin typeface="Times New Roman"/>
                <a:cs typeface="Times New Roman"/>
              </a:rPr>
              <a:t> area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covered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99737"/>
            <a:ext cx="5951220" cy="364744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44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procedure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should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subdivide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5">
                <a:latin typeface="Times New Roman"/>
                <a:cs typeface="Times New Roman"/>
              </a:rPr>
              <a:t> area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smaller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rectangle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165100" algn="l"/>
              </a:tabLst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 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Surrounding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>
                <a:latin typeface="Times New Roman"/>
                <a:cs typeface="Times New Roman"/>
              </a:rPr>
              <a:t> 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single</a:t>
            </a:r>
            <a:r>
              <a:rPr dirty="0" sz="1200" spc="-5">
                <a:latin typeface="Times New Roman"/>
                <a:cs typeface="Times New Roman"/>
              </a:rPr>
              <a:t> surface completely encloses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area </a:t>
            </a:r>
            <a:r>
              <a:rPr dirty="0" sz="1200" spc="-10">
                <a:latin typeface="Times New Roman"/>
                <a:cs typeface="Times New Roman"/>
              </a:rPr>
              <a:t>Overlapping</a:t>
            </a:r>
            <a:r>
              <a:rPr dirty="0" sz="1200" spc="-5">
                <a:latin typeface="Times New Roman"/>
                <a:cs typeface="Times New Roman"/>
              </a:rPr>
              <a:t> surface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single </a:t>
            </a:r>
            <a:r>
              <a:rPr dirty="0" sz="1200" spc="-5">
                <a:latin typeface="Times New Roman"/>
                <a:cs typeface="Times New Roman"/>
              </a:rPr>
              <a:t>surface that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partly </a:t>
            </a:r>
            <a:r>
              <a:rPr dirty="0" sz="1200" spc="-5">
                <a:latin typeface="Times New Roman"/>
                <a:cs typeface="Times New Roman"/>
              </a:rPr>
              <a:t>inside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partly outside the </a:t>
            </a:r>
            <a:r>
              <a:rPr dirty="0" sz="1200" spc="-5">
                <a:latin typeface="Times New Roman"/>
                <a:cs typeface="Times New Roman"/>
              </a:rPr>
              <a:t>area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surface </a:t>
            </a:r>
            <a:r>
              <a:rPr dirty="0" sz="1200">
                <a:latin typeface="Times New Roman"/>
                <a:cs typeface="Times New Roman"/>
              </a:rPr>
              <a:t>- a </a:t>
            </a:r>
            <a:r>
              <a:rPr dirty="0" sz="1200" spc="-10">
                <a:latin typeface="Times New Roman"/>
                <a:cs typeface="Times New Roman"/>
              </a:rPr>
              <a:t>single </a:t>
            </a:r>
            <a:r>
              <a:rPr dirty="0" sz="1200" spc="-5">
                <a:latin typeface="Times New Roman"/>
                <a:cs typeface="Times New Roman"/>
              </a:rPr>
              <a:t>surface that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completely inside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area </a:t>
            </a: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 spc="-5">
                <a:latin typeface="Times New Roman"/>
                <a:cs typeface="Times New Roman"/>
              </a:rPr>
              <a:t>surface </a:t>
            </a:r>
            <a:r>
              <a:rPr dirty="0" sz="1200">
                <a:latin typeface="Times New Roman"/>
                <a:cs typeface="Times New Roman"/>
              </a:rPr>
              <a:t>- a </a:t>
            </a:r>
            <a:r>
              <a:rPr dirty="0" sz="1200" spc="-15">
                <a:latin typeface="Times New Roman"/>
                <a:cs typeface="Times New Roman"/>
              </a:rPr>
              <a:t>single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 that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completely </a:t>
            </a:r>
            <a:r>
              <a:rPr dirty="0" sz="1200">
                <a:latin typeface="Times New Roman"/>
                <a:cs typeface="Times New Roman"/>
              </a:rPr>
              <a:t>outside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area. </a:t>
            </a:r>
            <a:r>
              <a:rPr dirty="0" sz="1200" spc="-10">
                <a:latin typeface="Times New Roman"/>
                <a:cs typeface="Times New Roman"/>
              </a:rPr>
              <a:t>To improve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speed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classification, we can </a:t>
            </a:r>
            <a:r>
              <a:rPr dirty="0" sz="1200" spc="-10">
                <a:latin typeface="Times New Roman"/>
                <a:cs typeface="Times New Roman"/>
              </a:rPr>
              <a:t>make use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bounding rectangles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early </a:t>
            </a:r>
            <a:r>
              <a:rPr dirty="0" sz="1200" spc="-5">
                <a:latin typeface="Times New Roman"/>
                <a:cs typeface="Times New Roman"/>
              </a:rPr>
              <a:t>confirmation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rejection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marL="12700" marR="51435">
              <a:lnSpc>
                <a:spcPct val="110000"/>
              </a:lnSpc>
              <a:buAutoNum type="arabicPeriod" startAt="2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1., </a:t>
            </a:r>
            <a:r>
              <a:rPr dirty="0" sz="1200" spc="-5">
                <a:latin typeface="Times New Roman"/>
                <a:cs typeface="Times New Roman"/>
              </a:rPr>
              <a:t>that,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true,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subdivision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area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lvl="1" marL="155575" indent="-143510">
              <a:lnSpc>
                <a:spcPct val="100000"/>
              </a:lnSpc>
              <a:spcBef>
                <a:spcPts val="170"/>
              </a:spcBef>
              <a:buAutoNum type="alphaLcPeriod"/>
              <a:tabLst>
                <a:tab pos="156210" algn="l"/>
              </a:tabLst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spcBef>
                <a:spcPts val="145"/>
              </a:spcBef>
              <a:buAutoNum type="alphaL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overlapping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surrounding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lvl="1" marL="12700" marR="925194">
              <a:lnSpc>
                <a:spcPct val="110000"/>
              </a:lnSpc>
              <a:buAutoNum type="alphaLcPeriod"/>
              <a:tabLst>
                <a:tab pos="156210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surrounding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obscures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boundaries.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</a:t>
            </a:r>
            <a:r>
              <a:rPr dirty="0" sz="1200">
                <a:latin typeface="Times New Roman"/>
                <a:cs typeface="Times New Roman"/>
              </a:rPr>
              <a:t> b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single </a:t>
            </a:r>
            <a:r>
              <a:rPr dirty="0" sz="1200" spc="-5">
                <a:latin typeface="Times New Roman"/>
                <a:cs typeface="Times New Roman"/>
              </a:rPr>
              <a:t>surface.</a:t>
            </a:r>
            <a:endParaRPr sz="1200">
              <a:latin typeface="Times New Roman"/>
              <a:cs typeface="Times New Roman"/>
            </a:endParaRPr>
          </a:p>
          <a:p>
            <a:pPr algn="just" marL="24765">
              <a:lnSpc>
                <a:spcPct val="100000"/>
              </a:lnSpc>
              <a:spcBef>
                <a:spcPts val="1165"/>
              </a:spcBef>
            </a:pPr>
            <a:r>
              <a:rPr dirty="0" sz="1600" b="1">
                <a:latin typeface="Times New Roman"/>
                <a:cs typeface="Times New Roman"/>
              </a:rPr>
              <a:t>Octree</a:t>
            </a:r>
            <a:r>
              <a:rPr dirty="0" sz="1600" spc="-8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algn="just" marL="12700" marR="29209" indent="115570">
              <a:lnSpc>
                <a:spcPct val="110000"/>
              </a:lnSpc>
              <a:spcBef>
                <a:spcPts val="40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these </a:t>
            </a:r>
            <a:r>
              <a:rPr dirty="0" sz="1200" spc="-10">
                <a:latin typeface="Times New Roman"/>
                <a:cs typeface="Times New Roman"/>
              </a:rPr>
              <a:t>methods, </a:t>
            </a:r>
            <a:r>
              <a:rPr dirty="0" sz="1200">
                <a:latin typeface="Times New Roman"/>
                <a:cs typeface="Times New Roman"/>
              </a:rPr>
              <a:t>octree </a:t>
            </a:r>
            <a:r>
              <a:rPr dirty="0" sz="1200" spc="-5">
                <a:latin typeface="Times New Roman"/>
                <a:cs typeface="Times New Roman"/>
              </a:rPr>
              <a:t>nodes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projected onto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viewing surface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front-to-back order.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surfaces </a:t>
            </a:r>
            <a:r>
              <a:rPr dirty="0" sz="1200" spc="5">
                <a:latin typeface="Times New Roman"/>
                <a:cs typeface="Times New Roman"/>
              </a:rPr>
              <a:t>toward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front </a:t>
            </a:r>
            <a:r>
              <a:rPr dirty="0" sz="1200">
                <a:latin typeface="Times New Roman"/>
                <a:cs typeface="Times New Roman"/>
              </a:rPr>
              <a:t>octants </a:t>
            </a:r>
            <a:r>
              <a:rPr dirty="0" sz="1200" spc="-5">
                <a:latin typeface="Times New Roman"/>
                <a:cs typeface="Times New Roman"/>
              </a:rPr>
              <a:t>(0,1,2,3)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back </a:t>
            </a:r>
            <a:r>
              <a:rPr dirty="0" sz="1200" spc="5">
                <a:latin typeface="Times New Roman"/>
                <a:cs typeface="Times New Roman"/>
              </a:rPr>
              <a:t>octants </a:t>
            </a:r>
            <a:r>
              <a:rPr dirty="0" sz="1200" spc="-5">
                <a:latin typeface="Times New Roman"/>
                <a:cs typeface="Times New Roman"/>
              </a:rPr>
              <a:t>(4,5,6,7) may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hidden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surfaces.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640011"/>
            <a:ext cx="5935345" cy="62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52065">
              <a:lnSpc>
                <a:spcPct val="1101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(0,1,2,3,4,5,6,7),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nodes </a:t>
            </a:r>
            <a:r>
              <a:rPr dirty="0" sz="1200" spc="-5">
                <a:latin typeface="Times New Roman"/>
                <a:cs typeface="Times New Roman"/>
              </a:rPr>
              <a:t> representing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octants </a:t>
            </a:r>
            <a:r>
              <a:rPr dirty="0" sz="1200" spc="-5">
                <a:latin typeface="Times New Roman"/>
                <a:cs typeface="Times New Roman"/>
              </a:rPr>
              <a:t>0,1,2,3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octants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4,5,6,7.</a:t>
            </a:r>
            <a:r>
              <a:rPr dirty="0" sz="1200" spc="-5">
                <a:latin typeface="Times New Roman"/>
                <a:cs typeface="Times New Roman"/>
              </a:rPr>
              <a:t> Similarly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suboctants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octant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visited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3450" y="1995170"/>
            <a:ext cx="5644515" cy="1922145"/>
            <a:chOff x="933450" y="1995170"/>
            <a:chExt cx="5644515" cy="19221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2549525"/>
              <a:ext cx="1510030" cy="13677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500" y="1995170"/>
              <a:ext cx="4101465" cy="191960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0370"/>
            <a:ext cx="5699760" cy="1278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27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Electrostatic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deflection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electron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CRT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499"/>
              </a:lnSpc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electron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gun</a:t>
            </a:r>
            <a:r>
              <a:rPr dirty="0" sz="1200" spc="-10">
                <a:latin typeface="Times New Roman"/>
                <a:cs typeface="Times New Roman"/>
              </a:rPr>
              <a:t> emits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electrons,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focusing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deflection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phosphor-coated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screen.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esolutions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(eg.</a:t>
            </a:r>
            <a:r>
              <a:rPr dirty="0" sz="1200" spc="-5">
                <a:latin typeface="Times New Roman"/>
                <a:cs typeface="Times New Roman"/>
              </a:rPr>
              <a:t> 1024x768).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phosphors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emit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light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spots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combine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methodology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for 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Shadow-mask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57650"/>
            <a:ext cx="5757545" cy="129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014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Illustration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shadow-mask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97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emitted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phosphor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fades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rapidly,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redraw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picture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repeatedly.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kinds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redrawing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mechanisms: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Raster-Scan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Random-Scan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Raster-Scan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277227"/>
            <a:ext cx="5770245" cy="26536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12700" marR="23495">
              <a:lnSpc>
                <a:spcPct val="97200"/>
              </a:lnSpc>
              <a:spcBef>
                <a:spcPts val="140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electron </a:t>
            </a:r>
            <a:r>
              <a:rPr dirty="0" sz="1200" spc="-5">
                <a:latin typeface="Times New Roman"/>
                <a:cs typeface="Times New Roman"/>
              </a:rPr>
              <a:t>beam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swept</a:t>
            </a:r>
            <a:r>
              <a:rPr dirty="0" sz="1200" spc="-5">
                <a:latin typeface="Times New Roman"/>
                <a:cs typeface="Times New Roman"/>
              </a:rPr>
              <a:t> across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screen one row </a:t>
            </a:r>
            <a:r>
              <a:rPr dirty="0" sz="1200" spc="-1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15">
                <a:latin typeface="Times New Roman"/>
                <a:cs typeface="Times New Roman"/>
              </a:rPr>
              <a:t>top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bottom. </a:t>
            </a:r>
            <a:r>
              <a:rPr dirty="0" sz="1200" spc="-20">
                <a:latin typeface="Times New Roman"/>
                <a:cs typeface="Times New Roman"/>
              </a:rPr>
              <a:t>As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>
                <a:latin typeface="Times New Roman"/>
                <a:cs typeface="Times New Roman"/>
              </a:rPr>
              <a:t> each </a:t>
            </a:r>
            <a:r>
              <a:rPr dirty="0" sz="1200" spc="5">
                <a:latin typeface="Times New Roman"/>
                <a:cs typeface="Times New Roman"/>
              </a:rPr>
              <a:t>row,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intensity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turned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pattern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illuminated </a:t>
            </a:r>
            <a:r>
              <a:rPr dirty="0" sz="1200">
                <a:latin typeface="Times New Roman"/>
                <a:cs typeface="Times New Roman"/>
              </a:rPr>
              <a:t>spots. </a:t>
            </a:r>
            <a:r>
              <a:rPr dirty="0" sz="1200" spc="-5">
                <a:latin typeface="Times New Roman"/>
                <a:cs typeface="Times New Roman"/>
              </a:rPr>
              <a:t>This scanning process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called </a:t>
            </a:r>
            <a:r>
              <a:rPr dirty="0" sz="1200" spc="-5">
                <a:latin typeface="Times New Roman"/>
                <a:cs typeface="Times New Roman"/>
              </a:rPr>
              <a:t>refreshing. Each </a:t>
            </a:r>
            <a:r>
              <a:rPr dirty="0" sz="1200" spc="5">
                <a:latin typeface="Times New Roman"/>
                <a:cs typeface="Times New Roman"/>
              </a:rPr>
              <a:t>complete </a:t>
            </a:r>
            <a:r>
              <a:rPr dirty="0" sz="1200" spc="-5">
                <a:latin typeface="Times New Roman"/>
                <a:cs typeface="Times New Roman"/>
              </a:rPr>
              <a:t>scanning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normally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frame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22225">
              <a:lnSpc>
                <a:spcPts val="142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refreshing</a:t>
            </a:r>
            <a:r>
              <a:rPr dirty="0" sz="1200">
                <a:latin typeface="Times New Roman"/>
                <a:cs typeface="Times New Roman"/>
              </a:rPr>
              <a:t> rate,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frame</a:t>
            </a:r>
            <a:r>
              <a:rPr dirty="0" sz="1200" b="1">
                <a:latin typeface="Times New Roman"/>
                <a:cs typeface="Times New Roman"/>
              </a:rPr>
              <a:t> rate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normally </a:t>
            </a:r>
            <a:r>
              <a:rPr dirty="0" sz="1200">
                <a:latin typeface="Times New Roman"/>
                <a:cs typeface="Times New Roman"/>
              </a:rPr>
              <a:t>60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80 </a:t>
            </a:r>
            <a:r>
              <a:rPr dirty="0" sz="1200" spc="-10">
                <a:latin typeface="Times New Roman"/>
                <a:cs typeface="Times New Roman"/>
              </a:rPr>
              <a:t>frames</a:t>
            </a:r>
            <a:r>
              <a:rPr dirty="0" sz="1200" spc="-5">
                <a:latin typeface="Times New Roman"/>
                <a:cs typeface="Times New Roman"/>
              </a:rPr>
              <a:t> 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60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Hz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Hz.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899"/>
              </a:lnSpc>
              <a:spcBef>
                <a:spcPts val="1115"/>
              </a:spcBef>
            </a:pPr>
            <a:r>
              <a:rPr dirty="0" sz="1200">
                <a:latin typeface="Times New Roman"/>
                <a:cs typeface="Times New Roman"/>
              </a:rPr>
              <a:t>Picture </a:t>
            </a:r>
            <a:r>
              <a:rPr dirty="0" sz="1200" spc="-10">
                <a:latin typeface="Times New Roman"/>
                <a:cs typeface="Times New Roman"/>
              </a:rPr>
              <a:t>definition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stored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memory </a:t>
            </a:r>
            <a:r>
              <a:rPr dirty="0" sz="1200" spc="-5">
                <a:latin typeface="Times New Roman"/>
                <a:cs typeface="Times New Roman"/>
              </a:rPr>
              <a:t>area </a:t>
            </a:r>
            <a:r>
              <a:rPr dirty="0" sz="1200" spc="-10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frame </a:t>
            </a:r>
            <a:r>
              <a:rPr dirty="0" sz="1200" spc="-10" b="1">
                <a:latin typeface="Times New Roman"/>
                <a:cs typeface="Times New Roman"/>
              </a:rPr>
              <a:t>buffer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buffer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stores the </a:t>
            </a:r>
            <a:r>
              <a:rPr dirty="0" sz="1200" spc="-5">
                <a:latin typeface="Times New Roman"/>
                <a:cs typeface="Times New Roman"/>
              </a:rPr>
              <a:t>intensity </a:t>
            </a:r>
            <a:r>
              <a:rPr dirty="0" sz="1200" spc="-10">
                <a:latin typeface="Times New Roman"/>
                <a:cs typeface="Times New Roman"/>
              </a:rPr>
              <a:t>values for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screen points. Each screen </a:t>
            </a:r>
            <a:r>
              <a:rPr dirty="0" sz="1200" spc="-10">
                <a:latin typeface="Times New Roman"/>
                <a:cs typeface="Times New Roman"/>
              </a:rPr>
              <a:t>point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 b="1">
                <a:latin typeface="Times New Roman"/>
                <a:cs typeface="Times New Roman"/>
              </a:rPr>
              <a:t>pixel </a:t>
            </a:r>
            <a:r>
              <a:rPr dirty="0" sz="1200">
                <a:latin typeface="Times New Roman"/>
                <a:cs typeface="Times New Roman"/>
              </a:rPr>
              <a:t>(picture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element).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01699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black </a:t>
            </a:r>
            <a:r>
              <a:rPr dirty="0" sz="1200" spc="-5">
                <a:latin typeface="Times New Roman"/>
                <a:cs typeface="Times New Roman"/>
              </a:rPr>
              <a:t>and white systems,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frame buffer </a:t>
            </a:r>
            <a:r>
              <a:rPr dirty="0" sz="1200" spc="-5">
                <a:latin typeface="Times New Roman"/>
                <a:cs typeface="Times New Roman"/>
              </a:rPr>
              <a:t>storing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pixels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bitmap</a:t>
            </a:r>
            <a:r>
              <a:rPr dirty="0" sz="1200" spc="-5">
                <a:latin typeface="Times New Roman"/>
                <a:cs typeface="Times New Roman"/>
              </a:rPr>
              <a:t>. Each </a:t>
            </a:r>
            <a:r>
              <a:rPr dirty="0" sz="1200">
                <a:latin typeface="Times New Roman"/>
                <a:cs typeface="Times New Roman"/>
              </a:rPr>
              <a:t>entry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bitmap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1-bit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 spc="-1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determine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(1)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off (0)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intensity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0042652"/>
            <a:ext cx="5766435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storing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pixels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pixmap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(Though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nowadays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graphics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libraries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bitmap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too).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entry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pixmap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4700" y="2009775"/>
            <a:ext cx="2889250" cy="20694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5245" y="5359400"/>
            <a:ext cx="2548889" cy="18002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53935" y="10279964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0370"/>
            <a:ext cx="5831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suboctants.When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encountered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octree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71600"/>
            <a:ext cx="5875020" cy="14401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painted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marR="433705">
              <a:lnSpc>
                <a:spcPct val="108300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loaded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octant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determining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quadrant.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But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70"/>
              </a:spcBef>
              <a:buChar char="-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octant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homogeneously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octant.</a:t>
            </a: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45"/>
              </a:spcBef>
              <a:buChar char="-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empty,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octant.</a:t>
            </a:r>
            <a:endParaRPr sz="1200">
              <a:latin typeface="Times New Roman"/>
              <a:cs typeface="Times New Roman"/>
            </a:endParaRPr>
          </a:p>
          <a:p>
            <a:pPr marL="12700" marR="155575">
              <a:lnSpc>
                <a:spcPct val="110000"/>
              </a:lnSpc>
              <a:buChar char="-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octant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heterogeneous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regions,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subdivided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sub-octants</a:t>
            </a:r>
            <a:r>
              <a:rPr dirty="0" sz="1200">
                <a:latin typeface="Times New Roman"/>
                <a:cs typeface="Times New Roman"/>
              </a:rPr>
              <a:t> 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recursively.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189" y="652780"/>
            <a:ext cx="1515745" cy="12642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8"/>
            <a:ext cx="5871845" cy="1931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016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Unit-5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95250">
              <a:lnSpc>
                <a:spcPct val="100000"/>
              </a:lnSpc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Animation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0920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Motion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characters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life.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polygonal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animated: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identity,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character,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gender,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mood,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intention,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emotion,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59528"/>
            <a:ext cx="5848350" cy="83311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887730">
              <a:lnSpc>
                <a:spcPct val="100000"/>
              </a:lnSpc>
              <a:spcBef>
                <a:spcPts val="240"/>
              </a:spcBef>
            </a:pPr>
            <a:r>
              <a:rPr dirty="0" sz="1200" spc="-10" b="1">
                <a:latin typeface="Times New Roman"/>
                <a:cs typeface="Times New Roman"/>
              </a:rPr>
              <a:t>Very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simple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characters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(image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by</a:t>
            </a:r>
            <a:r>
              <a:rPr dirty="0" sz="1200" spc="10" b="1">
                <a:latin typeface="Times New Roman"/>
                <a:cs typeface="Times New Roman"/>
              </a:rPr>
              <a:t> Ken</a:t>
            </a:r>
            <a:r>
              <a:rPr dirty="0" sz="1200" spc="-10" b="1">
                <a:latin typeface="Times New Roman"/>
                <a:cs typeface="Times New Roman"/>
              </a:rPr>
              <a:t> Perlin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movie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rate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5">
                <a:latin typeface="Times New Roman"/>
                <a:cs typeface="Times New Roman"/>
              </a:rPr>
              <a:t>film,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30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Copyright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280273"/>
            <a:ext cx="5723890" cy="186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specifying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MS Gothic"/>
                <a:cs typeface="MS Gothic"/>
              </a:rPr>
              <a:t>n</a:t>
            </a:r>
            <a:r>
              <a:rPr dirty="0" sz="1200" spc="10">
                <a:latin typeface="MS Gothic"/>
                <a:cs typeface="MS Gothic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freedom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 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57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5">
                <a:latin typeface="Times New Roman"/>
                <a:cs typeface="Times New Roman"/>
              </a:rPr>
              <a:t>polygon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vertices,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86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spline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control,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84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5">
                <a:latin typeface="Times New Roman"/>
                <a:cs typeface="Times New Roman"/>
              </a:rPr>
              <a:t>joint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angles,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84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5">
                <a:latin typeface="Times New Roman"/>
                <a:cs typeface="Times New Roman"/>
              </a:rPr>
              <a:t>muscle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contraction,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86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camera</a:t>
            </a:r>
            <a:r>
              <a:rPr dirty="0" sz="1200" spc="-5">
                <a:latin typeface="Times New Roman"/>
                <a:cs typeface="Times New Roman"/>
              </a:rPr>
              <a:t> parameters,</a:t>
            </a:r>
            <a:r>
              <a:rPr dirty="0" sz="1200">
                <a:latin typeface="Times New Roman"/>
                <a:cs typeface="Times New Roman"/>
              </a:rPr>
              <a:t> or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650" y="2931795"/>
            <a:ext cx="2123440" cy="1760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115685"/>
            <a:ext cx="5389880" cy="21913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8178"/>
            <a:ext cx="5885815" cy="51689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65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5">
                <a:latin typeface="Times New Roman"/>
                <a:cs typeface="Times New Roman"/>
              </a:rPr>
              <a:t>color.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6700"/>
              </a:lnSpc>
              <a:spcBef>
                <a:spcPts val="310"/>
              </a:spcBef>
            </a:pP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MS Gothic"/>
                <a:cs typeface="MS Gothic"/>
              </a:rPr>
              <a:t>n </a:t>
            </a:r>
            <a:r>
              <a:rPr dirty="0" sz="1200" spc="-5">
                <a:latin typeface="Times New Roman"/>
                <a:cs typeface="Times New Roman"/>
              </a:rPr>
              <a:t>parameters,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vector </a:t>
            </a:r>
            <a:r>
              <a:rPr dirty="0" sz="1200">
                <a:latin typeface="MS Gothic"/>
                <a:cs typeface="MS Gothic"/>
              </a:rPr>
              <a:t>~q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MS Gothic"/>
                <a:cs typeface="MS Gothic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-dimensional </a:t>
            </a:r>
            <a:r>
              <a:rPr dirty="0" sz="1200" spc="5">
                <a:latin typeface="Times New Roman"/>
                <a:cs typeface="Times New Roman"/>
              </a:rPr>
              <a:t>state </a:t>
            </a:r>
            <a:r>
              <a:rPr dirty="0" sz="1200" spc="-5">
                <a:latin typeface="Times New Roman"/>
                <a:cs typeface="Times New Roman"/>
              </a:rPr>
              <a:t>space. Parameters may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generate </a:t>
            </a:r>
            <a:r>
              <a:rPr dirty="0" sz="1200" spc="-10">
                <a:latin typeface="Times New Roman"/>
                <a:cs typeface="Times New Roman"/>
              </a:rPr>
              <a:t>animation.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model’s motion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trajectory </a:t>
            </a:r>
            <a:r>
              <a:rPr dirty="0" sz="1200">
                <a:latin typeface="Times New Roman"/>
                <a:cs typeface="Times New Roman"/>
              </a:rPr>
              <a:t>through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state </a:t>
            </a:r>
            <a:r>
              <a:rPr dirty="0" sz="1200" spc="-5">
                <a:latin typeface="Times New Roman"/>
                <a:cs typeface="Times New Roman"/>
              </a:rPr>
              <a:t>space </a:t>
            </a:r>
            <a:r>
              <a:rPr dirty="0" sz="1200">
                <a:latin typeface="Times New Roman"/>
                <a:cs typeface="Times New Roman"/>
              </a:rPr>
              <a:t>or a </a:t>
            </a:r>
            <a:r>
              <a:rPr dirty="0" sz="1200" spc="-10">
                <a:latin typeface="Times New Roman"/>
                <a:cs typeface="Times New Roman"/>
              </a:rPr>
              <a:t>set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motion curves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parameter over </a:t>
            </a:r>
            <a:r>
              <a:rPr dirty="0" sz="1200" spc="-10">
                <a:latin typeface="Times New Roman"/>
                <a:cs typeface="Times New Roman"/>
              </a:rPr>
              <a:t>time, </a:t>
            </a:r>
            <a:r>
              <a:rPr dirty="0" sz="1200" spc="-15">
                <a:latin typeface="Times New Roman"/>
                <a:cs typeface="Times New Roman"/>
              </a:rPr>
              <a:t>i.e. </a:t>
            </a:r>
            <a:r>
              <a:rPr dirty="0" sz="1200" spc="-5">
                <a:latin typeface="MS Gothic"/>
                <a:cs typeface="MS Gothic"/>
              </a:rPr>
              <a:t>~q</a:t>
            </a:r>
            <a:r>
              <a:rPr dirty="0" sz="1200" spc="-5">
                <a:latin typeface="Microsoft Sans Serif"/>
                <a:cs typeface="Microsoft Sans Serif"/>
              </a:rPr>
              <a:t>(</a:t>
            </a:r>
            <a:r>
              <a:rPr dirty="0" sz="1200" spc="-5">
                <a:latin typeface="MS Gothic"/>
                <a:cs typeface="MS Gothic"/>
              </a:rPr>
              <a:t>t</a:t>
            </a:r>
            <a:r>
              <a:rPr dirty="0" sz="1200" spc="-5">
                <a:latin typeface="Microsoft Sans Serif"/>
                <a:cs typeface="Microsoft Sans Serif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where </a:t>
            </a:r>
            <a:r>
              <a:rPr dirty="0" sz="1200">
                <a:latin typeface="MS Gothic"/>
                <a:cs typeface="MS Gothic"/>
              </a:rPr>
              <a:t>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 spc="-10">
                <a:latin typeface="Times New Roman"/>
                <a:cs typeface="Times New Roman"/>
              </a:rPr>
              <a:t>frame.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specifying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state </a:t>
            </a:r>
            <a:r>
              <a:rPr dirty="0" sz="1200" spc="-5">
                <a:latin typeface="Times New Roman"/>
                <a:cs typeface="Times New Roman"/>
              </a:rPr>
              <a:t>space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trajectory.</a:t>
            </a:r>
            <a:endParaRPr sz="1200">
              <a:latin typeface="Times New Roman"/>
              <a:cs typeface="Times New Roman"/>
            </a:endParaRPr>
          </a:p>
          <a:p>
            <a:pPr marL="12700" marR="406400">
              <a:lnSpc>
                <a:spcPct val="108300"/>
              </a:lnSpc>
              <a:spcBef>
                <a:spcPts val="19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for</a:t>
            </a:r>
            <a:r>
              <a:rPr dirty="0" sz="12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t=t</a:t>
            </a:r>
            <a:r>
              <a:rPr dirty="0" sz="1200" spc="-5">
                <a:latin typeface="Microsoft Sans Serif"/>
                <a:cs typeface="Microsoft Sans Serif"/>
              </a:rPr>
              <a:t>1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to</a:t>
            </a:r>
            <a:r>
              <a:rPr dirty="0" sz="12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</a:t>
            </a:r>
            <a:r>
              <a:rPr dirty="0" sz="1200" spc="-5">
                <a:latin typeface="Microsoft Sans Serif"/>
                <a:cs typeface="Microsoft Sans Serif"/>
              </a:rPr>
              <a:t>end</a:t>
            </a:r>
            <a:r>
              <a:rPr dirty="0" sz="1200" spc="-5">
                <a:latin typeface="Courier New"/>
                <a:cs typeface="Courier New"/>
              </a:rPr>
              <a:t>:</a:t>
            </a:r>
            <a:r>
              <a:rPr dirty="0" sz="12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render(</a:t>
            </a:r>
            <a:r>
              <a:rPr dirty="0" sz="1200" spc="-5">
                <a:latin typeface="Times New Roman"/>
                <a:cs typeface="Times New Roman"/>
              </a:rPr>
              <a:t>~</a:t>
            </a:r>
            <a:r>
              <a:rPr dirty="0" sz="1200" spc="-5">
                <a:latin typeface="Microsoft Sans Serif"/>
                <a:cs typeface="Microsoft Sans Serif"/>
              </a:rPr>
              <a:t>q</a:t>
            </a:r>
            <a:r>
              <a:rPr dirty="0" sz="1200" spc="-5">
                <a:latin typeface="Courier New"/>
                <a:cs typeface="Courier New"/>
              </a:rPr>
              <a:t>(t))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loosely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coupled.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control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actions.</a:t>
            </a:r>
            <a:endParaRPr sz="1200">
              <a:latin typeface="Times New Roman"/>
              <a:cs typeface="Times New Roman"/>
            </a:endParaRPr>
          </a:p>
          <a:p>
            <a:pPr marL="12700" marR="64389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Animation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55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5">
                <a:latin typeface="Times New Roman"/>
                <a:cs typeface="Times New Roman"/>
              </a:rPr>
              <a:t>Keyframing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145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5">
                <a:latin typeface="Times New Roman"/>
                <a:cs typeface="Times New Roman"/>
              </a:rPr>
              <a:t>Motion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capture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60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>
                <a:latin typeface="Times New Roman"/>
                <a:cs typeface="Times New Roman"/>
              </a:rPr>
              <a:t>Procedural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409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simulation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145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5">
                <a:latin typeface="Times New Roman"/>
                <a:cs typeface="Times New Roman"/>
              </a:rPr>
              <a:t>Particle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145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>
                <a:latin typeface="Times New Roman"/>
                <a:cs typeface="Times New Roman"/>
              </a:rPr>
              <a:t>Crowd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behaviors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57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Data-driven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Keyframing</a:t>
            </a:r>
            <a:endParaRPr sz="1600">
              <a:latin typeface="Times New Roman"/>
              <a:cs typeface="Times New Roman"/>
            </a:endParaRPr>
          </a:p>
          <a:p>
            <a:pPr marL="12700" marR="137795">
              <a:lnSpc>
                <a:spcPts val="1730"/>
              </a:lnSpc>
            </a:pPr>
            <a:r>
              <a:rPr dirty="0" sz="1200" spc="-5" b="1">
                <a:latin typeface="Times New Roman"/>
                <a:cs typeface="Times New Roman"/>
              </a:rPr>
              <a:t>Keyframing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an</a:t>
            </a:r>
            <a:r>
              <a:rPr dirty="0" sz="1200" spc="-5">
                <a:latin typeface="Times New Roman"/>
                <a:cs typeface="Times New Roman"/>
              </a:rPr>
              <a:t> animation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interpolated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</a:t>
            </a:r>
            <a:r>
              <a:rPr dirty="0" sz="1200">
                <a:latin typeface="MS Gothic"/>
                <a:cs typeface="MS Gothic"/>
              </a:rPr>
              <a:t>~q</a:t>
            </a:r>
            <a:r>
              <a:rPr dirty="0" sz="1200">
                <a:latin typeface="Microsoft Sans Serif"/>
                <a:cs typeface="Microsoft Sans Serif"/>
              </a:rPr>
              <a:t>1</a:t>
            </a:r>
            <a:r>
              <a:rPr dirty="0" sz="1200">
                <a:latin typeface="MS Gothic"/>
                <a:cs typeface="MS Gothic"/>
              </a:rPr>
              <a:t>, ...,</a:t>
            </a:r>
            <a:r>
              <a:rPr dirty="0" sz="1200" spc="-5">
                <a:latin typeface="MS Gothic"/>
                <a:cs typeface="MS Gothic"/>
              </a:rPr>
              <a:t> </a:t>
            </a:r>
            <a:r>
              <a:rPr dirty="0" sz="1200">
                <a:latin typeface="MS Gothic"/>
                <a:cs typeface="MS Gothic"/>
              </a:rPr>
              <a:t>~qT </a:t>
            </a:r>
            <a:r>
              <a:rPr dirty="0" sz="1200">
                <a:latin typeface="Microsoft Sans Serif"/>
                <a:cs typeface="Microsoft Sans Serif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keyframes,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47913"/>
            <a:ext cx="567055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Catmull-Rom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splines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keyframe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animation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676587"/>
            <a:ext cx="1120140" cy="5010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53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5">
                <a:latin typeface="Times New Roman"/>
                <a:cs typeface="Times New Roman"/>
              </a:rPr>
              <a:t>Pros: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30" b="1">
                <a:latin typeface="Times New Roman"/>
                <a:cs typeface="Times New Roman"/>
              </a:rPr>
              <a:t>–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 spc="30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5">
                <a:latin typeface="Times New Roman"/>
                <a:cs typeface="Times New Roman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350" y="5810250"/>
            <a:ext cx="1268729" cy="9429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33450" y="5810250"/>
            <a:ext cx="2581910" cy="2679700"/>
            <a:chOff x="933450" y="5810250"/>
            <a:chExt cx="2581910" cy="2679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810250"/>
              <a:ext cx="1267460" cy="942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7900" y="5810250"/>
              <a:ext cx="1267460" cy="942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450" y="6778625"/>
              <a:ext cx="2479675" cy="17113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344170"/>
            <a:ext cx="5953760" cy="39858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 spc="-30" b="1">
                <a:latin typeface="Times New Roman"/>
                <a:cs typeface="Times New Roman"/>
              </a:rPr>
              <a:t>–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60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Cons: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labor </a:t>
            </a:r>
            <a:r>
              <a:rPr dirty="0" sz="1200" spc="-10">
                <a:latin typeface="Times New Roman"/>
                <a:cs typeface="Times New Roman"/>
              </a:rPr>
              <a:t>intensive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30" b="1">
                <a:latin typeface="Times New Roman"/>
                <a:cs typeface="Times New Roman"/>
              </a:rPr>
              <a:t>–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Difficult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convincing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 </a:t>
            </a:r>
            <a:r>
              <a:rPr dirty="0" sz="1200">
                <a:latin typeface="Times New Roman"/>
                <a:cs typeface="Times New Roman"/>
              </a:rPr>
              <a:t>realism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580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Uses:</a:t>
            </a:r>
            <a:endParaRPr sz="1200">
              <a:latin typeface="Times New Roman"/>
              <a:cs typeface="Times New Roman"/>
            </a:endParaRPr>
          </a:p>
          <a:p>
            <a:pPr marL="12700" marR="652780">
              <a:lnSpc>
                <a:spcPct val="111700"/>
              </a:lnSpc>
              <a:spcBef>
                <a:spcPts val="260"/>
              </a:spcBef>
            </a:pPr>
            <a:r>
              <a:rPr dirty="0" sz="1200" spc="-30" b="1">
                <a:latin typeface="Times New Roman"/>
                <a:cs typeface="Times New Roman"/>
              </a:rPr>
              <a:t>–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Potentially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everything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complex </a:t>
            </a:r>
            <a:r>
              <a:rPr dirty="0" sz="1200">
                <a:latin typeface="Times New Roman"/>
                <a:cs typeface="Times New Roman"/>
              </a:rPr>
              <a:t>physical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phenomena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smoke,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water,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Kinematics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b="1">
                <a:latin typeface="Times New Roman"/>
                <a:cs typeface="Times New Roman"/>
              </a:rPr>
              <a:t>Kinematics </a:t>
            </a:r>
            <a:r>
              <a:rPr dirty="0" sz="1200" spc="-5">
                <a:latin typeface="Times New Roman"/>
                <a:cs typeface="Times New Roman"/>
              </a:rPr>
              <a:t>describe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independent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forces that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cause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motion.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Kinematic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keyframing,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either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setting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joint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explicitly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forward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kinematics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specifying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key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joint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inverse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kinematics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Times New Roman"/>
                <a:cs typeface="Times New Roman"/>
              </a:rPr>
              <a:t>16.3.1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Forward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Kinematics</a:t>
            </a:r>
            <a:endParaRPr sz="1200">
              <a:latin typeface="Times New Roman"/>
              <a:cs typeface="Times New Roman"/>
            </a:endParaRPr>
          </a:p>
          <a:p>
            <a:pPr marL="12700" marR="169545">
              <a:lnSpc>
                <a:spcPts val="1780"/>
              </a:lnSpc>
              <a:spcBef>
                <a:spcPts val="45"/>
              </a:spcBef>
            </a:pPr>
            <a:r>
              <a:rPr dirty="0" sz="1200" spc="25">
                <a:latin typeface="Times New Roman"/>
                <a:cs typeface="Times New Roman"/>
              </a:rPr>
              <a:t>With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forward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kinematics,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a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point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204">
                <a:latin typeface="Microsoft Sans Serif"/>
                <a:cs typeface="Microsoft Sans Serif"/>
              </a:rPr>
              <a:t>¯</a:t>
            </a:r>
            <a:r>
              <a:rPr dirty="0" sz="1200" spc="-185">
                <a:latin typeface="Microsoft Sans Serif"/>
                <a:cs typeface="Microsoft Sans Serif"/>
              </a:rPr>
              <a:t> </a:t>
            </a:r>
            <a:r>
              <a:rPr dirty="0" sz="1200" spc="20">
                <a:latin typeface="MS Gothic"/>
                <a:cs typeface="MS Gothic"/>
              </a:rPr>
              <a:t>p</a:t>
            </a:r>
            <a:r>
              <a:rPr dirty="0" sz="1200" spc="-190">
                <a:latin typeface="MS Gothic"/>
                <a:cs typeface="MS Gothic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is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positioned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by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204">
                <a:latin typeface="Microsoft Sans Serif"/>
                <a:cs typeface="Microsoft Sans Serif"/>
              </a:rPr>
              <a:t>¯</a:t>
            </a:r>
            <a:r>
              <a:rPr dirty="0" sz="1200" spc="-100">
                <a:latin typeface="Microsoft Sans Serif"/>
                <a:cs typeface="Microsoft Sans Serif"/>
              </a:rPr>
              <a:t> </a:t>
            </a:r>
            <a:r>
              <a:rPr dirty="0" sz="1200" spc="20">
                <a:latin typeface="MS Gothic"/>
                <a:cs typeface="MS Gothic"/>
              </a:rPr>
              <a:t>p</a:t>
            </a:r>
            <a:r>
              <a:rPr dirty="0" sz="1200" spc="-165">
                <a:latin typeface="MS Gothic"/>
                <a:cs typeface="MS Gothic"/>
              </a:rPr>
              <a:t> </a:t>
            </a:r>
            <a:r>
              <a:rPr dirty="0" sz="1200" spc="30">
                <a:latin typeface="Microsoft Sans Serif"/>
                <a:cs typeface="Microsoft Sans Serif"/>
              </a:rPr>
              <a:t>=</a:t>
            </a:r>
            <a:r>
              <a:rPr dirty="0" sz="1200" spc="-90">
                <a:latin typeface="Microsoft Sans Serif"/>
                <a:cs typeface="Microsoft Sans Serif"/>
              </a:rPr>
              <a:t> </a:t>
            </a:r>
            <a:r>
              <a:rPr dirty="0" sz="1200" spc="25">
                <a:latin typeface="MS Gothic"/>
                <a:cs typeface="MS Gothic"/>
              </a:rPr>
              <a:t>f</a:t>
            </a:r>
            <a:r>
              <a:rPr dirty="0" sz="1200" spc="25">
                <a:latin typeface="Microsoft Sans Serif"/>
                <a:cs typeface="Microsoft Sans Serif"/>
              </a:rPr>
              <a:t>(_)</a:t>
            </a:r>
            <a:r>
              <a:rPr dirty="0" sz="1200" spc="-110">
                <a:latin typeface="Microsoft Sans Serif"/>
                <a:cs typeface="Microsoft Sans Serif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where</a:t>
            </a:r>
            <a:r>
              <a:rPr dirty="0" sz="1200" spc="25">
                <a:latin typeface="Microsoft Sans Serif"/>
                <a:cs typeface="Microsoft Sans Serif"/>
              </a:rPr>
              <a:t>_</a:t>
            </a:r>
            <a:r>
              <a:rPr dirty="0" sz="1200" spc="25">
                <a:latin typeface="Times New Roman"/>
                <a:cs typeface="Times New Roman"/>
              </a:rPr>
              <a:t>is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a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state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vector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Microsoft Sans Serif"/>
                <a:cs typeface="Microsoft Sans Serif"/>
              </a:rPr>
              <a:t>(θ1</a:t>
            </a:r>
            <a:r>
              <a:rPr dirty="0" sz="1200" spc="20">
                <a:latin typeface="MS Gothic"/>
                <a:cs typeface="MS Gothic"/>
              </a:rPr>
              <a:t>, </a:t>
            </a:r>
            <a:r>
              <a:rPr dirty="0" sz="1200" spc="-585">
                <a:latin typeface="MS Gothic"/>
                <a:cs typeface="MS Gothic"/>
              </a:rPr>
              <a:t> </a:t>
            </a:r>
            <a:r>
              <a:rPr dirty="0" sz="1200" spc="20">
                <a:latin typeface="Microsoft Sans Serif"/>
                <a:cs typeface="Microsoft Sans Serif"/>
              </a:rPr>
              <a:t>θ2</a:t>
            </a:r>
            <a:r>
              <a:rPr dirty="0" sz="1200" spc="20">
                <a:latin typeface="MS Gothic"/>
                <a:cs typeface="MS Gothic"/>
              </a:rPr>
              <a:t>,</a:t>
            </a:r>
            <a:r>
              <a:rPr dirty="0" sz="1200" spc="-5">
                <a:latin typeface="MS Gothic"/>
                <a:cs typeface="MS Gothic"/>
              </a:rPr>
              <a:t> </a:t>
            </a:r>
            <a:r>
              <a:rPr dirty="0" sz="1200" spc="25">
                <a:latin typeface="MS Gothic"/>
                <a:cs typeface="MS Gothic"/>
              </a:rPr>
              <a:t>...</a:t>
            </a:r>
            <a:r>
              <a:rPr dirty="0" sz="1200" spc="25">
                <a:latin typeface="Microsoft Sans Serif"/>
                <a:cs typeface="Microsoft Sans Serif"/>
              </a:rPr>
              <a:t>θ</a:t>
            </a:r>
            <a:r>
              <a:rPr dirty="0" sz="1200" spc="25">
                <a:latin typeface="MS Gothic"/>
                <a:cs typeface="MS Gothic"/>
              </a:rPr>
              <a:t>n</a:t>
            </a:r>
            <a:r>
              <a:rPr dirty="0" sz="1200" spc="25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specifying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joints.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109461"/>
            <a:ext cx="5856605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0345">
              <a:lnSpc>
                <a:spcPct val="12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4">
                <a:latin typeface="Microsoft Sans Serif"/>
                <a:cs typeface="Microsoft Sans Serif"/>
              </a:rPr>
              <a:t>¯</a:t>
            </a:r>
            <a:r>
              <a:rPr dirty="0" sz="1200" spc="-16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S Gothic"/>
                <a:cs typeface="MS Gothic"/>
              </a:rPr>
              <a:t>p</a:t>
            </a:r>
            <a:r>
              <a:rPr dirty="0" sz="1200" spc="5">
                <a:latin typeface="MS Gothic"/>
                <a:cs typeface="MS Gothic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=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</a:t>
            </a:r>
            <a:r>
              <a:rPr dirty="0" sz="1200">
                <a:latin typeface="MS Gothic"/>
                <a:cs typeface="MS Gothic"/>
              </a:rPr>
              <a:t>l</a:t>
            </a:r>
            <a:r>
              <a:rPr dirty="0" sz="1200">
                <a:latin typeface="Microsoft Sans Serif"/>
                <a:cs typeface="Microsoft Sans Serif"/>
              </a:rPr>
              <a:t>1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cos(θ1)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+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S Gothic"/>
                <a:cs typeface="MS Gothic"/>
              </a:rPr>
              <a:t>l</a:t>
            </a:r>
            <a:r>
              <a:rPr dirty="0" sz="1200">
                <a:latin typeface="Microsoft Sans Serif"/>
                <a:cs typeface="Microsoft Sans Serif"/>
              </a:rPr>
              <a:t>2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cos(θ1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+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θ2)</a:t>
            </a:r>
            <a:r>
              <a:rPr dirty="0" sz="1200" spc="-5">
                <a:latin typeface="MS Gothic"/>
                <a:cs typeface="MS Gothic"/>
              </a:rPr>
              <a:t>,</a:t>
            </a:r>
            <a:r>
              <a:rPr dirty="0" sz="1200" spc="5">
                <a:latin typeface="MS Gothic"/>
                <a:cs typeface="MS Gothic"/>
              </a:rPr>
              <a:t> </a:t>
            </a:r>
            <a:r>
              <a:rPr dirty="0" sz="1200">
                <a:latin typeface="MS Gothic"/>
                <a:cs typeface="MS Gothic"/>
              </a:rPr>
              <a:t>l</a:t>
            </a:r>
            <a:r>
              <a:rPr dirty="0" sz="1200">
                <a:latin typeface="Microsoft Sans Serif"/>
                <a:cs typeface="Microsoft Sans Serif"/>
              </a:rPr>
              <a:t>1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sin(θ1)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+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S Gothic"/>
                <a:cs typeface="MS Gothic"/>
              </a:rPr>
              <a:t>l</a:t>
            </a:r>
            <a:r>
              <a:rPr dirty="0" sz="1200">
                <a:latin typeface="Microsoft Sans Serif"/>
                <a:cs typeface="Microsoft Sans Serif"/>
              </a:rPr>
              <a:t>2</a:t>
            </a:r>
            <a:r>
              <a:rPr dirty="0" sz="1200" spc="-5">
                <a:latin typeface="Microsoft Sans Serif"/>
                <a:cs typeface="Microsoft Sans Serif"/>
              </a:rPr>
              <a:t> sin(θ1</a:t>
            </a:r>
            <a:r>
              <a:rPr dirty="0" sz="1200">
                <a:latin typeface="Microsoft Sans Serif"/>
                <a:cs typeface="Microsoft Sans Serif"/>
              </a:rPr>
              <a:t> +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70">
                <a:latin typeface="Microsoft Sans Serif"/>
                <a:cs typeface="Microsoft Sans Serif"/>
              </a:rPr>
              <a:t>θ2))</a:t>
            </a:r>
            <a:r>
              <a:rPr dirty="0" sz="1200" spc="7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10" b="1">
                <a:latin typeface="Times New Roman"/>
                <a:cs typeface="Times New Roman"/>
              </a:rPr>
              <a:t>Inverse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Kinematics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inverse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kinematics,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effector,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04">
                <a:latin typeface="Microsoft Sans Serif"/>
                <a:cs typeface="Microsoft Sans Serif"/>
              </a:rPr>
              <a:t>¯</a:t>
            </a:r>
            <a:r>
              <a:rPr dirty="0" sz="1200" spc="185">
                <a:latin typeface="Microsoft Sans Serif"/>
                <a:cs typeface="Microsoft Sans Serif"/>
              </a:rPr>
              <a:t> </a:t>
            </a:r>
            <a:r>
              <a:rPr dirty="0" sz="1200" spc="-15">
                <a:latin typeface="MS Gothic"/>
                <a:cs typeface="MS Gothic"/>
              </a:rPr>
              <a:t>p</a:t>
            </a:r>
            <a:r>
              <a:rPr dirty="0" sz="1200" spc="-15">
                <a:latin typeface="Times New Roman"/>
                <a:cs typeface="Times New Roman"/>
              </a:rPr>
              <a:t>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evaluate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Microsoft Sans Serif"/>
                <a:cs typeface="Microsoft Sans Serif"/>
              </a:rPr>
              <a:t>_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4">
                <a:latin typeface="Microsoft Sans Serif"/>
                <a:cs typeface="Microsoft Sans Serif"/>
              </a:rPr>
              <a:t>¯</a:t>
            </a:r>
            <a:r>
              <a:rPr dirty="0" sz="1200" spc="7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S Gothic"/>
                <a:cs typeface="MS Gothic"/>
              </a:rPr>
              <a:t>p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Microsoft Sans Serif"/>
                <a:cs typeface="Microsoft Sans Serif"/>
              </a:rPr>
              <a:t>_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=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45">
                <a:latin typeface="MS Gothic"/>
                <a:cs typeface="MS Gothic"/>
              </a:rPr>
              <a:t>f</a:t>
            </a:r>
            <a:r>
              <a:rPr dirty="0" sz="1200" spc="-45">
                <a:latin typeface="Arial Black"/>
                <a:cs typeface="Arial Black"/>
              </a:rPr>
              <a:t>−</a:t>
            </a:r>
            <a:r>
              <a:rPr dirty="0" sz="1200" spc="-45">
                <a:latin typeface="Microsoft Sans Serif"/>
                <a:cs typeface="Microsoft Sans Serif"/>
              </a:rPr>
              <a:t>1(¯</a:t>
            </a:r>
            <a:r>
              <a:rPr dirty="0" sz="1200" spc="29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S Gothic"/>
                <a:cs typeface="MS Gothic"/>
              </a:rPr>
              <a:t>p</a:t>
            </a:r>
            <a:r>
              <a:rPr dirty="0" sz="1200">
                <a:latin typeface="Microsoft Sans Serif"/>
                <a:cs typeface="Microsoft Sans Serif"/>
              </a:rPr>
              <a:t>)</a:t>
            </a:r>
            <a:r>
              <a:rPr dirty="0" sz="1200">
                <a:latin typeface="MS Gothic"/>
                <a:cs typeface="MS Gothic"/>
              </a:rPr>
              <a:t>.</a:t>
            </a:r>
            <a:endParaRPr sz="1200">
              <a:latin typeface="MS Gothic"/>
              <a:cs typeface="MS Gothic"/>
            </a:endParaRPr>
          </a:p>
          <a:p>
            <a:pPr algn="just" marL="12700" marR="149225">
              <a:lnSpc>
                <a:spcPct val="110000"/>
              </a:lnSpc>
              <a:spcBef>
                <a:spcPts val="335"/>
              </a:spcBef>
            </a:pPr>
            <a:r>
              <a:rPr dirty="0" sz="1200" spc="-10">
                <a:latin typeface="Times New Roman"/>
                <a:cs typeface="Times New Roman"/>
              </a:rPr>
              <a:t>Usually, </a:t>
            </a:r>
            <a:r>
              <a:rPr dirty="0" sz="1200" spc="-5">
                <a:latin typeface="Times New Roman"/>
                <a:cs typeface="Times New Roman"/>
              </a:rPr>
              <a:t>numerical methods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solve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problem,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often </a:t>
            </a:r>
            <a:r>
              <a:rPr dirty="0" sz="1200" spc="-5">
                <a:latin typeface="Times New Roman"/>
                <a:cs typeface="Times New Roman"/>
              </a:rPr>
              <a:t>nonlinear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either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underdetermined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overdetermined. A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underdetermined when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unique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solution, </a:t>
            </a:r>
            <a:r>
              <a:rPr dirty="0" sz="1200" spc="-5">
                <a:latin typeface="Times New Roman"/>
                <a:cs typeface="Times New Roman"/>
              </a:rPr>
              <a:t>such as </a:t>
            </a:r>
            <a:r>
              <a:rPr dirty="0" sz="1200">
                <a:latin typeface="Times New Roman"/>
                <a:cs typeface="Times New Roman"/>
              </a:rPr>
              <a:t>when there are </a:t>
            </a:r>
            <a:r>
              <a:rPr dirty="0" sz="1200" spc="-10">
                <a:latin typeface="Times New Roman"/>
                <a:cs typeface="Times New Roman"/>
              </a:rPr>
              <a:t>more equations </a:t>
            </a:r>
            <a:r>
              <a:rPr dirty="0" sz="1200" spc="-5">
                <a:latin typeface="Times New Roman"/>
                <a:cs typeface="Times New Roman"/>
              </a:rPr>
              <a:t>than unknowns. A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overdetermined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inconsistent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  <a:p>
            <a:pPr marL="12700" marR="11112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Extra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placed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joint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minimize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kinetic</a:t>
            </a:r>
            <a:r>
              <a:rPr dirty="0" sz="1200">
                <a:latin typeface="Times New Roman"/>
                <a:cs typeface="Times New Roman"/>
              </a:rPr>
              <a:t> energy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600" spc="-5" b="1">
                <a:latin typeface="Times New Roman"/>
                <a:cs typeface="Times New Roman"/>
              </a:rPr>
              <a:t>8.3.1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Motion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Capture</a:t>
            </a:r>
            <a:endParaRPr sz="1600">
              <a:latin typeface="Times New Roman"/>
              <a:cs typeface="Times New Roman"/>
            </a:endParaRPr>
          </a:p>
          <a:p>
            <a:pPr marL="12700" marR="114935" indent="76200">
              <a:lnSpc>
                <a:spcPct val="10920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motion </a:t>
            </a:r>
            <a:r>
              <a:rPr dirty="0" sz="1200">
                <a:latin typeface="Times New Roman"/>
                <a:cs typeface="Times New Roman"/>
              </a:rPr>
              <a:t>capture,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attached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body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reflect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light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motion </a:t>
            </a:r>
            <a:r>
              <a:rPr dirty="0" sz="1200">
                <a:latin typeface="Times New Roman"/>
                <a:cs typeface="Times New Roman"/>
              </a:rPr>
              <a:t>capture</a:t>
            </a:r>
            <a:r>
              <a:rPr dirty="0" sz="1200" spc="-10">
                <a:latin typeface="Times New Roman"/>
                <a:cs typeface="Times New Roman"/>
              </a:rPr>
              <a:t> cameras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49093"/>
            <a:ext cx="5932170" cy="2653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17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movement.nyu.edu)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enough </a:t>
            </a:r>
            <a:r>
              <a:rPr dirty="0" sz="1200" spc="-5">
                <a:latin typeface="Times New Roman"/>
                <a:cs typeface="Times New Roman"/>
              </a:rPr>
              <a:t>cameras,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reconstruct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markers </a:t>
            </a:r>
            <a:r>
              <a:rPr dirty="0" sz="1200">
                <a:latin typeface="Times New Roman"/>
                <a:cs typeface="Times New Roman"/>
              </a:rPr>
              <a:t>accurately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3D. 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laborious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Markers</a:t>
            </a:r>
            <a:r>
              <a:rPr dirty="0" sz="1200" spc="-5">
                <a:latin typeface="Times New Roman"/>
                <a:cs typeface="Times New Roman"/>
              </a:rPr>
              <a:t> tend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hidden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cameras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3D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reconstructions </a:t>
            </a:r>
            <a:r>
              <a:rPr dirty="0" sz="1200" spc="-10">
                <a:latin typeface="Times New Roman"/>
                <a:cs typeface="Times New Roman"/>
              </a:rPr>
              <a:t>fail, </a:t>
            </a:r>
            <a:r>
              <a:rPr dirty="0" sz="1200">
                <a:latin typeface="Times New Roman"/>
                <a:cs typeface="Times New Roman"/>
              </a:rPr>
              <a:t>requiring a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manually </a:t>
            </a:r>
            <a:r>
              <a:rPr dirty="0" sz="1200">
                <a:latin typeface="Times New Roman"/>
                <a:cs typeface="Times New Roman"/>
              </a:rPr>
              <a:t>fix </a:t>
            </a:r>
            <a:r>
              <a:rPr dirty="0" sz="1200" spc="5">
                <a:latin typeface="Times New Roman"/>
                <a:cs typeface="Times New Roman"/>
              </a:rPr>
              <a:t>such drop </a:t>
            </a:r>
            <a:r>
              <a:rPr dirty="0" sz="1200">
                <a:latin typeface="Times New Roman"/>
                <a:cs typeface="Times New Roman"/>
              </a:rPr>
              <a:t>outs. </a:t>
            </a:r>
            <a:r>
              <a:rPr dirty="0" sz="1200" spc="-10">
                <a:latin typeface="Times New Roman"/>
                <a:cs typeface="Times New Roman"/>
              </a:rPr>
              <a:t>The resulting </a:t>
            </a:r>
            <a:r>
              <a:rPr dirty="0" sz="1200" spc="-5">
                <a:latin typeface="Times New Roman"/>
                <a:cs typeface="Times New Roman"/>
              </a:rPr>
              <a:t>motion curves </a:t>
            </a:r>
            <a:r>
              <a:rPr dirty="0" sz="1200">
                <a:latin typeface="Times New Roman"/>
                <a:cs typeface="Times New Roman"/>
              </a:rPr>
              <a:t> are often </a:t>
            </a:r>
            <a:r>
              <a:rPr dirty="0" sz="1200" spc="-10">
                <a:latin typeface="Times New Roman"/>
                <a:cs typeface="Times New Roman"/>
              </a:rPr>
              <a:t>noisy, </a:t>
            </a:r>
            <a:r>
              <a:rPr dirty="0" sz="1200" spc="-5">
                <a:latin typeface="Times New Roman"/>
                <a:cs typeface="Times New Roman"/>
              </a:rPr>
              <a:t>requiring </a:t>
            </a:r>
            <a:r>
              <a:rPr dirty="0" sz="1200" spc="-20">
                <a:latin typeface="Times New Roman"/>
                <a:cs typeface="Times New Roman"/>
              </a:rPr>
              <a:t>yet </a:t>
            </a:r>
            <a:r>
              <a:rPr dirty="0" sz="1200" spc="-10">
                <a:latin typeface="Times New Roman"/>
                <a:cs typeface="Times New Roman"/>
              </a:rPr>
              <a:t>more effort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clean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10">
                <a:latin typeface="Times New Roman"/>
                <a:cs typeface="Times New Roman"/>
              </a:rPr>
              <a:t>motion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accurately match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</a:t>
            </a:r>
            <a:r>
              <a:rPr dirty="0" sz="1200" spc="-5">
                <a:latin typeface="Times New Roman"/>
                <a:cs typeface="Times New Roman"/>
              </a:rPr>
              <a:t> an </a:t>
            </a:r>
            <a:r>
              <a:rPr dirty="0" sz="1200">
                <a:latin typeface="Times New Roman"/>
                <a:cs typeface="Times New Roman"/>
              </a:rPr>
              <a:t>animator </a:t>
            </a:r>
            <a:r>
              <a:rPr dirty="0" sz="1200" spc="-5">
                <a:latin typeface="Times New Roman"/>
                <a:cs typeface="Times New Roman"/>
              </a:rPr>
              <a:t>wants. </a:t>
            </a:r>
            <a:r>
              <a:rPr dirty="0" sz="1200" spc="-10">
                <a:latin typeface="Times New Roman"/>
                <a:cs typeface="Times New Roman"/>
              </a:rPr>
              <a:t>Despite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labor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involved,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motion capture </a:t>
            </a:r>
            <a:r>
              <a:rPr dirty="0" sz="1200" spc="-5">
                <a:latin typeface="Times New Roman"/>
                <a:cs typeface="Times New Roman"/>
              </a:rPr>
              <a:t>has become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popular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movie </a:t>
            </a:r>
            <a:r>
              <a:rPr dirty="0" sz="1200" spc="-5">
                <a:latin typeface="Times New Roman"/>
                <a:cs typeface="Times New Roman"/>
              </a:rPr>
              <a:t>and game </a:t>
            </a:r>
            <a:r>
              <a:rPr dirty="0" sz="1200" spc="-10">
                <a:latin typeface="Times New Roman"/>
                <a:cs typeface="Times New Roman"/>
              </a:rPr>
              <a:t>industries,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allows </a:t>
            </a:r>
            <a:r>
              <a:rPr dirty="0" sz="1200" spc="-5">
                <a:latin typeface="Times New Roman"/>
                <a:cs typeface="Times New Roman"/>
              </a:rPr>
              <a:t>fairly </a:t>
            </a:r>
            <a:r>
              <a:rPr dirty="0" sz="1200">
                <a:latin typeface="Times New Roman"/>
                <a:cs typeface="Times New Roman"/>
              </a:rPr>
              <a:t>accurate </a:t>
            </a:r>
            <a:r>
              <a:rPr dirty="0" sz="1200" spc="-5">
                <a:latin typeface="Times New Roman"/>
                <a:cs typeface="Times New Roman"/>
              </a:rPr>
              <a:t>animations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10">
                <a:latin typeface="Times New Roman"/>
                <a:cs typeface="Times New Roman"/>
              </a:rPr>
              <a:t>motion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actors. </a:t>
            </a:r>
            <a:r>
              <a:rPr dirty="0" sz="1200" spc="-5">
                <a:latin typeface="Times New Roman"/>
                <a:cs typeface="Times New Roman"/>
              </a:rPr>
              <a:t>However,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limited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density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markers </a:t>
            </a:r>
            <a:r>
              <a:rPr dirty="0" sz="1200" spc="-5">
                <a:latin typeface="Times New Roman"/>
                <a:cs typeface="Times New Roman"/>
              </a:rPr>
              <a:t>that 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placed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actor.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still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10">
                <a:latin typeface="Times New Roman"/>
                <a:cs typeface="Times New Roman"/>
              </a:rPr>
              <a:t> difficult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convincingly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reconstruct.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356473"/>
            <a:ext cx="3152775" cy="20224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Pros: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30" b="1">
                <a:latin typeface="Times New Roman"/>
                <a:cs typeface="Times New Roman"/>
              </a:rPr>
              <a:t>–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Captures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specific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style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actors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57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Cons: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409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expressive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enough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170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15">
                <a:latin typeface="Times New Roman"/>
                <a:cs typeface="Times New Roman"/>
              </a:rPr>
              <a:t>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consuming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expensive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145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10">
                <a:latin typeface="Times New Roman"/>
                <a:cs typeface="Times New Roman"/>
              </a:rPr>
              <a:t>Difficult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edit</a:t>
            </a:r>
            <a:endParaRPr sz="12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575"/>
              </a:spcBef>
              <a:buFont typeface="Arial Black"/>
              <a:buChar char="•"/>
              <a:tabLst>
                <a:tab pos="110489" algn="l"/>
              </a:tabLst>
            </a:pPr>
            <a:r>
              <a:rPr dirty="0" sz="1200" spc="-10">
                <a:latin typeface="Times New Roman"/>
                <a:cs typeface="Times New Roman"/>
              </a:rPr>
              <a:t>Uses: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>
                <a:latin typeface="Times New Roman"/>
                <a:cs typeface="Times New Roman"/>
              </a:rPr>
              <a:t>Character</a:t>
            </a:r>
            <a:r>
              <a:rPr dirty="0" sz="1200" spc="-10">
                <a:latin typeface="Times New Roman"/>
                <a:cs typeface="Times New Roman"/>
              </a:rPr>
              <a:t> animation</a:t>
            </a:r>
            <a:endParaRPr sz="12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150"/>
              </a:spcBef>
              <a:buFont typeface="Times New Roman"/>
              <a:buChar char="–"/>
              <a:tabLst>
                <a:tab pos="128905" algn="l"/>
              </a:tabLst>
            </a:pPr>
            <a:r>
              <a:rPr dirty="0" sz="1200" spc="-5">
                <a:latin typeface="Times New Roman"/>
                <a:cs typeface="Times New Roman"/>
              </a:rPr>
              <a:t>Medicine,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kinesiology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biomechanics.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450" y="5991225"/>
            <a:ext cx="5877560" cy="1813560"/>
            <a:chOff x="933450" y="5991225"/>
            <a:chExt cx="5877560" cy="1813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6066790"/>
              <a:ext cx="2925445" cy="17341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5991225"/>
              <a:ext cx="2924809" cy="18135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1010920"/>
            <a:ext cx="2400300" cy="18097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04" y="374650"/>
            <a:ext cx="5817870" cy="80200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38100" marR="30480">
              <a:lnSpc>
                <a:spcPct val="9250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occupies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bits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represent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color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pixel.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true </a:t>
            </a:r>
            <a:r>
              <a:rPr dirty="0" sz="1200" spc="-10">
                <a:latin typeface="Times New Roman"/>
                <a:cs typeface="Times New Roman"/>
              </a:rPr>
              <a:t>color display,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bits for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entry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24 (8 </a:t>
            </a:r>
            <a:r>
              <a:rPr dirty="0" sz="1200" spc="-10">
                <a:latin typeface="Times New Roman"/>
                <a:cs typeface="Times New Roman"/>
              </a:rPr>
              <a:t>bits </a:t>
            </a:r>
            <a:r>
              <a:rPr dirty="0" sz="1200" spc="-5">
                <a:latin typeface="Times New Roman"/>
                <a:cs typeface="Times New Roman"/>
              </a:rPr>
              <a:t>per red/green/blue </a:t>
            </a:r>
            <a:r>
              <a:rPr dirty="0" sz="1200" spc="-10">
                <a:latin typeface="Times New Roman"/>
                <a:cs typeface="Times New Roman"/>
              </a:rPr>
              <a:t>channel, </a:t>
            </a:r>
            <a:r>
              <a:rPr dirty="0" sz="1200" spc="-5">
                <a:latin typeface="Times New Roman"/>
                <a:cs typeface="Times New Roman"/>
              </a:rPr>
              <a:t>each channel </a:t>
            </a:r>
            <a:r>
              <a:rPr dirty="0" sz="1200" spc="10">
                <a:latin typeface="Times New Roman"/>
                <a:cs typeface="Times New Roman"/>
              </a:rPr>
              <a:t>2</a:t>
            </a:r>
            <a:r>
              <a:rPr dirty="0" baseline="31250" sz="1200" spc="15">
                <a:latin typeface="Times New Roman"/>
                <a:cs typeface="Times New Roman"/>
              </a:rPr>
              <a:t>8</a:t>
            </a:r>
            <a:r>
              <a:rPr dirty="0" sz="1200" spc="10">
                <a:latin typeface="Times New Roman"/>
                <a:cs typeface="Times New Roman"/>
              </a:rPr>
              <a:t>=256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levels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intensity</a:t>
            </a:r>
            <a:r>
              <a:rPr dirty="0" sz="1200" spc="-10">
                <a:latin typeface="Times New Roman"/>
                <a:cs typeface="Times New Roman"/>
              </a:rPr>
              <a:t> value,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256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voltage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settings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red/green/blue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electron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guns).</a:t>
            </a:r>
            <a:endParaRPr sz="1200">
              <a:latin typeface="Times New Roman"/>
              <a:cs typeface="Times New Roman"/>
            </a:endParaRPr>
          </a:p>
          <a:p>
            <a:pPr algn="just" marL="50165">
              <a:lnSpc>
                <a:spcPct val="100000"/>
              </a:lnSpc>
              <a:spcBef>
                <a:spcPts val="330"/>
              </a:spcBef>
            </a:pPr>
            <a:r>
              <a:rPr dirty="0" sz="1400" spc="-5" b="1">
                <a:latin typeface="Times New Roman"/>
                <a:cs typeface="Times New Roman"/>
              </a:rPr>
              <a:t>Random-Scan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(Vector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Display)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30093"/>
            <a:ext cx="5767070" cy="1083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200"/>
              </a:lnSpc>
              <a:spcBef>
                <a:spcPts val="110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CRT's </a:t>
            </a:r>
            <a:r>
              <a:rPr dirty="0" sz="1200">
                <a:latin typeface="Times New Roman"/>
                <a:cs typeface="Times New Roman"/>
              </a:rPr>
              <a:t>electron </a:t>
            </a:r>
            <a:r>
              <a:rPr dirty="0" sz="1200" spc="-5">
                <a:latin typeface="Times New Roman"/>
                <a:cs typeface="Times New Roman"/>
              </a:rPr>
              <a:t>beam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directed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parts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screen where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picture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drawn.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picture definition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stored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0">
                <a:latin typeface="Times New Roman"/>
                <a:cs typeface="Times New Roman"/>
              </a:rPr>
              <a:t>set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line-drawing commands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refresh display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refresh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12700" marR="185420">
              <a:lnSpc>
                <a:spcPct val="100000"/>
              </a:lnSpc>
              <a:spcBef>
                <a:spcPts val="1155"/>
              </a:spcBef>
            </a:pPr>
            <a:r>
              <a:rPr dirty="0" sz="1200" spc="-5">
                <a:latin typeface="Times New Roman"/>
                <a:cs typeface="Times New Roman"/>
              </a:rPr>
              <a:t>Random-scan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</a:rPr>
              <a:t>raster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smooth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realistic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shaded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581905"/>
            <a:ext cx="5768975" cy="3107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Di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-15" b="1">
                <a:latin typeface="Times New Roman"/>
                <a:cs typeface="Times New Roman"/>
              </a:rPr>
              <a:t>p</a:t>
            </a:r>
            <a:r>
              <a:rPr dirty="0" sz="1400" spc="-5" b="1">
                <a:latin typeface="Times New Roman"/>
                <a:cs typeface="Times New Roman"/>
              </a:rPr>
              <a:t>lay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15" b="1">
                <a:latin typeface="Times New Roman"/>
                <a:cs typeface="Times New Roman"/>
              </a:rPr>
              <a:t>C</a:t>
            </a:r>
            <a:r>
              <a:rPr dirty="0" sz="1400" spc="-5" b="1">
                <a:latin typeface="Times New Roman"/>
                <a:cs typeface="Times New Roman"/>
              </a:rPr>
              <a:t>o</a:t>
            </a:r>
            <a:r>
              <a:rPr dirty="0" sz="1400" spc="-15" b="1">
                <a:latin typeface="Times New Roman"/>
                <a:cs typeface="Times New Roman"/>
              </a:rPr>
              <a:t>n</a:t>
            </a:r>
            <a:r>
              <a:rPr dirty="0" sz="1400" spc="-15" b="1">
                <a:latin typeface="Times New Roman"/>
                <a:cs typeface="Times New Roman"/>
              </a:rPr>
              <a:t>t</a:t>
            </a:r>
            <a:r>
              <a:rPr dirty="0" sz="1400" spc="20" b="1">
                <a:latin typeface="Times New Roman"/>
                <a:cs typeface="Times New Roman"/>
              </a:rPr>
              <a:t>r</a:t>
            </a:r>
            <a:r>
              <a:rPr dirty="0" sz="1400" spc="-30" b="1">
                <a:latin typeface="Times New Roman"/>
                <a:cs typeface="Times New Roman"/>
              </a:rPr>
              <a:t>o</a:t>
            </a:r>
            <a:r>
              <a:rPr dirty="0" sz="1400" spc="-5" b="1">
                <a:latin typeface="Times New Roman"/>
                <a:cs typeface="Times New Roman"/>
              </a:rPr>
              <a:t>l</a:t>
            </a:r>
            <a:r>
              <a:rPr dirty="0" sz="1400" spc="-15" b="1">
                <a:latin typeface="Times New Roman"/>
                <a:cs typeface="Times New Roman"/>
              </a:rPr>
              <a:t>l</a:t>
            </a:r>
            <a:r>
              <a:rPr dirty="0" sz="1400" spc="-5" b="1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raster </a:t>
            </a:r>
            <a:r>
              <a:rPr dirty="0" sz="1200" spc="-10">
                <a:latin typeface="Times New Roman"/>
                <a:cs typeface="Times New Roman"/>
              </a:rPr>
              <a:t>display </a:t>
            </a:r>
            <a:r>
              <a:rPr dirty="0" sz="1200" spc="-5">
                <a:latin typeface="Times New Roman"/>
                <a:cs typeface="Times New Roman"/>
              </a:rPr>
              <a:t>device reads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frame </a:t>
            </a:r>
            <a:r>
              <a:rPr dirty="0" sz="1200" spc="-5">
                <a:latin typeface="Times New Roman"/>
                <a:cs typeface="Times New Roman"/>
              </a:rPr>
              <a:t>buffer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generates </a:t>
            </a:r>
            <a:r>
              <a:rPr dirty="0" sz="1200">
                <a:latin typeface="Times New Roman"/>
                <a:cs typeface="Times New Roman"/>
              </a:rPr>
              <a:t>the control </a:t>
            </a:r>
            <a:r>
              <a:rPr dirty="0" sz="1200" spc="-5">
                <a:latin typeface="Times New Roman"/>
                <a:cs typeface="Times New Roman"/>
              </a:rPr>
              <a:t>signals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screen, </a:t>
            </a:r>
            <a:r>
              <a:rPr dirty="0" sz="1200" spc="-10">
                <a:latin typeface="Times New Roman"/>
                <a:cs typeface="Times New Roman"/>
              </a:rPr>
              <a:t>ie.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signals for </a:t>
            </a:r>
            <a:r>
              <a:rPr dirty="0" sz="1200" spc="-5">
                <a:latin typeface="Times New Roman"/>
                <a:cs typeface="Times New Roman"/>
              </a:rPr>
              <a:t>horizontal scanning and vertical scanning. </a:t>
            </a:r>
            <a:r>
              <a:rPr dirty="0" sz="1200" spc="-10">
                <a:latin typeface="Times New Roman"/>
                <a:cs typeface="Times New Roman"/>
              </a:rPr>
              <a:t>Most display </a:t>
            </a:r>
            <a:r>
              <a:rPr dirty="0" sz="1200" spc="-5">
                <a:latin typeface="Times New Roman"/>
                <a:cs typeface="Times New Roman"/>
              </a:rPr>
              <a:t>controllers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color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map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video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look-up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table).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major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map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output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Anti-Aliasing</a:t>
            </a:r>
            <a:endParaRPr sz="1400">
              <a:latin typeface="Times New Roman"/>
              <a:cs typeface="Times New Roman"/>
            </a:endParaRPr>
          </a:p>
          <a:p>
            <a:pPr marL="12700" marR="283210">
              <a:lnSpc>
                <a:spcPts val="1390"/>
              </a:lnSpc>
              <a:spcBef>
                <a:spcPts val="1225"/>
              </a:spcBef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jagged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stair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appearances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usually.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distortion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sampling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aliasing.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aliasing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compensate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 marL="12700" marR="288290">
              <a:lnSpc>
                <a:spcPct val="101699"/>
              </a:lnSpc>
              <a:spcBef>
                <a:spcPts val="1100"/>
              </a:spcBef>
            </a:pPr>
            <a:r>
              <a:rPr dirty="0" sz="1200" spc="-1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resolution.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limit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big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buffer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refresh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400" spc="-10" b="1">
                <a:latin typeface="Times New Roman"/>
                <a:cs typeface="Times New Roman"/>
              </a:rPr>
              <a:t>Drawing</a:t>
            </a:r>
            <a:r>
              <a:rPr dirty="0" sz="1400" spc="-5" b="1">
                <a:latin typeface="Times New Roman"/>
                <a:cs typeface="Times New Roman"/>
              </a:rPr>
              <a:t> 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Line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Raster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Devices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196" y="10292588"/>
            <a:ext cx="12426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DDA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825" y="1183640"/>
            <a:ext cx="2465704" cy="1743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53935" y="10279964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68876"/>
            <a:ext cx="5902325" cy="352869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spcBef>
                <a:spcPts val="530"/>
              </a:spcBef>
              <a:buChar char="-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algn="just" marL="10922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algn="just" marL="229235" indent="-217170">
              <a:lnSpc>
                <a:spcPct val="100000"/>
              </a:lnSpc>
              <a:spcBef>
                <a:spcPts val="455"/>
              </a:spcBef>
              <a:buChar char="-"/>
              <a:tabLst>
                <a:tab pos="229870" algn="l"/>
              </a:tabLst>
            </a:pPr>
            <a:r>
              <a:rPr dirty="0" sz="1200" spc="-10">
                <a:latin typeface="Times New Roman"/>
                <a:cs typeface="Times New Roman"/>
              </a:rPr>
              <a:t>Let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45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degrees.</a:t>
            </a:r>
            <a:endParaRPr sz="1200">
              <a:latin typeface="Times New Roman"/>
              <a:cs typeface="Times New Roman"/>
            </a:endParaRPr>
          </a:p>
          <a:p>
            <a:pPr algn="just" marL="241300" marR="136525" indent="-229235">
              <a:lnSpc>
                <a:spcPct val="100899"/>
              </a:lnSpc>
              <a:spcBef>
                <a:spcPts val="540"/>
              </a:spcBef>
              <a:buChar char="-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x-coordinate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left </a:t>
            </a:r>
            <a:r>
              <a:rPr dirty="0" sz="1200" spc="-5">
                <a:latin typeface="Times New Roman"/>
                <a:cs typeface="Times New Roman"/>
              </a:rPr>
              <a:t>end point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line, </a:t>
            </a:r>
            <a:r>
              <a:rPr dirty="0" sz="1200">
                <a:latin typeface="Times New Roman"/>
                <a:cs typeface="Times New Roman"/>
              </a:rPr>
              <a:t>compute the corresponding y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5">
                <a:latin typeface="Times New Roman"/>
                <a:cs typeface="Times New Roman"/>
              </a:rPr>
              <a:t> according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5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equation. Thus we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left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(x1,y1), </a:t>
            </a: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y1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integer.</a:t>
            </a:r>
            <a:endParaRPr sz="1200">
              <a:latin typeface="Times New Roman"/>
              <a:cs typeface="Times New Roman"/>
            </a:endParaRPr>
          </a:p>
          <a:p>
            <a:pPr algn="just" marL="241300" marR="17780" indent="-229235">
              <a:lnSpc>
                <a:spcPts val="1390"/>
              </a:lnSpc>
              <a:spcBef>
                <a:spcPts val="565"/>
              </a:spcBef>
              <a:buChar char="-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Calculate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distance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(x1,y1)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pixel immediately above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call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D1</a:t>
            </a:r>
            <a:endParaRPr sz="12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ts val="1390"/>
              </a:lnSpc>
              <a:spcBef>
                <a:spcPts val="555"/>
              </a:spcBef>
              <a:buChar char="-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Calculate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distance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(x1,y1)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center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pixel immediately </a:t>
            </a:r>
            <a:r>
              <a:rPr dirty="0" sz="1200" spc="-10">
                <a:latin typeface="Times New Roman"/>
                <a:cs typeface="Times New Roman"/>
              </a:rPr>
              <a:t>below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call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D2</a:t>
            </a:r>
            <a:endParaRPr sz="1200">
              <a:latin typeface="Times New Roman"/>
              <a:cs typeface="Times New Roman"/>
            </a:endParaRPr>
          </a:p>
          <a:p>
            <a:pPr marL="241300" marR="276860" indent="-229235">
              <a:lnSpc>
                <a:spcPct val="101699"/>
              </a:lnSpc>
              <a:spcBef>
                <a:spcPts val="495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D1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D2,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closer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upper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lower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pixel,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upper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pixel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otherwise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lower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on.</a:t>
            </a:r>
            <a:endParaRPr sz="1200">
              <a:latin typeface="Times New Roman"/>
              <a:cs typeface="Times New Roman"/>
            </a:endParaRPr>
          </a:p>
          <a:p>
            <a:pPr marL="241300" marR="277495" indent="-229235">
              <a:lnSpc>
                <a:spcPct val="100000"/>
              </a:lnSpc>
              <a:spcBef>
                <a:spcPts val="48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repeat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assumes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196" y="10240772"/>
            <a:ext cx="2223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Bresenham's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Line</a:t>
            </a:r>
            <a:r>
              <a:rPr dirty="0" sz="1400" spc="-5" b="1">
                <a:latin typeface="Times New Roman"/>
                <a:cs typeface="Times New Roman"/>
              </a:rPr>
              <a:t> 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985" y="592455"/>
            <a:ext cx="5981700" cy="381317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ts val="129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computer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graphics,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implementation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digital differential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analyzer</a:t>
            </a:r>
            <a:endParaRPr sz="1200">
              <a:latin typeface="Times New Roman"/>
              <a:cs typeface="Times New Roman"/>
            </a:endParaRPr>
          </a:p>
          <a:p>
            <a:pPr marL="18415" marR="52705">
              <a:lnSpc>
                <a:spcPct val="95900"/>
              </a:lnSpc>
              <a:spcBef>
                <a:spcPts val="35"/>
              </a:spcBef>
            </a:pPr>
            <a:r>
              <a:rPr dirty="0" sz="1200" spc="-10">
                <a:latin typeface="Times New Roman"/>
                <a:cs typeface="Times New Roman"/>
              </a:rPr>
              <a:t>(DDA)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linear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interpolation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interval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DDAs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rasterization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triangles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polygons.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DDA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interpolates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interval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[(xstart,</a:t>
            </a:r>
            <a:r>
              <a:rPr dirty="0" sz="1200" spc="-5">
                <a:latin typeface="Times New Roman"/>
                <a:cs typeface="Times New Roman"/>
              </a:rPr>
              <a:t> ystart), (xend,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yend)]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</a:t>
            </a:r>
            <a:r>
              <a:rPr dirty="0" sz="1200">
                <a:latin typeface="Times New Roman"/>
                <a:cs typeface="Times New Roman"/>
              </a:rPr>
              <a:t> xi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xi−1+1/m,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yi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yi−1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Δx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−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xstart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Δy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−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ystart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Δy/Δx.</a:t>
            </a:r>
            <a:endParaRPr sz="1200">
              <a:latin typeface="Times New Roman"/>
              <a:cs typeface="Times New Roman"/>
            </a:endParaRPr>
          </a:p>
          <a:p>
            <a:pPr marL="18415" marR="43815">
              <a:lnSpc>
                <a:spcPct val="97500"/>
              </a:lnSpc>
              <a:spcBef>
                <a:spcPts val="114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dda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conversion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-10">
                <a:latin typeface="Times New Roman"/>
                <a:cs typeface="Times New Roman"/>
              </a:rPr>
              <a:t> 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calculating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either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dy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dx.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unit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intervals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path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determined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coordinates.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ts val="1320"/>
              </a:lnSpc>
            </a:pPr>
            <a:r>
              <a:rPr dirty="0" sz="1200" spc="-5">
                <a:latin typeface="Times New Roman"/>
                <a:cs typeface="Times New Roman"/>
              </a:rPr>
              <a:t>Considering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5">
                <a:latin typeface="Times New Roman"/>
                <a:cs typeface="Times New Roman"/>
              </a:rPr>
              <a:t> 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unit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intervals (dx=1)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successive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 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8415" marR="109220">
              <a:lnSpc>
                <a:spcPts val="137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Subscript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point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increases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until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endpoint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reached.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rounded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nearest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pixel.</a:t>
            </a:r>
            <a:endParaRPr sz="1200">
              <a:latin typeface="Times New Roman"/>
              <a:cs typeface="Times New Roman"/>
            </a:endParaRPr>
          </a:p>
          <a:p>
            <a:pPr marL="18415" marR="332105">
              <a:lnSpc>
                <a:spcPts val="137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greater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reverse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role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10">
                <a:latin typeface="Times New Roman"/>
                <a:cs typeface="Times New Roman"/>
              </a:rPr>
              <a:t> i.e.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dy=1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consecutive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8415" marR="86360">
              <a:lnSpc>
                <a:spcPct val="97500"/>
              </a:lnSpc>
            </a:pPr>
            <a:r>
              <a:rPr dirty="0" sz="1200" spc="-10">
                <a:latin typeface="Times New Roman"/>
                <a:cs typeface="Times New Roman"/>
              </a:rPr>
              <a:t>Similar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Thus,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absolute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slope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dx=1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i.e.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left.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4064" y="8060055"/>
            <a:ext cx="3226435" cy="17678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53935" y="10279964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0746"/>
            <a:ext cx="5681980" cy="65043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calculations.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Instead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non-integral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D2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decision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pixel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(D2-D1)*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horizontal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length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p&gt;0,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D1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D2,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pixel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accordingly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2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vertical</a:t>
            </a:r>
            <a:r>
              <a:rPr dirty="0" sz="1200" spc="-10">
                <a:latin typeface="Times New Roman"/>
                <a:cs typeface="Times New Roman"/>
              </a:rPr>
              <a:t> height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horizontal</a:t>
            </a:r>
            <a:r>
              <a:rPr dirty="0" sz="1200" spc="-10">
                <a:latin typeface="Times New Roman"/>
                <a:cs typeface="Times New Roman"/>
              </a:rPr>
              <a:t> length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marL="12700" marR="77470">
              <a:lnSpc>
                <a:spcPts val="1370"/>
              </a:lnSpc>
              <a:spcBef>
                <a:spcPts val="365"/>
              </a:spcBef>
            </a:pP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succeeding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height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otherwise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(vertical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height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horizontal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length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incremental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200" spc="-10">
                <a:latin typeface="Times New Roman"/>
                <a:cs typeface="Times New Roman"/>
              </a:rPr>
              <a:t>void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BresenhamLine(int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x1,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y1,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x2,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y2)</a:t>
            </a:r>
            <a:endParaRPr sz="1200">
              <a:latin typeface="Times New Roman"/>
              <a:cs typeface="Times New Roman"/>
            </a:endParaRPr>
          </a:p>
          <a:p>
            <a:pPr marL="241300" marR="3255645" indent="-229235">
              <a:lnSpc>
                <a:spcPct val="95600"/>
              </a:lnSpc>
              <a:spcBef>
                <a:spcPts val="180"/>
              </a:spcBef>
            </a:pPr>
            <a:r>
              <a:rPr dirty="0" sz="1200">
                <a:latin typeface="Times New Roman"/>
                <a:cs typeface="Times New Roman"/>
              </a:rPr>
              <a:t>{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const1, const2;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/*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initialize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>
                <a:latin typeface="Times New Roman"/>
                <a:cs typeface="Times New Roman"/>
              </a:rPr>
              <a:t>*/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p=2*(y2-y1)-(x2-x1);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const1=2*(y2-y1); const2=2*((y2-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y1)-(x2-x1));</a:t>
            </a:r>
            <a:endParaRPr sz="1200">
              <a:latin typeface="Times New Roman"/>
              <a:cs typeface="Times New Roman"/>
            </a:endParaRPr>
          </a:p>
          <a:p>
            <a:pPr marL="241300" marR="5076190">
              <a:lnSpc>
                <a:spcPct val="106700"/>
              </a:lnSpc>
              <a:spcBef>
                <a:spcPts val="915"/>
              </a:spcBef>
            </a:pP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15">
                <a:latin typeface="Times New Roman"/>
                <a:cs typeface="Times New Roman"/>
              </a:rPr>
              <a:t>=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2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;  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15">
                <a:latin typeface="Times New Roman"/>
                <a:cs typeface="Times New Roman"/>
              </a:rPr>
              <a:t>=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2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241300" marR="4384675">
              <a:lnSpc>
                <a:spcPct val="984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SetPixel(x,y);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(x&lt;xend)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x++;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(p&lt;0)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{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p=p+const1;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{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y++;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p=p+const2;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SetPixel(x,y);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76" y="8923401"/>
            <a:ext cx="5867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B</a:t>
            </a:r>
            <a:r>
              <a:rPr dirty="0" sz="1400" spc="-5" b="1">
                <a:latin typeface="Times New Roman"/>
                <a:cs typeface="Times New Roman"/>
              </a:rPr>
              <a:t>i</a:t>
            </a:r>
            <a:r>
              <a:rPr dirty="0" sz="1400" spc="-20" b="1">
                <a:latin typeface="Times New Roman"/>
                <a:cs typeface="Times New Roman"/>
              </a:rPr>
              <a:t>t</a:t>
            </a:r>
            <a:r>
              <a:rPr dirty="0" sz="1400" spc="-20" b="1">
                <a:latin typeface="Times New Roman"/>
                <a:cs typeface="Times New Roman"/>
              </a:rPr>
              <a:t>m</a:t>
            </a:r>
            <a:r>
              <a:rPr dirty="0" sz="1400" spc="15" b="1">
                <a:latin typeface="Times New Roman"/>
                <a:cs typeface="Times New Roman"/>
              </a:rPr>
              <a:t>a</a:t>
            </a:r>
            <a:r>
              <a:rPr dirty="0" sz="1400" spc="-5" b="1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356547"/>
            <a:ext cx="5379720" cy="1071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5244" indent="-229235">
              <a:lnSpc>
                <a:spcPct val="100000"/>
              </a:lnSpc>
              <a:spcBef>
                <a:spcPts val="100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 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icon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frequently,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re-used.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Generating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-10">
                <a:latin typeface="Times New Roman"/>
                <a:cs typeface="Times New Roman"/>
              </a:rPr>
              <a:t> time.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1420"/>
              </a:lnSpc>
              <a:spcBef>
                <a:spcPts val="615"/>
              </a:spcBef>
              <a:buSzPct val="91666"/>
              <a:buChar char="-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bitmap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pattern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places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copying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570" y="7105650"/>
            <a:ext cx="3227070" cy="1398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53935" y="10279964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2024-03-20T05:18:29Z</dcterms:created>
  <dcterms:modified xsi:type="dcterms:W3CDTF">2024-03-20T05:18:29Z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2024-03-20T00:00:00Z</vt:filetime>
  </property>
</Properties>
</file>