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1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7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94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2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6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44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9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5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2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3516-22B5-4453-BDED-9E7FC8ECDA6A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BE0666-6986-48DA-BD50-CD59545D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FC813-BEF4-4C0F-B071-3A9244B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86" y="1911626"/>
            <a:ext cx="8596668" cy="1320800"/>
          </a:xfrm>
        </p:spPr>
        <p:txBody>
          <a:bodyPr anchor="ctr"/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Assignment – Feature Engineering</a:t>
            </a:r>
            <a:endParaRPr lang="en-IN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3F3B08-6428-4C69-873D-12564D21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343689"/>
            <a:ext cx="3509306" cy="1210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Submitted By: </a:t>
            </a:r>
            <a:r>
              <a:rPr lang="en-US" dirty="0" err="1"/>
              <a:t>Pooran</a:t>
            </a:r>
            <a:r>
              <a:rPr lang="en-US" dirty="0"/>
              <a:t> </a:t>
            </a:r>
            <a:r>
              <a:rPr lang="en-US" dirty="0" err="1"/>
              <a:t>Pragnya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November Batch (BDS)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4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A1BC-8B1B-40A8-B891-4F115B34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EB1-1F15-463B-AC60-6C368729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591"/>
            <a:ext cx="8596668" cy="4341771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It is a basic term used to cover many operations (feature scaling is one of them) that are performed on the variables (features and labels) to fit them into the algorithm.</a:t>
            </a:r>
          </a:p>
          <a:p>
            <a:pPr algn="just"/>
            <a:r>
              <a:rPr lang="en-US" sz="2200" dirty="0"/>
              <a:t>It is most important technique used in creating ML models.</a:t>
            </a:r>
          </a:p>
          <a:p>
            <a:pPr algn="just"/>
            <a:r>
              <a:rPr lang="en-US" sz="2200" dirty="0"/>
              <a:t>It helps in increasing the accuracy of the model there by enhances the results of the prediction.</a:t>
            </a:r>
          </a:p>
          <a:p>
            <a:pPr algn="just"/>
            <a:r>
              <a:rPr lang="en-US" sz="2200" dirty="0"/>
              <a:t>Feature Engineered ML models perform better on data than basic ML models.</a:t>
            </a:r>
          </a:p>
          <a:p>
            <a:pPr algn="just"/>
            <a:r>
              <a:rPr lang="en-US" sz="2200" dirty="0"/>
              <a:t>It is the pre-processing step of ML which is used to transform raw data into features that can be used for creating a predictive model using ML Or Statistical modelling.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805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DABF-4E9D-4D59-BA19-B61B821A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3853"/>
            <a:ext cx="8596668" cy="503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Need for the Feature Engineering</a:t>
            </a:r>
          </a:p>
          <a:p>
            <a:pPr algn="just">
              <a:buAutoNum type="arabicPeriod"/>
            </a:pPr>
            <a:r>
              <a:rPr lang="en-US" sz="2200" dirty="0"/>
              <a:t>Better features mean flexibility.</a:t>
            </a:r>
          </a:p>
          <a:p>
            <a:pPr algn="just">
              <a:buAutoNum type="arabicPeriod"/>
            </a:pPr>
            <a:r>
              <a:rPr lang="en-US" sz="2200" dirty="0"/>
              <a:t>Better Features means simpler models.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u="sng" dirty="0"/>
              <a:t>Benefits of feature Engineering:</a:t>
            </a:r>
          </a:p>
          <a:p>
            <a:pPr algn="just">
              <a:buAutoNum type="arabicPeriod"/>
            </a:pPr>
            <a:r>
              <a:rPr lang="en-US" sz="2200" dirty="0"/>
              <a:t>It helps in avoiding the cause of dimensionality.</a:t>
            </a:r>
          </a:p>
          <a:p>
            <a:pPr algn="just">
              <a:buAutoNum type="arabicPeriod"/>
            </a:pPr>
            <a:r>
              <a:rPr lang="en-US" sz="2200" dirty="0"/>
              <a:t>It helps in the simplification of the model so that researchers can easily interpret it.</a:t>
            </a:r>
          </a:p>
          <a:p>
            <a:pPr algn="just">
              <a:buAutoNum type="arabicPeriod"/>
            </a:pPr>
            <a:r>
              <a:rPr lang="en-US" sz="2200" dirty="0"/>
              <a:t>It reduces the training time.</a:t>
            </a:r>
          </a:p>
          <a:p>
            <a:pPr algn="just">
              <a:buAutoNum type="arabicPeriod"/>
            </a:pPr>
            <a:r>
              <a:rPr lang="en-US" sz="2200" dirty="0"/>
              <a:t>It reduces overfitting hence enhancing the generalization.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824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996-5093-46DD-B2E8-6D761195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List of Techniques of Feature Engineering:</a:t>
            </a:r>
          </a:p>
          <a:p>
            <a:pPr>
              <a:buAutoNum type="arabicPeriod"/>
            </a:pPr>
            <a:r>
              <a:rPr lang="en-US" sz="2200" dirty="0"/>
              <a:t>Imputation</a:t>
            </a:r>
          </a:p>
          <a:p>
            <a:pPr>
              <a:buAutoNum type="arabicPeriod"/>
            </a:pPr>
            <a:r>
              <a:rPr lang="en-US" sz="22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82547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51DA-6C78-4F10-A703-A5B7A29B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1426"/>
            <a:ext cx="8596668" cy="1320800"/>
          </a:xfrm>
        </p:spPr>
        <p:txBody>
          <a:bodyPr anchor="ctr"/>
          <a:lstStyle/>
          <a:p>
            <a:pPr algn="ctr"/>
            <a:r>
              <a:rPr lang="en-US" dirty="0"/>
              <a:t>1. Imputation: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F0CD-0796-4D51-ABF4-DEDD23D9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 process of recognizing and substituting the missed values for each column in the input data before modelling the prediction evaluation is called imputation.</a:t>
            </a:r>
          </a:p>
          <a:p>
            <a:pPr algn="just"/>
            <a:r>
              <a:rPr lang="en-US" sz="2200" dirty="0"/>
              <a:t>It is a process of handling missing values.</a:t>
            </a:r>
          </a:p>
          <a:p>
            <a:pPr algn="just"/>
            <a:r>
              <a:rPr lang="en-US" sz="2200" dirty="0"/>
              <a:t>The statistical approach of handling missing values uses the mean, median or mode imputation.</a:t>
            </a:r>
          </a:p>
          <a:p>
            <a:pPr algn="just"/>
            <a:r>
              <a:rPr lang="en-US" sz="2200" dirty="0"/>
              <a:t>It is responsible for handling irregularities within the data set.</a:t>
            </a:r>
          </a:p>
          <a:p>
            <a:pPr algn="just"/>
            <a:r>
              <a:rPr lang="en-US" sz="2200" dirty="0"/>
              <a:t>For numerical data imputation, a default value can be imputed in a column and missing values can be filled with mean/medians of the columns.</a:t>
            </a:r>
          </a:p>
          <a:p>
            <a:pPr algn="just"/>
            <a:r>
              <a:rPr lang="en-US" sz="2200" dirty="0"/>
              <a:t>For categorical data imputation, missing values can be interchanged with the maximum occurred value in a column.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5669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2E3E-E2D4-416B-B0C8-6BF2B5CC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2. Encoding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8912-9008-4518-94E0-5A5F4B9B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65568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Feature encoding:</a:t>
            </a:r>
            <a:r>
              <a:rPr lang="en-US" sz="2200" dirty="0"/>
              <a:t> it is the conversion of categorical feature to numeric value as ML Model cannot handle the text data directly.</a:t>
            </a:r>
          </a:p>
          <a:p>
            <a:r>
              <a:rPr lang="en-US" sz="2200" b="1" u="sng" dirty="0"/>
              <a:t>Label encoding:</a:t>
            </a:r>
            <a:r>
              <a:rPr lang="en-US" sz="2200" dirty="0"/>
              <a:t> it refers to converting the labels into numeric form so as to convert it into the machine –readable form.</a:t>
            </a:r>
          </a:p>
          <a:p>
            <a:r>
              <a:rPr lang="en-US" sz="2200" dirty="0"/>
              <a:t>It is an important pre-processing step for the structured dataset in supervised learning.</a:t>
            </a:r>
          </a:p>
          <a:p>
            <a:r>
              <a:rPr lang="en-US" sz="2200" dirty="0" err="1"/>
              <a:t>Ml</a:t>
            </a:r>
            <a:r>
              <a:rPr lang="en-US" sz="2200" dirty="0"/>
              <a:t> algorithm can then  decide in a better way on how those labels must be operated.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863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A51C6C8-46B0-4973-8F13-CA45F9611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856896"/>
              </p:ext>
            </p:extLst>
          </p:nvPr>
        </p:nvGraphicFramePr>
        <p:xfrm>
          <a:off x="906463" y="1216370"/>
          <a:ext cx="22442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241">
                  <a:extLst>
                    <a:ext uri="{9D8B030D-6E8A-4147-A177-3AD203B41FA5}">
                      <a16:colId xmlns:a16="http://schemas.microsoft.com/office/drawing/2014/main" val="281952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2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</a:t>
                      </a:r>
                      <a:endParaRPr lang="en-IN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0502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18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17B756-D3C1-4895-AF58-585EF4C27AA3}"/>
              </a:ext>
            </a:extLst>
          </p:cNvPr>
          <p:cNvSpPr txBox="1"/>
          <p:nvPr/>
        </p:nvSpPr>
        <p:spPr>
          <a:xfrm>
            <a:off x="775252" y="3081130"/>
            <a:ext cx="382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Suppose we have a column height in dataset.</a:t>
            </a:r>
            <a:endParaRPr lang="en-IN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19B5D8E-0016-4011-B1F0-5C6CD810E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233342"/>
              </p:ext>
            </p:extLst>
          </p:nvPr>
        </p:nvGraphicFramePr>
        <p:xfrm>
          <a:off x="6187454" y="1216370"/>
          <a:ext cx="22442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241">
                  <a:extLst>
                    <a:ext uri="{9D8B030D-6E8A-4147-A177-3AD203B41FA5}">
                      <a16:colId xmlns:a16="http://schemas.microsoft.com/office/drawing/2014/main" val="281952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2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0502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18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AB603F-B78B-454D-A33A-5A35F9E88C70}"/>
              </a:ext>
            </a:extLst>
          </p:cNvPr>
          <p:cNvSpPr txBox="1"/>
          <p:nvPr/>
        </p:nvSpPr>
        <p:spPr>
          <a:xfrm>
            <a:off x="5559287" y="2782669"/>
            <a:ext cx="382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After applying label encoding the height column is converted into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7CE60E-99AF-40D6-B798-57513EB13541}"/>
              </a:ext>
            </a:extLst>
          </p:cNvPr>
          <p:cNvSpPr/>
          <p:nvPr/>
        </p:nvSpPr>
        <p:spPr>
          <a:xfrm>
            <a:off x="4104861" y="1729409"/>
            <a:ext cx="163995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5C525-1096-4807-AAC4-332954B3DAF1}"/>
              </a:ext>
            </a:extLst>
          </p:cNvPr>
          <p:cNvSpPr txBox="1"/>
          <p:nvPr/>
        </p:nvSpPr>
        <p:spPr>
          <a:xfrm>
            <a:off x="775252" y="383554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Where, 0 indicates Tall, 1 indicates Medium height and 2 indicates short height.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88E15-40CE-4C52-9AD2-B2A632836099}"/>
              </a:ext>
            </a:extLst>
          </p:cNvPr>
          <p:cNvSpPr txBox="1"/>
          <p:nvPr/>
        </p:nvSpPr>
        <p:spPr>
          <a:xfrm>
            <a:off x="775252" y="4651513"/>
            <a:ext cx="8994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Limitations:</a:t>
            </a:r>
            <a:r>
              <a:rPr lang="en-US" sz="2000" dirty="0"/>
              <a:t> label encoding/feature encoding converts the data in a machine-readable form but it assigns a unique number (starting from 0) to each class of data. This may lead to the generation of priority issues in the training of datasets. A label with a high value may be considered to have high priority than a label having a lower value. </a:t>
            </a:r>
          </a:p>
        </p:txBody>
      </p:sp>
    </p:spTree>
    <p:extLst>
      <p:ext uri="{BB962C8B-B14F-4D97-AF65-F5344CB8AC3E}">
        <p14:creationId xmlns:p14="http://schemas.microsoft.com/office/powerpoint/2010/main" val="5936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3FB-FD66-4279-8D76-7409FE85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3. One–Hot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C149-ED6F-42FD-8A67-6288FE5B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349"/>
            <a:ext cx="8596668" cy="430201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It is a technique that converts the categorical data in a form so that they can be easily understood by ML Model/algorithm and hence can make a good prediction.</a:t>
            </a:r>
          </a:p>
          <a:p>
            <a:pPr algn="just"/>
            <a:r>
              <a:rPr lang="en-US" sz="2200" dirty="0"/>
              <a:t>It enables group of categorical data without losing any information.</a:t>
            </a:r>
          </a:p>
          <a:p>
            <a:pPr algn="just"/>
            <a:r>
              <a:rPr lang="en-US" sz="2200" dirty="0"/>
              <a:t>To overcome the disadvantage of label encoding, we can use this strategy.</a:t>
            </a:r>
          </a:p>
          <a:p>
            <a:pPr marL="0" indent="0" algn="just">
              <a:buNone/>
            </a:pPr>
            <a:r>
              <a:rPr lang="en-US" sz="2200" dirty="0"/>
              <a:t>It can be processed in 2 steps:</a:t>
            </a:r>
          </a:p>
          <a:p>
            <a:pPr algn="just"/>
            <a:r>
              <a:rPr lang="en-US" sz="2200" dirty="0"/>
              <a:t>Splitting of categories to different columns.</a:t>
            </a:r>
          </a:p>
          <a:p>
            <a:pPr algn="just"/>
            <a:r>
              <a:rPr lang="en-US" sz="2200" dirty="0"/>
              <a:t>Put ‘0’ for others and ‘1’ as an indicator for the appropriate column.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789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F8AED9-7B95-42DC-AFB6-3323902F5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899177"/>
              </p:ext>
            </p:extLst>
          </p:nvPr>
        </p:nvGraphicFramePr>
        <p:xfrm>
          <a:off x="1347752" y="772536"/>
          <a:ext cx="71243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88">
                  <a:extLst>
                    <a:ext uri="{9D8B030D-6E8A-4147-A177-3AD203B41FA5}">
                      <a16:colId xmlns:a16="http://schemas.microsoft.com/office/drawing/2014/main" val="1895096683"/>
                    </a:ext>
                  </a:extLst>
                </a:gridCol>
                <a:gridCol w="2922104">
                  <a:extLst>
                    <a:ext uri="{9D8B030D-6E8A-4147-A177-3AD203B41FA5}">
                      <a16:colId xmlns:a16="http://schemas.microsoft.com/office/drawing/2014/main" val="3171162853"/>
                    </a:ext>
                  </a:extLst>
                </a:gridCol>
                <a:gridCol w="2276063">
                  <a:extLst>
                    <a:ext uri="{9D8B030D-6E8A-4147-A177-3AD203B41FA5}">
                      <a16:colId xmlns:a16="http://schemas.microsoft.com/office/drawing/2014/main" val="234402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value of fruit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9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2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Mango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95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4149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F7A02C-BFE6-4105-A929-90B50BC1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41410"/>
              </p:ext>
            </p:extLst>
          </p:nvPr>
        </p:nvGraphicFramePr>
        <p:xfrm>
          <a:off x="1266687" y="34449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972749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09673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730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6066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Mango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5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5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89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4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0601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15F8D6C5-2BC2-4BCE-9D26-19FA13FA0633}"/>
              </a:ext>
            </a:extLst>
          </p:cNvPr>
          <p:cNvSpPr/>
          <p:nvPr/>
        </p:nvSpPr>
        <p:spPr>
          <a:xfrm>
            <a:off x="4631633" y="2811670"/>
            <a:ext cx="556591" cy="570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36A99-CC74-4EEA-AAE3-06A8FCE989AC}"/>
              </a:ext>
            </a:extLst>
          </p:cNvPr>
          <p:cNvSpPr txBox="1"/>
          <p:nvPr/>
        </p:nvSpPr>
        <p:spPr>
          <a:xfrm>
            <a:off x="924339" y="5446643"/>
            <a:ext cx="902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Note: 1.The One-Hot encoder does not accept 1 dimensional array or a pandas series the input should always be 2-dimensional.</a:t>
            </a:r>
          </a:p>
          <a:p>
            <a:pPr algn="just"/>
            <a:r>
              <a:rPr lang="en-US" dirty="0"/>
              <a:t>2. The data assed to the encoder should not contain any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559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668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Assignment – Feature Engineering</vt:lpstr>
      <vt:lpstr>Feature Engineering</vt:lpstr>
      <vt:lpstr>PowerPoint Presentation</vt:lpstr>
      <vt:lpstr>PowerPoint Presentation</vt:lpstr>
      <vt:lpstr>1. Imputation:</vt:lpstr>
      <vt:lpstr>2. Encoding </vt:lpstr>
      <vt:lpstr>PowerPoint Presentation</vt:lpstr>
      <vt:lpstr>3. One–Hot Encoding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Feature Engineering</dc:title>
  <dc:creator>POORAN PRAGNYA Joshi</dc:creator>
  <cp:lastModifiedBy>POORAN PRAGNYA Joshi</cp:lastModifiedBy>
  <cp:revision>6</cp:revision>
  <dcterms:created xsi:type="dcterms:W3CDTF">2022-01-28T03:36:54Z</dcterms:created>
  <dcterms:modified xsi:type="dcterms:W3CDTF">2022-01-28T04:28:29Z</dcterms:modified>
</cp:coreProperties>
</file>