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35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93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33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73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5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6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8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7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9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2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66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CD38-387F-4DE9-A716-A478685A89F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29659F-D0DA-44C7-AE42-1345DBE01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2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CD4651-5D40-4998-9B3B-9006C99E3A49}"/>
              </a:ext>
            </a:extLst>
          </p:cNvPr>
          <p:cNvSpPr txBox="1">
            <a:spLocks/>
          </p:cNvSpPr>
          <p:nvPr/>
        </p:nvSpPr>
        <p:spPr bwMode="gray">
          <a:xfrm>
            <a:off x="1343491" y="1357459"/>
            <a:ext cx="8825658" cy="1932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/>
              </a:rPr>
              <a:t>Assignment – Logistic Regression</a:t>
            </a:r>
            <a:endParaRPr kumimoji="0" lang="en-IN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CD5202A-85F7-4284-B219-2A42F34168C5}"/>
              </a:ext>
            </a:extLst>
          </p:cNvPr>
          <p:cNvSpPr txBox="1">
            <a:spLocks/>
          </p:cNvSpPr>
          <p:nvPr/>
        </p:nvSpPr>
        <p:spPr bwMode="gray">
          <a:xfrm>
            <a:off x="3068597" y="522066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>
                <a:ln>
                  <a:noFill/>
                </a:ln>
                <a:solidFill>
                  <a:srgbClr val="B31166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Submitted by: pooran pragnya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>
                <a:ln>
                  <a:noFill/>
                </a:ln>
                <a:solidFill>
                  <a:srgbClr val="B31166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November batch (bds)</a:t>
            </a:r>
            <a:endParaRPr kumimoji="0" lang="en-IN" sz="1800" b="0" i="0" u="none" strike="noStrike" kern="1200" cap="all" spc="0" normalizeH="0" baseline="0" noProof="0" dirty="0">
              <a:ln>
                <a:noFill/>
              </a:ln>
              <a:solidFill>
                <a:srgbClr val="B3116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70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2B6E-6CF6-429B-AA51-49F3325E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413" y="946778"/>
            <a:ext cx="8911687" cy="865325"/>
          </a:xfrm>
        </p:spPr>
        <p:txBody>
          <a:bodyPr/>
          <a:lstStyle/>
          <a:p>
            <a:r>
              <a:rPr lang="en-US" dirty="0"/>
              <a:t>1. Logistic 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3380-60D2-441F-B593-D913E399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968" y="2133600"/>
            <a:ext cx="8915400" cy="3183118"/>
          </a:xfrm>
        </p:spPr>
        <p:txBody>
          <a:bodyPr/>
          <a:lstStyle/>
          <a:p>
            <a:pPr algn="just"/>
            <a:r>
              <a:rPr lang="en-US" dirty="0"/>
              <a:t>It is a Supervised classification algorithm, that is used where the response variable is categorical.</a:t>
            </a:r>
          </a:p>
          <a:p>
            <a:pPr algn="just"/>
            <a:r>
              <a:rPr lang="en-US" dirty="0"/>
              <a:t>It is a supervised statistical technique to find the probability of dependent variable (classes present in the variable).</a:t>
            </a:r>
          </a:p>
          <a:p>
            <a:pPr algn="just"/>
            <a:r>
              <a:rPr lang="en-US" dirty="0"/>
              <a:t>It is similar to linear regression except that how they are used. Linear regression is used for solving regression problems where as logistic regression is used for solving classification problems.</a:t>
            </a:r>
          </a:p>
          <a:p>
            <a:pPr algn="just"/>
            <a:r>
              <a:rPr lang="en-US" dirty="0"/>
              <a:t>The idea of logistic regression is to find a relationship between features and probability of particular outcome.</a:t>
            </a:r>
          </a:p>
        </p:txBody>
      </p:sp>
    </p:spTree>
    <p:extLst>
      <p:ext uri="{BB962C8B-B14F-4D97-AF65-F5344CB8AC3E}">
        <p14:creationId xmlns:p14="http://schemas.microsoft.com/office/powerpoint/2010/main" val="24257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496C-AD9F-41EA-9582-6BEF1B52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682" y="1453668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Example for logistic regression used in everyday Life: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C0B6-75EC-4C9D-8BBB-62FAC689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158" y="2906597"/>
            <a:ext cx="8915400" cy="268742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When we have to predict if a student passes or fails in an exam when the number of hours spent studying is given as a feature, the response variable has two values.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This type of problem is referred as </a:t>
            </a:r>
            <a:r>
              <a:rPr lang="en-IN" b="1" dirty="0"/>
              <a:t>Binomial logistic regression</a:t>
            </a:r>
            <a:r>
              <a:rPr lang="en-IN" dirty="0"/>
              <a:t>, where the response variable has two values </a:t>
            </a:r>
            <a:r>
              <a:rPr lang="en-IN" b="1" dirty="0"/>
              <a:t>0 and 1 or Pass and Fail or True and False.</a:t>
            </a:r>
            <a:r>
              <a:rPr lang="en-IN" dirty="0"/>
              <a:t> </a:t>
            </a:r>
            <a:r>
              <a:rPr lang="en-IN" b="1" dirty="0"/>
              <a:t>Multinomial logistic regression</a:t>
            </a:r>
            <a:r>
              <a:rPr lang="en-IN" dirty="0"/>
              <a:t> deals with situations where the response variables can have three or more possible values.</a:t>
            </a:r>
          </a:p>
        </p:txBody>
      </p:sp>
    </p:spTree>
    <p:extLst>
      <p:ext uri="{BB962C8B-B14F-4D97-AF65-F5344CB8AC3E}">
        <p14:creationId xmlns:p14="http://schemas.microsoft.com/office/powerpoint/2010/main" val="128010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113B-ADB5-4C55-988D-A112D65D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017" y="1315409"/>
            <a:ext cx="8911687" cy="701927"/>
          </a:xfrm>
        </p:spPr>
        <p:txBody>
          <a:bodyPr/>
          <a:lstStyle/>
          <a:p>
            <a:r>
              <a:rPr lang="en-US" dirty="0"/>
              <a:t>Function Used in Logistic 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D1E1-0E65-4C37-8569-29133B60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304" y="2133600"/>
            <a:ext cx="8915400" cy="3408991"/>
          </a:xfrm>
        </p:spPr>
        <p:txBody>
          <a:bodyPr/>
          <a:lstStyle/>
          <a:p>
            <a:pPr algn="just"/>
            <a:r>
              <a:rPr lang="en-US" dirty="0"/>
              <a:t>The function used in logistic regression is “</a:t>
            </a:r>
            <a:r>
              <a:rPr lang="en-US" b="1" dirty="0"/>
              <a:t>S</a:t>
            </a:r>
            <a:r>
              <a:rPr lang="en-US" dirty="0"/>
              <a:t>” shaped function called as </a:t>
            </a:r>
            <a:r>
              <a:rPr lang="en-US" b="1" dirty="0"/>
              <a:t>Sigmoid Function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Sigmoid function tries to convert the independent variable into a expression of probability </a:t>
            </a:r>
            <a:r>
              <a:rPr lang="en-US" dirty="0" err="1"/>
              <a:t>i.e</a:t>
            </a:r>
            <a:r>
              <a:rPr lang="en-US" dirty="0"/>
              <a:t> numerical value that ranges between 0 and 1with respect to dependent variable.</a:t>
            </a:r>
          </a:p>
          <a:p>
            <a:pPr algn="just"/>
            <a:r>
              <a:rPr lang="en-US" dirty="0"/>
              <a:t>In logistic regression, instead of fitting a regression line, we fit an “s” shaped logistic function, which predicts the value ranging between 0 and1.</a:t>
            </a:r>
          </a:p>
          <a:p>
            <a:pPr algn="just"/>
            <a:r>
              <a:rPr lang="en-US" dirty="0"/>
              <a:t>The curve from a logistic regression indicates likelihood of something such as whether the cells are cancerous or not, a mouse is obese or not based on its weight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42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45E2B-F2E9-4829-8D54-2C54296D0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06" y="1034592"/>
            <a:ext cx="6307039" cy="3405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3E95C-4922-440D-B397-E90809E9EABC}"/>
              </a:ext>
            </a:extLst>
          </p:cNvPr>
          <p:cNvSpPr txBox="1"/>
          <p:nvPr/>
        </p:nvSpPr>
        <p:spPr>
          <a:xfrm>
            <a:off x="2818106" y="4826524"/>
            <a:ext cx="7550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Where,</a:t>
            </a:r>
          </a:p>
          <a:p>
            <a:pPr algn="just"/>
            <a:r>
              <a:rPr lang="en-US" dirty="0"/>
              <a:t>0 indicates that there is no probability of occurrence of an event.</a:t>
            </a:r>
          </a:p>
          <a:p>
            <a:pPr algn="just"/>
            <a:r>
              <a:rPr lang="en-US" dirty="0"/>
              <a:t>1 indicates that there is certain probability of occurrence.</a:t>
            </a:r>
          </a:p>
          <a:p>
            <a:pPr algn="just"/>
            <a:r>
              <a:rPr lang="en-US" dirty="0"/>
              <a:t>0.5 it is very rare and unclassified, generally not happens in LR.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8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35DE-E00E-4900-AAD8-CBA36663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30" y="1029462"/>
            <a:ext cx="8911687" cy="752203"/>
          </a:xfrm>
        </p:spPr>
        <p:txBody>
          <a:bodyPr/>
          <a:lstStyle/>
          <a:p>
            <a:r>
              <a:rPr lang="en-US" dirty="0"/>
              <a:t>Sigmoid Function: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CD3C-24E4-4CA6-9542-4531A4DF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786" y="2050916"/>
            <a:ext cx="8915400" cy="3777622"/>
          </a:xfrm>
        </p:spPr>
        <p:txBody>
          <a:bodyPr/>
          <a:lstStyle/>
          <a:p>
            <a:r>
              <a:rPr lang="en-US" dirty="0"/>
              <a:t>It is given by the formula: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r>
              <a:rPr lang="en-US" dirty="0"/>
              <a:t>Y = Dependent Variable</a:t>
            </a:r>
          </a:p>
          <a:p>
            <a:pPr marL="0" indent="0">
              <a:buNone/>
            </a:pPr>
            <a:r>
              <a:rPr lang="en-US" dirty="0"/>
              <a:t>e = Natural Logarithm base or also known as Euler’s Number. Its Value is 2.718.</a:t>
            </a:r>
          </a:p>
          <a:p>
            <a:pPr marL="0" indent="0">
              <a:buNone/>
            </a:pPr>
            <a:r>
              <a:rPr lang="en-US" dirty="0"/>
              <a:t>X= independent Variable (That has to be transformed into probability)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B022F0-8210-46E6-ACEB-B7A281E8EAEC}"/>
                  </a:ext>
                </a:extLst>
              </p:cNvPr>
              <p:cNvSpPr/>
              <p:nvPr/>
            </p:nvSpPr>
            <p:spPr>
              <a:xfrm>
                <a:off x="5307290" y="2639505"/>
                <a:ext cx="2215300" cy="7894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0" lang="en-US" sz="2400" b="0" i="1" u="none" strike="noStrike" kern="1200" cap="none" spc="0" normalizeH="0" baseline="2000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sz="2400" b="0" i="1" u="none" strike="noStrike" kern="1200" cap="none" spc="0" normalizeH="0" baseline="3000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B022F0-8210-46E6-ACEB-B7A281E8E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290" y="2639505"/>
                <a:ext cx="2215300" cy="789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47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D6D8-9248-4BF8-9532-E1CC18F2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078" y="1634936"/>
            <a:ext cx="8153632" cy="816034"/>
          </a:xfrm>
        </p:spPr>
        <p:txBody>
          <a:bodyPr/>
          <a:lstStyle/>
          <a:p>
            <a:r>
              <a:rPr lang="en-US" dirty="0"/>
              <a:t>Applications of Logistic 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32CE-D28A-4A46-9584-3C88F7CA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956" y="2795048"/>
            <a:ext cx="8915400" cy="230014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is used in fraud detection.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finds the application in disease diagnosis.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is applied in Credit Scoring in financial company.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is used to detect whether the email is spam or not.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is used in text editing, hotel booking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8195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455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Century Gothic</vt:lpstr>
      <vt:lpstr>Wingdings</vt:lpstr>
      <vt:lpstr>Wingdings 3</vt:lpstr>
      <vt:lpstr>Wisp</vt:lpstr>
      <vt:lpstr>PowerPoint Presentation</vt:lpstr>
      <vt:lpstr>1. Logistic Regression:</vt:lpstr>
      <vt:lpstr>Example for logistic regression used in everyday Life:</vt:lpstr>
      <vt:lpstr>Function Used in Logistic Regression:</vt:lpstr>
      <vt:lpstr>PowerPoint Presentation</vt:lpstr>
      <vt:lpstr>Sigmoid Function:</vt:lpstr>
      <vt:lpstr>Applications of Logistic Regression: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POORAN PRAGNYA Joshi</dc:creator>
  <cp:lastModifiedBy>POORAN PRAGNYA Joshi</cp:lastModifiedBy>
  <cp:revision>1</cp:revision>
  <dcterms:created xsi:type="dcterms:W3CDTF">2022-01-16T03:14:16Z</dcterms:created>
  <dcterms:modified xsi:type="dcterms:W3CDTF">2022-01-16T04:11:55Z</dcterms:modified>
</cp:coreProperties>
</file>