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6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1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6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21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1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28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8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9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6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2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4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DFD2D-8164-4442-9FFC-F49ACA65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Confusion Matrix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2E7573-31C9-4F13-931D-337527F0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069" y="4313582"/>
            <a:ext cx="3780179" cy="1303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Submitted by: </a:t>
            </a:r>
            <a:r>
              <a:rPr lang="en-US" dirty="0" err="1"/>
              <a:t>Pooran</a:t>
            </a:r>
            <a:r>
              <a:rPr lang="en-US" dirty="0"/>
              <a:t> </a:t>
            </a:r>
            <a:r>
              <a:rPr lang="en-US" dirty="0" err="1"/>
              <a:t>Pragnya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November Batch (BDS)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60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A715-9121-48B2-B2B0-FF3E4D53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F15F-8AF3-4F1C-B999-FC42831F0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 matrix used to compare the predicted and actual values.</a:t>
            </a:r>
          </a:p>
          <a:p>
            <a:pPr algn="just"/>
            <a:r>
              <a:rPr lang="en-US" dirty="0"/>
              <a:t>A much better way to evaluate the performance of classifier is to look at the confusion matrix.</a:t>
            </a:r>
          </a:p>
          <a:p>
            <a:pPr algn="just"/>
            <a:r>
              <a:rPr lang="en-US" dirty="0"/>
              <a:t>It is also known as </a:t>
            </a:r>
            <a:r>
              <a:rPr lang="en-US" b="1" dirty="0"/>
              <a:t>Error matrix or Accuracy Matrix.</a:t>
            </a:r>
          </a:p>
          <a:p>
            <a:pPr algn="just"/>
            <a:r>
              <a:rPr lang="en-US" dirty="0"/>
              <a:t>It gives the insight not only into the errors being made by your classifier but more importantly the types of error that are being made.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56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63571B-C8FD-4643-8D65-CDCA686DE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072759"/>
              </p:ext>
            </p:extLst>
          </p:nvPr>
        </p:nvGraphicFramePr>
        <p:xfrm>
          <a:off x="2488096" y="2985431"/>
          <a:ext cx="7530548" cy="247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274">
                  <a:extLst>
                    <a:ext uri="{9D8B030D-6E8A-4147-A177-3AD203B41FA5}">
                      <a16:colId xmlns:a16="http://schemas.microsoft.com/office/drawing/2014/main" val="4161763160"/>
                    </a:ext>
                  </a:extLst>
                </a:gridCol>
                <a:gridCol w="3765274">
                  <a:extLst>
                    <a:ext uri="{9D8B030D-6E8A-4147-A177-3AD203B41FA5}">
                      <a16:colId xmlns:a16="http://schemas.microsoft.com/office/drawing/2014/main" val="1045178185"/>
                    </a:ext>
                  </a:extLst>
                </a:gridCol>
              </a:tblGrid>
              <a:tr h="12358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  <a:endParaRPr lang="en-IN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  <a:endParaRPr lang="en-IN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13391"/>
                  </a:ext>
                </a:extLst>
              </a:tr>
              <a:tr h="12358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IN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  <a:endParaRPr lang="en-IN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086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0507B7-9342-427E-B554-44C1675CAFA6}"/>
              </a:ext>
            </a:extLst>
          </p:cNvPr>
          <p:cNvSpPr txBox="1"/>
          <p:nvPr/>
        </p:nvSpPr>
        <p:spPr>
          <a:xfrm>
            <a:off x="2488096" y="1879257"/>
            <a:ext cx="743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True Class (Actual Class)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1B0DC-9BB3-48B2-830A-C84431399634}"/>
              </a:ext>
            </a:extLst>
          </p:cNvPr>
          <p:cNvSpPr txBox="1"/>
          <p:nvPr/>
        </p:nvSpPr>
        <p:spPr>
          <a:xfrm>
            <a:off x="2663687" y="2409971"/>
            <a:ext cx="319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Positive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72507-5D85-46D3-8017-81B12410D296}"/>
              </a:ext>
            </a:extLst>
          </p:cNvPr>
          <p:cNvSpPr txBox="1"/>
          <p:nvPr/>
        </p:nvSpPr>
        <p:spPr>
          <a:xfrm>
            <a:off x="6452153" y="2432344"/>
            <a:ext cx="319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Negative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68777-E8E5-4731-BDF3-8436F325F5EB}"/>
              </a:ext>
            </a:extLst>
          </p:cNvPr>
          <p:cNvSpPr txBox="1"/>
          <p:nvPr/>
        </p:nvSpPr>
        <p:spPr>
          <a:xfrm rot="16200000">
            <a:off x="1506457" y="4374231"/>
            <a:ext cx="136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F3C58-5DE8-4EB6-AB4C-2727815DE5F6}"/>
              </a:ext>
            </a:extLst>
          </p:cNvPr>
          <p:cNvSpPr txBox="1"/>
          <p:nvPr/>
        </p:nvSpPr>
        <p:spPr>
          <a:xfrm rot="16200000">
            <a:off x="1607191" y="3244334"/>
            <a:ext cx="11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7837B-D43C-475A-9D68-00D5A0ADBDBF}"/>
              </a:ext>
            </a:extLst>
          </p:cNvPr>
          <p:cNvSpPr txBox="1"/>
          <p:nvPr/>
        </p:nvSpPr>
        <p:spPr>
          <a:xfrm rot="16200000">
            <a:off x="-433446" y="3953025"/>
            <a:ext cx="42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Class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8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F0C2-A61E-49FE-876A-E6C02A59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9" y="2556932"/>
            <a:ext cx="10416208" cy="3318936"/>
          </a:xfrm>
        </p:spPr>
        <p:txBody>
          <a:bodyPr/>
          <a:lstStyle/>
          <a:p>
            <a:r>
              <a:rPr lang="en-US" b="1" dirty="0"/>
              <a:t>True Positive (TP)</a:t>
            </a:r>
            <a:r>
              <a:rPr lang="en-US" dirty="0"/>
              <a:t>: Actual Positive and predicted as Positive.</a:t>
            </a:r>
          </a:p>
          <a:p>
            <a:r>
              <a:rPr lang="en-US" b="1" dirty="0"/>
              <a:t>True Negative (TN)</a:t>
            </a:r>
            <a:r>
              <a:rPr lang="en-US" dirty="0"/>
              <a:t>: Actual Negative and predicted as Negative</a:t>
            </a:r>
          </a:p>
          <a:p>
            <a:r>
              <a:rPr lang="en-US" b="1" dirty="0"/>
              <a:t>False Positive (Type I Error)</a:t>
            </a:r>
            <a:r>
              <a:rPr lang="en-US" dirty="0"/>
              <a:t> </a:t>
            </a:r>
            <a:r>
              <a:rPr lang="en-US" b="1" dirty="0"/>
              <a:t>[FP]</a:t>
            </a:r>
            <a:r>
              <a:rPr lang="en-US" dirty="0"/>
              <a:t>: Actual Negative but predicted as Positive.</a:t>
            </a:r>
          </a:p>
          <a:p>
            <a:r>
              <a:rPr lang="en-US" b="1" dirty="0"/>
              <a:t>False Negative (Type II Error) [FN]</a:t>
            </a:r>
            <a:r>
              <a:rPr lang="en-US" dirty="0"/>
              <a:t>: Actual Positive but predicted as Negative.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99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173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Assignment – Confusion Matrix</vt:lpstr>
      <vt:lpstr>Confusion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Confusion Matrix</dc:title>
  <dc:creator>POORAN PRAGNYA Joshi</dc:creator>
  <cp:lastModifiedBy>POORAN PRAGNYA Joshi</cp:lastModifiedBy>
  <cp:revision>3</cp:revision>
  <dcterms:created xsi:type="dcterms:W3CDTF">2022-01-27T14:15:18Z</dcterms:created>
  <dcterms:modified xsi:type="dcterms:W3CDTF">2022-01-27T14:39:15Z</dcterms:modified>
</cp:coreProperties>
</file>