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59" r:id="rId5"/>
    <p:sldId id="260" r:id="rId6"/>
    <p:sldId id="262" r:id="rId7"/>
    <p:sldId id="263" r:id="rId8"/>
    <p:sldId id="264" r:id="rId9"/>
    <p:sldId id="265"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1/21/2022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8518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4044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4022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4246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9679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6749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00897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01531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2722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2350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7493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3199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5791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0120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5494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9835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544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1/21/2022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403388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37559E-1DE4-42BA-8318-AE0F297C5C9A}"/>
              </a:ext>
            </a:extLst>
          </p:cNvPr>
          <p:cNvSpPr>
            <a:spLocks noGrp="1"/>
          </p:cNvSpPr>
          <p:nvPr>
            <p:ph type="title"/>
          </p:nvPr>
        </p:nvSpPr>
        <p:spPr/>
        <p:txBody>
          <a:bodyPr/>
          <a:lstStyle/>
          <a:p>
            <a:r>
              <a:rPr lang="en-US" dirty="0"/>
              <a:t>Assignment – Cross Validation</a:t>
            </a:r>
            <a:endParaRPr lang="en-IN" dirty="0"/>
          </a:p>
        </p:txBody>
      </p:sp>
      <p:sp>
        <p:nvSpPr>
          <p:cNvPr id="5" name="Content Placeholder 4">
            <a:extLst>
              <a:ext uri="{FF2B5EF4-FFF2-40B4-BE49-F238E27FC236}">
                <a16:creationId xmlns:a16="http://schemas.microsoft.com/office/drawing/2014/main" id="{5CF36E88-9395-4972-AC97-C87C9E9E8772}"/>
              </a:ext>
            </a:extLst>
          </p:cNvPr>
          <p:cNvSpPr>
            <a:spLocks noGrp="1"/>
          </p:cNvSpPr>
          <p:nvPr>
            <p:ph idx="1"/>
          </p:nvPr>
        </p:nvSpPr>
        <p:spPr>
          <a:xfrm>
            <a:off x="7374835" y="4363278"/>
            <a:ext cx="3975652" cy="1073426"/>
          </a:xfrm>
        </p:spPr>
        <p:txBody>
          <a:bodyPr/>
          <a:lstStyle/>
          <a:p>
            <a:pPr marL="0" indent="0" algn="r">
              <a:buNone/>
            </a:pPr>
            <a:r>
              <a:rPr lang="en-US" dirty="0"/>
              <a:t>Submitted By: </a:t>
            </a:r>
            <a:r>
              <a:rPr lang="en-US" dirty="0" err="1"/>
              <a:t>Pooran</a:t>
            </a:r>
            <a:r>
              <a:rPr lang="en-US" dirty="0"/>
              <a:t> </a:t>
            </a:r>
            <a:r>
              <a:rPr lang="en-US" dirty="0" err="1"/>
              <a:t>Pragnya</a:t>
            </a:r>
            <a:endParaRPr lang="en-US" dirty="0"/>
          </a:p>
          <a:p>
            <a:pPr marL="0" indent="0" algn="r">
              <a:buNone/>
            </a:pPr>
            <a:r>
              <a:rPr lang="en-US" dirty="0"/>
              <a:t>November Batch (BDS)</a:t>
            </a:r>
            <a:endParaRPr lang="en-IN" dirty="0"/>
          </a:p>
        </p:txBody>
      </p:sp>
    </p:spTree>
    <p:extLst>
      <p:ext uri="{BB962C8B-B14F-4D97-AF65-F5344CB8AC3E}">
        <p14:creationId xmlns:p14="http://schemas.microsoft.com/office/powerpoint/2010/main" val="3721413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DF83C-E28F-4EED-80D6-35A101C008CE}"/>
              </a:ext>
            </a:extLst>
          </p:cNvPr>
          <p:cNvSpPr>
            <a:spLocks noGrp="1"/>
          </p:cNvSpPr>
          <p:nvPr>
            <p:ph type="title"/>
          </p:nvPr>
        </p:nvSpPr>
        <p:spPr/>
        <p:txBody>
          <a:bodyPr>
            <a:normAutofit/>
          </a:bodyPr>
          <a:lstStyle/>
          <a:p>
            <a:r>
              <a:rPr lang="en-US" sz="3600" dirty="0"/>
              <a:t>Advantages and Applications of Cross Validation</a:t>
            </a:r>
            <a:endParaRPr lang="en-IN" sz="3600" dirty="0"/>
          </a:p>
        </p:txBody>
      </p:sp>
      <p:sp>
        <p:nvSpPr>
          <p:cNvPr id="3" name="Content Placeholder 2">
            <a:extLst>
              <a:ext uri="{FF2B5EF4-FFF2-40B4-BE49-F238E27FC236}">
                <a16:creationId xmlns:a16="http://schemas.microsoft.com/office/drawing/2014/main" id="{1DB8FE42-281E-4CE1-9802-E5E56F86333E}"/>
              </a:ext>
            </a:extLst>
          </p:cNvPr>
          <p:cNvSpPr>
            <a:spLocks noGrp="1"/>
          </p:cNvSpPr>
          <p:nvPr>
            <p:ph idx="1"/>
          </p:nvPr>
        </p:nvSpPr>
        <p:spPr/>
        <p:txBody>
          <a:bodyPr>
            <a:normAutofit fontScale="92500" lnSpcReduction="10000"/>
          </a:bodyPr>
          <a:lstStyle/>
          <a:p>
            <a:pPr marL="0" indent="0">
              <a:buNone/>
            </a:pPr>
            <a:r>
              <a:rPr lang="en-US" b="1" dirty="0"/>
              <a:t>Advantages:</a:t>
            </a:r>
          </a:p>
          <a:p>
            <a:pPr marL="457200" indent="-457200" algn="just">
              <a:buAutoNum type="arabicPeriod"/>
            </a:pPr>
            <a:r>
              <a:rPr lang="en-US" dirty="0"/>
              <a:t>More accurate estimate of out-of-sample accuracy.</a:t>
            </a:r>
          </a:p>
          <a:p>
            <a:pPr marL="457200" indent="-457200" algn="just">
              <a:buAutoNum type="arabicPeriod"/>
            </a:pPr>
            <a:r>
              <a:rPr lang="en-US" dirty="0"/>
              <a:t>More “Efficient” use of data as every observation is used for both training and testing.</a:t>
            </a:r>
          </a:p>
          <a:p>
            <a:pPr marL="0" indent="0" algn="just">
              <a:buNone/>
            </a:pPr>
            <a:r>
              <a:rPr lang="en-US" b="1" dirty="0"/>
              <a:t>Applications:</a:t>
            </a:r>
          </a:p>
          <a:p>
            <a:pPr marL="457200" indent="-457200" algn="just">
              <a:buAutoNum type="arabicPeriod"/>
            </a:pPr>
            <a:r>
              <a:rPr lang="en-US" dirty="0"/>
              <a:t>This technique can be used to compare the performances of different predictive modelling methods</a:t>
            </a:r>
          </a:p>
          <a:p>
            <a:pPr marL="457200" indent="-457200" algn="just">
              <a:buAutoNum type="arabicPeriod"/>
            </a:pPr>
            <a:r>
              <a:rPr lang="en-IN" dirty="0"/>
              <a:t>It finds extensive application in medical research field.</a:t>
            </a:r>
          </a:p>
        </p:txBody>
      </p:sp>
    </p:spTree>
    <p:extLst>
      <p:ext uri="{BB962C8B-B14F-4D97-AF65-F5344CB8AC3E}">
        <p14:creationId xmlns:p14="http://schemas.microsoft.com/office/powerpoint/2010/main" val="1078151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AC181-BE3B-44A6-BC5F-E61B9B5AF621}"/>
              </a:ext>
            </a:extLst>
          </p:cNvPr>
          <p:cNvSpPr>
            <a:spLocks noGrp="1"/>
          </p:cNvSpPr>
          <p:nvPr>
            <p:ph type="title"/>
          </p:nvPr>
        </p:nvSpPr>
        <p:spPr/>
        <p:txBody>
          <a:bodyPr/>
          <a:lstStyle/>
          <a:p>
            <a:r>
              <a:rPr lang="en-US" dirty="0"/>
              <a:t>Cross Validation</a:t>
            </a:r>
            <a:endParaRPr lang="en-IN" dirty="0"/>
          </a:p>
        </p:txBody>
      </p:sp>
      <p:sp>
        <p:nvSpPr>
          <p:cNvPr id="3" name="Content Placeholder 2">
            <a:extLst>
              <a:ext uri="{FF2B5EF4-FFF2-40B4-BE49-F238E27FC236}">
                <a16:creationId xmlns:a16="http://schemas.microsoft.com/office/drawing/2014/main" id="{BA0CDD09-8785-424A-88B8-9404FCAA400C}"/>
              </a:ext>
            </a:extLst>
          </p:cNvPr>
          <p:cNvSpPr>
            <a:spLocks noGrp="1"/>
          </p:cNvSpPr>
          <p:nvPr>
            <p:ph idx="1"/>
          </p:nvPr>
        </p:nvSpPr>
        <p:spPr/>
        <p:txBody>
          <a:bodyPr/>
          <a:lstStyle/>
          <a:p>
            <a:pPr algn="just"/>
            <a:r>
              <a:rPr lang="en-US" dirty="0"/>
              <a:t>It is a technique in which we train our model using the subset of the data-set and then evaluate using the complementary subset of the dataset.</a:t>
            </a:r>
          </a:p>
          <a:p>
            <a:pPr algn="just"/>
            <a:r>
              <a:rPr lang="en-US" dirty="0"/>
              <a:t>It is a process of deciding whether the numerical results quantifying hypothesized relationships between variables are acceptable as descriptions of the data.</a:t>
            </a:r>
          </a:p>
          <a:p>
            <a:pPr algn="just"/>
            <a:r>
              <a:rPr lang="en-US" dirty="0"/>
              <a:t>Cross validation is used in ML to validate a hypothesis that a model can predict a variable of interest based on other known variables.</a:t>
            </a:r>
            <a:endParaRPr lang="en-IN" dirty="0"/>
          </a:p>
        </p:txBody>
      </p:sp>
    </p:spTree>
    <p:extLst>
      <p:ext uri="{BB962C8B-B14F-4D97-AF65-F5344CB8AC3E}">
        <p14:creationId xmlns:p14="http://schemas.microsoft.com/office/powerpoint/2010/main" val="534949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51B19-74B0-4C22-A835-4AE13C084215}"/>
              </a:ext>
            </a:extLst>
          </p:cNvPr>
          <p:cNvSpPr>
            <a:spLocks noGrp="1"/>
          </p:cNvSpPr>
          <p:nvPr>
            <p:ph type="title"/>
          </p:nvPr>
        </p:nvSpPr>
        <p:spPr/>
        <p:txBody>
          <a:bodyPr/>
          <a:lstStyle/>
          <a:p>
            <a:r>
              <a:rPr lang="en-US" dirty="0"/>
              <a:t>Methods of Cross Validation</a:t>
            </a:r>
            <a:endParaRPr lang="en-IN" dirty="0"/>
          </a:p>
        </p:txBody>
      </p:sp>
      <p:sp>
        <p:nvSpPr>
          <p:cNvPr id="3" name="Content Placeholder 2">
            <a:extLst>
              <a:ext uri="{FF2B5EF4-FFF2-40B4-BE49-F238E27FC236}">
                <a16:creationId xmlns:a16="http://schemas.microsoft.com/office/drawing/2014/main" id="{860CC992-8C19-45ED-9026-E361DE71EAF5}"/>
              </a:ext>
            </a:extLst>
          </p:cNvPr>
          <p:cNvSpPr>
            <a:spLocks noGrp="1"/>
          </p:cNvSpPr>
          <p:nvPr>
            <p:ph idx="1"/>
          </p:nvPr>
        </p:nvSpPr>
        <p:spPr/>
        <p:txBody>
          <a:bodyPr/>
          <a:lstStyle/>
          <a:p>
            <a:r>
              <a:rPr lang="en-US" dirty="0"/>
              <a:t>1. Validation</a:t>
            </a:r>
          </a:p>
          <a:p>
            <a:r>
              <a:rPr lang="en-US" dirty="0"/>
              <a:t>2. LOOCV (Least One Out Cross Validation)</a:t>
            </a:r>
          </a:p>
          <a:p>
            <a:r>
              <a:rPr lang="en-US" dirty="0"/>
              <a:t>3. K-Fold Cross Validation</a:t>
            </a:r>
            <a:endParaRPr lang="en-IN" dirty="0"/>
          </a:p>
        </p:txBody>
      </p:sp>
    </p:spTree>
    <p:extLst>
      <p:ext uri="{BB962C8B-B14F-4D97-AF65-F5344CB8AC3E}">
        <p14:creationId xmlns:p14="http://schemas.microsoft.com/office/powerpoint/2010/main" val="3570349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12F6A-2272-490E-9602-9D818589AF52}"/>
              </a:ext>
            </a:extLst>
          </p:cNvPr>
          <p:cNvSpPr>
            <a:spLocks noGrp="1"/>
          </p:cNvSpPr>
          <p:nvPr>
            <p:ph type="title"/>
          </p:nvPr>
        </p:nvSpPr>
        <p:spPr/>
        <p:txBody>
          <a:bodyPr/>
          <a:lstStyle/>
          <a:p>
            <a:r>
              <a:rPr lang="en-US" dirty="0"/>
              <a:t>1. Validation</a:t>
            </a:r>
            <a:endParaRPr lang="en-IN" dirty="0"/>
          </a:p>
        </p:txBody>
      </p:sp>
      <p:sp>
        <p:nvSpPr>
          <p:cNvPr id="3" name="Content Placeholder 2">
            <a:extLst>
              <a:ext uri="{FF2B5EF4-FFF2-40B4-BE49-F238E27FC236}">
                <a16:creationId xmlns:a16="http://schemas.microsoft.com/office/drawing/2014/main" id="{232C6F9B-20C1-4F44-9AF7-D695EDCD4C9E}"/>
              </a:ext>
            </a:extLst>
          </p:cNvPr>
          <p:cNvSpPr>
            <a:spLocks noGrp="1"/>
          </p:cNvSpPr>
          <p:nvPr>
            <p:ph idx="1"/>
          </p:nvPr>
        </p:nvSpPr>
        <p:spPr/>
        <p:txBody>
          <a:bodyPr/>
          <a:lstStyle/>
          <a:p>
            <a:pPr algn="just"/>
            <a:r>
              <a:rPr lang="en-US" dirty="0"/>
              <a:t>Here, we divide the whole data set into training dataset and testing data set in the ratio 1:1 (50% each).</a:t>
            </a:r>
          </a:p>
          <a:p>
            <a:pPr algn="just"/>
            <a:r>
              <a:rPr lang="en-US" dirty="0"/>
              <a:t>Major drawback of the method is that we perform training on the 50% of the dataset, it may possible that the remaining 50% of the data contains some important information which we are leaving while training our model </a:t>
            </a:r>
            <a:r>
              <a:rPr lang="en-US" dirty="0" err="1"/>
              <a:t>i.e</a:t>
            </a:r>
            <a:r>
              <a:rPr lang="en-US" dirty="0"/>
              <a:t> higher bias.</a:t>
            </a:r>
            <a:endParaRPr lang="en-IN" dirty="0"/>
          </a:p>
        </p:txBody>
      </p:sp>
    </p:spTree>
    <p:extLst>
      <p:ext uri="{BB962C8B-B14F-4D97-AF65-F5344CB8AC3E}">
        <p14:creationId xmlns:p14="http://schemas.microsoft.com/office/powerpoint/2010/main" val="2000724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258A4-40AD-4CA6-9799-0DABD1E029EA}"/>
              </a:ext>
            </a:extLst>
          </p:cNvPr>
          <p:cNvSpPr>
            <a:spLocks noGrp="1"/>
          </p:cNvSpPr>
          <p:nvPr>
            <p:ph type="title"/>
          </p:nvPr>
        </p:nvSpPr>
        <p:spPr/>
        <p:txBody>
          <a:bodyPr>
            <a:normAutofit fontScale="90000"/>
          </a:bodyPr>
          <a:lstStyle/>
          <a:p>
            <a:r>
              <a:rPr lang="en-US" dirty="0"/>
              <a:t>2. LOOCV (Least One Out Cross Validation)</a:t>
            </a:r>
            <a:endParaRPr lang="en-IN" dirty="0"/>
          </a:p>
        </p:txBody>
      </p:sp>
      <p:sp>
        <p:nvSpPr>
          <p:cNvPr id="3" name="Content Placeholder 2">
            <a:extLst>
              <a:ext uri="{FF2B5EF4-FFF2-40B4-BE49-F238E27FC236}">
                <a16:creationId xmlns:a16="http://schemas.microsoft.com/office/drawing/2014/main" id="{A9744927-24CF-44C6-B533-48C1E0EDECEE}"/>
              </a:ext>
            </a:extLst>
          </p:cNvPr>
          <p:cNvSpPr>
            <a:spLocks noGrp="1"/>
          </p:cNvSpPr>
          <p:nvPr>
            <p:ph idx="1"/>
          </p:nvPr>
        </p:nvSpPr>
        <p:spPr/>
        <p:txBody>
          <a:bodyPr/>
          <a:lstStyle/>
          <a:p>
            <a:pPr algn="just"/>
            <a:r>
              <a:rPr lang="en-US" dirty="0"/>
              <a:t>In this method we perform training on the whole data dataset but leaves only  one data-point of the available data-set and then iterates for each data-point.</a:t>
            </a:r>
          </a:p>
          <a:p>
            <a:pPr algn="just"/>
            <a:r>
              <a:rPr lang="en-US" dirty="0"/>
              <a:t>Example: if we have 100 datapoints in a dataset, firstly first datapoint is tested and remaining 99 datapoints are trained, in the second instance second point is used as testing datapoint and remaining as training data points.. This continues till all the 100 data points are used as testing data points and subsequently as training data points.</a:t>
            </a:r>
            <a:endParaRPr lang="en-IN" dirty="0"/>
          </a:p>
        </p:txBody>
      </p:sp>
    </p:spTree>
    <p:extLst>
      <p:ext uri="{BB962C8B-B14F-4D97-AF65-F5344CB8AC3E}">
        <p14:creationId xmlns:p14="http://schemas.microsoft.com/office/powerpoint/2010/main" val="2630569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1F937AD-202B-4755-A4F8-2B27E3AB7B18}"/>
              </a:ext>
            </a:extLst>
          </p:cNvPr>
          <p:cNvGraphicFramePr>
            <a:graphicFrameLocks noGrp="1"/>
          </p:cNvGraphicFramePr>
          <p:nvPr>
            <p:ph idx="1"/>
            <p:extLst>
              <p:ext uri="{D42A27DB-BD31-4B8C-83A1-F6EECF244321}">
                <p14:modId xmlns:p14="http://schemas.microsoft.com/office/powerpoint/2010/main" val="556753667"/>
              </p:ext>
            </p:extLst>
          </p:nvPr>
        </p:nvGraphicFramePr>
        <p:xfrm>
          <a:off x="3993875" y="1105219"/>
          <a:ext cx="1533940" cy="4440816"/>
        </p:xfrm>
        <a:graphic>
          <a:graphicData uri="http://schemas.openxmlformats.org/drawingml/2006/table">
            <a:tbl>
              <a:tblPr firstRow="1" bandRow="1">
                <a:tableStyleId>{5C22544A-7EE6-4342-B048-85BDC9FD1C3A}</a:tableStyleId>
              </a:tblPr>
              <a:tblGrid>
                <a:gridCol w="1533940">
                  <a:extLst>
                    <a:ext uri="{9D8B030D-6E8A-4147-A177-3AD203B41FA5}">
                      <a16:colId xmlns:a16="http://schemas.microsoft.com/office/drawing/2014/main" val="1558267235"/>
                    </a:ext>
                  </a:extLst>
                </a:gridCol>
              </a:tblGrid>
              <a:tr h="555102">
                <a:tc>
                  <a:txBody>
                    <a:bodyPr/>
                    <a:lstStyle/>
                    <a:p>
                      <a:pPr algn="ctr"/>
                      <a:endParaRPr lang="en-IN" dirty="0"/>
                    </a:p>
                  </a:txBody>
                  <a:tcPr anchor="ctr"/>
                </a:tc>
                <a:extLst>
                  <a:ext uri="{0D108BD9-81ED-4DB2-BD59-A6C34878D82A}">
                    <a16:rowId xmlns:a16="http://schemas.microsoft.com/office/drawing/2014/main" val="3212713201"/>
                  </a:ext>
                </a:extLst>
              </a:tr>
              <a:tr h="555102">
                <a:tc>
                  <a:txBody>
                    <a:bodyPr/>
                    <a:lstStyle/>
                    <a:p>
                      <a:pPr algn="ctr"/>
                      <a:r>
                        <a:rPr lang="en-US" dirty="0"/>
                        <a:t>1 (Training)</a:t>
                      </a:r>
                      <a:endParaRPr lang="en-IN" dirty="0"/>
                    </a:p>
                  </a:txBody>
                  <a:tcPr anchor="ctr"/>
                </a:tc>
                <a:extLst>
                  <a:ext uri="{0D108BD9-81ED-4DB2-BD59-A6C34878D82A}">
                    <a16:rowId xmlns:a16="http://schemas.microsoft.com/office/drawing/2014/main" val="2455576375"/>
                  </a:ext>
                </a:extLst>
              </a:tr>
              <a:tr h="555102">
                <a:tc>
                  <a:txBody>
                    <a:bodyPr/>
                    <a:lstStyle/>
                    <a:p>
                      <a:pPr algn="ctr"/>
                      <a:r>
                        <a:rPr lang="en-US" dirty="0"/>
                        <a:t>2 (Testing)</a:t>
                      </a:r>
                      <a:endParaRPr lang="en-IN" dirty="0"/>
                    </a:p>
                  </a:txBody>
                  <a:tcPr anchor="ctr"/>
                </a:tc>
                <a:extLst>
                  <a:ext uri="{0D108BD9-81ED-4DB2-BD59-A6C34878D82A}">
                    <a16:rowId xmlns:a16="http://schemas.microsoft.com/office/drawing/2014/main" val="4143769194"/>
                  </a:ext>
                </a:extLst>
              </a:tr>
              <a:tr h="555102">
                <a:tc>
                  <a:txBody>
                    <a:bodyPr/>
                    <a:lstStyle/>
                    <a:p>
                      <a:pPr algn="ctr"/>
                      <a:r>
                        <a:rPr lang="en-US" dirty="0"/>
                        <a:t>3 (Training)</a:t>
                      </a:r>
                      <a:endParaRPr lang="en-IN" dirty="0"/>
                    </a:p>
                  </a:txBody>
                  <a:tcPr anchor="ctr"/>
                </a:tc>
                <a:extLst>
                  <a:ext uri="{0D108BD9-81ED-4DB2-BD59-A6C34878D82A}">
                    <a16:rowId xmlns:a16="http://schemas.microsoft.com/office/drawing/2014/main" val="3532857300"/>
                  </a:ext>
                </a:extLst>
              </a:tr>
              <a:tr h="555102">
                <a:tc>
                  <a:txBody>
                    <a:bodyPr/>
                    <a:lstStyle/>
                    <a:p>
                      <a:pPr algn="ctr"/>
                      <a:r>
                        <a:rPr lang="en-US" dirty="0"/>
                        <a:t>.</a:t>
                      </a:r>
                      <a:endParaRPr lang="en-IN" dirty="0"/>
                    </a:p>
                  </a:txBody>
                  <a:tcPr anchor="ctr"/>
                </a:tc>
                <a:extLst>
                  <a:ext uri="{0D108BD9-81ED-4DB2-BD59-A6C34878D82A}">
                    <a16:rowId xmlns:a16="http://schemas.microsoft.com/office/drawing/2014/main" val="3462091478"/>
                  </a:ext>
                </a:extLst>
              </a:tr>
              <a:tr h="555102">
                <a:tc>
                  <a:txBody>
                    <a:bodyPr/>
                    <a:lstStyle/>
                    <a:p>
                      <a:pPr algn="ctr"/>
                      <a:r>
                        <a:rPr lang="en-US" dirty="0"/>
                        <a:t>.</a:t>
                      </a:r>
                      <a:endParaRPr lang="en-IN" dirty="0"/>
                    </a:p>
                  </a:txBody>
                  <a:tcPr anchor="ctr"/>
                </a:tc>
                <a:extLst>
                  <a:ext uri="{0D108BD9-81ED-4DB2-BD59-A6C34878D82A}">
                    <a16:rowId xmlns:a16="http://schemas.microsoft.com/office/drawing/2014/main" val="2826096777"/>
                  </a:ext>
                </a:extLst>
              </a:tr>
              <a:tr h="555102">
                <a:tc>
                  <a:txBody>
                    <a:bodyPr/>
                    <a:lstStyle/>
                    <a:p>
                      <a:pPr algn="ctr"/>
                      <a:r>
                        <a:rPr lang="en-US" dirty="0"/>
                        <a:t>.</a:t>
                      </a:r>
                      <a:endParaRPr lang="en-IN" dirty="0"/>
                    </a:p>
                  </a:txBody>
                  <a:tcPr anchor="ctr"/>
                </a:tc>
                <a:extLst>
                  <a:ext uri="{0D108BD9-81ED-4DB2-BD59-A6C34878D82A}">
                    <a16:rowId xmlns:a16="http://schemas.microsoft.com/office/drawing/2014/main" val="1625114937"/>
                  </a:ext>
                </a:extLst>
              </a:tr>
              <a:tr h="555102">
                <a:tc>
                  <a:txBody>
                    <a:bodyPr/>
                    <a:lstStyle/>
                    <a:p>
                      <a:pPr algn="ctr"/>
                      <a:r>
                        <a:rPr lang="en-US" dirty="0"/>
                        <a:t>100 (Training)</a:t>
                      </a:r>
                      <a:endParaRPr lang="en-IN" dirty="0"/>
                    </a:p>
                  </a:txBody>
                  <a:tcPr anchor="ctr"/>
                </a:tc>
                <a:extLst>
                  <a:ext uri="{0D108BD9-81ED-4DB2-BD59-A6C34878D82A}">
                    <a16:rowId xmlns:a16="http://schemas.microsoft.com/office/drawing/2014/main" val="1458108276"/>
                  </a:ext>
                </a:extLst>
              </a:tr>
            </a:tbl>
          </a:graphicData>
        </a:graphic>
      </p:graphicFrame>
      <p:graphicFrame>
        <p:nvGraphicFramePr>
          <p:cNvPr id="5" name="Table 4">
            <a:extLst>
              <a:ext uri="{FF2B5EF4-FFF2-40B4-BE49-F238E27FC236}">
                <a16:creationId xmlns:a16="http://schemas.microsoft.com/office/drawing/2014/main" id="{337FC03E-B1AD-4D0A-9CB3-C482FC5AA023}"/>
              </a:ext>
            </a:extLst>
          </p:cNvPr>
          <p:cNvGraphicFramePr>
            <a:graphicFrameLocks/>
          </p:cNvGraphicFramePr>
          <p:nvPr>
            <p:extLst>
              <p:ext uri="{D42A27DB-BD31-4B8C-83A1-F6EECF244321}">
                <p14:modId xmlns:p14="http://schemas.microsoft.com/office/powerpoint/2010/main" val="1483570876"/>
              </p:ext>
            </p:extLst>
          </p:nvPr>
        </p:nvGraphicFramePr>
        <p:xfrm>
          <a:off x="6374297" y="1133061"/>
          <a:ext cx="1533940" cy="4440816"/>
        </p:xfrm>
        <a:graphic>
          <a:graphicData uri="http://schemas.openxmlformats.org/drawingml/2006/table">
            <a:tbl>
              <a:tblPr firstRow="1" bandRow="1">
                <a:tableStyleId>{5C22544A-7EE6-4342-B048-85BDC9FD1C3A}</a:tableStyleId>
              </a:tblPr>
              <a:tblGrid>
                <a:gridCol w="1533940">
                  <a:extLst>
                    <a:ext uri="{9D8B030D-6E8A-4147-A177-3AD203B41FA5}">
                      <a16:colId xmlns:a16="http://schemas.microsoft.com/office/drawing/2014/main" val="1558267235"/>
                    </a:ext>
                  </a:extLst>
                </a:gridCol>
              </a:tblGrid>
              <a:tr h="555102">
                <a:tc>
                  <a:txBody>
                    <a:bodyPr/>
                    <a:lstStyle/>
                    <a:p>
                      <a:pPr algn="ctr"/>
                      <a:endParaRPr lang="en-IN" dirty="0"/>
                    </a:p>
                  </a:txBody>
                  <a:tcPr anchor="ctr"/>
                </a:tc>
                <a:extLst>
                  <a:ext uri="{0D108BD9-81ED-4DB2-BD59-A6C34878D82A}">
                    <a16:rowId xmlns:a16="http://schemas.microsoft.com/office/drawing/2014/main" val="3212713201"/>
                  </a:ext>
                </a:extLst>
              </a:tr>
              <a:tr h="555102">
                <a:tc>
                  <a:txBody>
                    <a:bodyPr/>
                    <a:lstStyle/>
                    <a:p>
                      <a:pPr algn="ctr"/>
                      <a:r>
                        <a:rPr lang="en-US" dirty="0"/>
                        <a:t>1 (Training)</a:t>
                      </a:r>
                      <a:endParaRPr lang="en-IN" dirty="0"/>
                    </a:p>
                  </a:txBody>
                  <a:tcPr anchor="ctr"/>
                </a:tc>
                <a:extLst>
                  <a:ext uri="{0D108BD9-81ED-4DB2-BD59-A6C34878D82A}">
                    <a16:rowId xmlns:a16="http://schemas.microsoft.com/office/drawing/2014/main" val="2455576375"/>
                  </a:ext>
                </a:extLst>
              </a:tr>
              <a:tr h="555102">
                <a:tc>
                  <a:txBody>
                    <a:bodyPr/>
                    <a:lstStyle/>
                    <a:p>
                      <a:pPr algn="ctr"/>
                      <a:r>
                        <a:rPr lang="en-US" dirty="0"/>
                        <a:t>2 (Training)</a:t>
                      </a:r>
                      <a:endParaRPr lang="en-IN" dirty="0"/>
                    </a:p>
                  </a:txBody>
                  <a:tcPr anchor="ctr"/>
                </a:tc>
                <a:extLst>
                  <a:ext uri="{0D108BD9-81ED-4DB2-BD59-A6C34878D82A}">
                    <a16:rowId xmlns:a16="http://schemas.microsoft.com/office/drawing/2014/main" val="4143769194"/>
                  </a:ext>
                </a:extLst>
              </a:tr>
              <a:tr h="555102">
                <a:tc>
                  <a:txBody>
                    <a:bodyPr/>
                    <a:lstStyle/>
                    <a:p>
                      <a:pPr algn="ctr"/>
                      <a:r>
                        <a:rPr lang="en-US" dirty="0"/>
                        <a:t>3 (Testing)</a:t>
                      </a:r>
                      <a:endParaRPr lang="en-IN" dirty="0"/>
                    </a:p>
                  </a:txBody>
                  <a:tcPr anchor="ctr"/>
                </a:tc>
                <a:extLst>
                  <a:ext uri="{0D108BD9-81ED-4DB2-BD59-A6C34878D82A}">
                    <a16:rowId xmlns:a16="http://schemas.microsoft.com/office/drawing/2014/main" val="3532857300"/>
                  </a:ext>
                </a:extLst>
              </a:tr>
              <a:tr h="555102">
                <a:tc>
                  <a:txBody>
                    <a:bodyPr/>
                    <a:lstStyle/>
                    <a:p>
                      <a:pPr algn="ctr"/>
                      <a:r>
                        <a:rPr lang="en-US" dirty="0"/>
                        <a:t>.</a:t>
                      </a:r>
                      <a:endParaRPr lang="en-IN" dirty="0"/>
                    </a:p>
                  </a:txBody>
                  <a:tcPr anchor="ctr"/>
                </a:tc>
                <a:extLst>
                  <a:ext uri="{0D108BD9-81ED-4DB2-BD59-A6C34878D82A}">
                    <a16:rowId xmlns:a16="http://schemas.microsoft.com/office/drawing/2014/main" val="3462091478"/>
                  </a:ext>
                </a:extLst>
              </a:tr>
              <a:tr h="555102">
                <a:tc>
                  <a:txBody>
                    <a:bodyPr/>
                    <a:lstStyle/>
                    <a:p>
                      <a:pPr algn="ctr"/>
                      <a:r>
                        <a:rPr lang="en-US" dirty="0"/>
                        <a:t>.</a:t>
                      </a:r>
                      <a:endParaRPr lang="en-IN" dirty="0"/>
                    </a:p>
                  </a:txBody>
                  <a:tcPr anchor="ctr"/>
                </a:tc>
                <a:extLst>
                  <a:ext uri="{0D108BD9-81ED-4DB2-BD59-A6C34878D82A}">
                    <a16:rowId xmlns:a16="http://schemas.microsoft.com/office/drawing/2014/main" val="2826096777"/>
                  </a:ext>
                </a:extLst>
              </a:tr>
              <a:tr h="555102">
                <a:tc>
                  <a:txBody>
                    <a:bodyPr/>
                    <a:lstStyle/>
                    <a:p>
                      <a:pPr algn="ctr"/>
                      <a:r>
                        <a:rPr lang="en-US" dirty="0"/>
                        <a:t>.</a:t>
                      </a:r>
                      <a:endParaRPr lang="en-IN" dirty="0"/>
                    </a:p>
                  </a:txBody>
                  <a:tcPr anchor="ctr"/>
                </a:tc>
                <a:extLst>
                  <a:ext uri="{0D108BD9-81ED-4DB2-BD59-A6C34878D82A}">
                    <a16:rowId xmlns:a16="http://schemas.microsoft.com/office/drawing/2014/main" val="1625114937"/>
                  </a:ext>
                </a:extLst>
              </a:tr>
              <a:tr h="555102">
                <a:tc>
                  <a:txBody>
                    <a:bodyPr/>
                    <a:lstStyle/>
                    <a:p>
                      <a:pPr algn="ctr"/>
                      <a:r>
                        <a:rPr lang="en-US" dirty="0"/>
                        <a:t>100 (Training)</a:t>
                      </a:r>
                      <a:endParaRPr lang="en-IN" dirty="0"/>
                    </a:p>
                  </a:txBody>
                  <a:tcPr anchor="ctr"/>
                </a:tc>
                <a:extLst>
                  <a:ext uri="{0D108BD9-81ED-4DB2-BD59-A6C34878D82A}">
                    <a16:rowId xmlns:a16="http://schemas.microsoft.com/office/drawing/2014/main" val="1458108276"/>
                  </a:ext>
                </a:extLst>
              </a:tr>
            </a:tbl>
          </a:graphicData>
        </a:graphic>
      </p:graphicFrame>
      <p:graphicFrame>
        <p:nvGraphicFramePr>
          <p:cNvPr id="6" name="Table 4">
            <a:extLst>
              <a:ext uri="{FF2B5EF4-FFF2-40B4-BE49-F238E27FC236}">
                <a16:creationId xmlns:a16="http://schemas.microsoft.com/office/drawing/2014/main" id="{CA92F391-8411-4D49-95F7-E1A2FDD44CB7}"/>
              </a:ext>
            </a:extLst>
          </p:cNvPr>
          <p:cNvGraphicFramePr>
            <a:graphicFrameLocks/>
          </p:cNvGraphicFramePr>
          <p:nvPr>
            <p:extLst>
              <p:ext uri="{D42A27DB-BD31-4B8C-83A1-F6EECF244321}">
                <p14:modId xmlns:p14="http://schemas.microsoft.com/office/powerpoint/2010/main" val="1223653462"/>
              </p:ext>
            </p:extLst>
          </p:nvPr>
        </p:nvGraphicFramePr>
        <p:xfrm>
          <a:off x="1613454" y="1115158"/>
          <a:ext cx="1533940" cy="4440816"/>
        </p:xfrm>
        <a:graphic>
          <a:graphicData uri="http://schemas.openxmlformats.org/drawingml/2006/table">
            <a:tbl>
              <a:tblPr firstRow="1" bandRow="1">
                <a:tableStyleId>{5C22544A-7EE6-4342-B048-85BDC9FD1C3A}</a:tableStyleId>
              </a:tblPr>
              <a:tblGrid>
                <a:gridCol w="1533940">
                  <a:extLst>
                    <a:ext uri="{9D8B030D-6E8A-4147-A177-3AD203B41FA5}">
                      <a16:colId xmlns:a16="http://schemas.microsoft.com/office/drawing/2014/main" val="1558267235"/>
                    </a:ext>
                  </a:extLst>
                </a:gridCol>
              </a:tblGrid>
              <a:tr h="555102">
                <a:tc>
                  <a:txBody>
                    <a:bodyPr/>
                    <a:lstStyle/>
                    <a:p>
                      <a:pPr algn="ctr"/>
                      <a:endParaRPr lang="en-IN" dirty="0"/>
                    </a:p>
                  </a:txBody>
                  <a:tcPr anchor="ctr"/>
                </a:tc>
                <a:extLst>
                  <a:ext uri="{0D108BD9-81ED-4DB2-BD59-A6C34878D82A}">
                    <a16:rowId xmlns:a16="http://schemas.microsoft.com/office/drawing/2014/main" val="3212713201"/>
                  </a:ext>
                </a:extLst>
              </a:tr>
              <a:tr h="555102">
                <a:tc>
                  <a:txBody>
                    <a:bodyPr/>
                    <a:lstStyle/>
                    <a:p>
                      <a:pPr algn="ctr"/>
                      <a:r>
                        <a:rPr lang="en-US" dirty="0"/>
                        <a:t>1 (Testing)</a:t>
                      </a:r>
                      <a:endParaRPr lang="en-IN" dirty="0"/>
                    </a:p>
                  </a:txBody>
                  <a:tcPr anchor="ctr"/>
                </a:tc>
                <a:extLst>
                  <a:ext uri="{0D108BD9-81ED-4DB2-BD59-A6C34878D82A}">
                    <a16:rowId xmlns:a16="http://schemas.microsoft.com/office/drawing/2014/main" val="2455576375"/>
                  </a:ext>
                </a:extLst>
              </a:tr>
              <a:tr h="555102">
                <a:tc>
                  <a:txBody>
                    <a:bodyPr/>
                    <a:lstStyle/>
                    <a:p>
                      <a:pPr algn="ctr"/>
                      <a:r>
                        <a:rPr lang="en-US" dirty="0"/>
                        <a:t>2 (Training)</a:t>
                      </a:r>
                      <a:endParaRPr lang="en-IN" dirty="0"/>
                    </a:p>
                  </a:txBody>
                  <a:tcPr anchor="ctr"/>
                </a:tc>
                <a:extLst>
                  <a:ext uri="{0D108BD9-81ED-4DB2-BD59-A6C34878D82A}">
                    <a16:rowId xmlns:a16="http://schemas.microsoft.com/office/drawing/2014/main" val="4143769194"/>
                  </a:ext>
                </a:extLst>
              </a:tr>
              <a:tr h="555102">
                <a:tc>
                  <a:txBody>
                    <a:bodyPr/>
                    <a:lstStyle/>
                    <a:p>
                      <a:pPr algn="ctr"/>
                      <a:r>
                        <a:rPr lang="en-US" dirty="0"/>
                        <a:t>3 (Training)</a:t>
                      </a:r>
                      <a:endParaRPr lang="en-IN" dirty="0"/>
                    </a:p>
                  </a:txBody>
                  <a:tcPr anchor="ctr"/>
                </a:tc>
                <a:extLst>
                  <a:ext uri="{0D108BD9-81ED-4DB2-BD59-A6C34878D82A}">
                    <a16:rowId xmlns:a16="http://schemas.microsoft.com/office/drawing/2014/main" val="3532857300"/>
                  </a:ext>
                </a:extLst>
              </a:tr>
              <a:tr h="555102">
                <a:tc>
                  <a:txBody>
                    <a:bodyPr/>
                    <a:lstStyle/>
                    <a:p>
                      <a:pPr algn="ctr"/>
                      <a:r>
                        <a:rPr lang="en-US" dirty="0"/>
                        <a:t>.</a:t>
                      </a:r>
                      <a:endParaRPr lang="en-IN" dirty="0"/>
                    </a:p>
                  </a:txBody>
                  <a:tcPr anchor="ctr"/>
                </a:tc>
                <a:extLst>
                  <a:ext uri="{0D108BD9-81ED-4DB2-BD59-A6C34878D82A}">
                    <a16:rowId xmlns:a16="http://schemas.microsoft.com/office/drawing/2014/main" val="3462091478"/>
                  </a:ext>
                </a:extLst>
              </a:tr>
              <a:tr h="555102">
                <a:tc>
                  <a:txBody>
                    <a:bodyPr/>
                    <a:lstStyle/>
                    <a:p>
                      <a:pPr algn="ctr"/>
                      <a:r>
                        <a:rPr lang="en-US" dirty="0"/>
                        <a:t>.</a:t>
                      </a:r>
                      <a:endParaRPr lang="en-IN" dirty="0"/>
                    </a:p>
                  </a:txBody>
                  <a:tcPr anchor="ctr"/>
                </a:tc>
                <a:extLst>
                  <a:ext uri="{0D108BD9-81ED-4DB2-BD59-A6C34878D82A}">
                    <a16:rowId xmlns:a16="http://schemas.microsoft.com/office/drawing/2014/main" val="2826096777"/>
                  </a:ext>
                </a:extLst>
              </a:tr>
              <a:tr h="555102">
                <a:tc>
                  <a:txBody>
                    <a:bodyPr/>
                    <a:lstStyle/>
                    <a:p>
                      <a:pPr algn="ctr"/>
                      <a:r>
                        <a:rPr lang="en-US" dirty="0"/>
                        <a:t>.</a:t>
                      </a:r>
                      <a:endParaRPr lang="en-IN" dirty="0"/>
                    </a:p>
                  </a:txBody>
                  <a:tcPr anchor="ctr"/>
                </a:tc>
                <a:extLst>
                  <a:ext uri="{0D108BD9-81ED-4DB2-BD59-A6C34878D82A}">
                    <a16:rowId xmlns:a16="http://schemas.microsoft.com/office/drawing/2014/main" val="1625114937"/>
                  </a:ext>
                </a:extLst>
              </a:tr>
              <a:tr h="555102">
                <a:tc>
                  <a:txBody>
                    <a:bodyPr/>
                    <a:lstStyle/>
                    <a:p>
                      <a:pPr algn="ctr"/>
                      <a:r>
                        <a:rPr lang="en-US" dirty="0"/>
                        <a:t>100 (Training)</a:t>
                      </a:r>
                      <a:endParaRPr lang="en-IN" dirty="0"/>
                    </a:p>
                  </a:txBody>
                  <a:tcPr anchor="ctr"/>
                </a:tc>
                <a:extLst>
                  <a:ext uri="{0D108BD9-81ED-4DB2-BD59-A6C34878D82A}">
                    <a16:rowId xmlns:a16="http://schemas.microsoft.com/office/drawing/2014/main" val="1458108276"/>
                  </a:ext>
                </a:extLst>
              </a:tr>
            </a:tbl>
          </a:graphicData>
        </a:graphic>
      </p:graphicFrame>
      <p:graphicFrame>
        <p:nvGraphicFramePr>
          <p:cNvPr id="7" name="Table 4">
            <a:extLst>
              <a:ext uri="{FF2B5EF4-FFF2-40B4-BE49-F238E27FC236}">
                <a16:creationId xmlns:a16="http://schemas.microsoft.com/office/drawing/2014/main" id="{E454863A-43E9-4CD8-9942-F84D382480F9}"/>
              </a:ext>
            </a:extLst>
          </p:cNvPr>
          <p:cNvGraphicFramePr>
            <a:graphicFrameLocks/>
          </p:cNvGraphicFramePr>
          <p:nvPr>
            <p:extLst>
              <p:ext uri="{D42A27DB-BD31-4B8C-83A1-F6EECF244321}">
                <p14:modId xmlns:p14="http://schemas.microsoft.com/office/powerpoint/2010/main" val="1652436506"/>
              </p:ext>
            </p:extLst>
          </p:nvPr>
        </p:nvGraphicFramePr>
        <p:xfrm>
          <a:off x="8754718" y="1133061"/>
          <a:ext cx="1616766" cy="4440816"/>
        </p:xfrm>
        <a:graphic>
          <a:graphicData uri="http://schemas.openxmlformats.org/drawingml/2006/table">
            <a:tbl>
              <a:tblPr firstRow="1" bandRow="1">
                <a:tableStyleId>{5C22544A-7EE6-4342-B048-85BDC9FD1C3A}</a:tableStyleId>
              </a:tblPr>
              <a:tblGrid>
                <a:gridCol w="1616766">
                  <a:extLst>
                    <a:ext uri="{9D8B030D-6E8A-4147-A177-3AD203B41FA5}">
                      <a16:colId xmlns:a16="http://schemas.microsoft.com/office/drawing/2014/main" val="1558267235"/>
                    </a:ext>
                  </a:extLst>
                </a:gridCol>
              </a:tblGrid>
              <a:tr h="555102">
                <a:tc>
                  <a:txBody>
                    <a:bodyPr/>
                    <a:lstStyle/>
                    <a:p>
                      <a:pPr algn="ctr"/>
                      <a:endParaRPr lang="en-IN" dirty="0"/>
                    </a:p>
                  </a:txBody>
                  <a:tcPr anchor="ctr"/>
                </a:tc>
                <a:extLst>
                  <a:ext uri="{0D108BD9-81ED-4DB2-BD59-A6C34878D82A}">
                    <a16:rowId xmlns:a16="http://schemas.microsoft.com/office/drawing/2014/main" val="3212713201"/>
                  </a:ext>
                </a:extLst>
              </a:tr>
              <a:tr h="555102">
                <a:tc>
                  <a:txBody>
                    <a:bodyPr/>
                    <a:lstStyle/>
                    <a:p>
                      <a:pPr algn="ctr"/>
                      <a:r>
                        <a:rPr lang="en-US" dirty="0"/>
                        <a:t>1 (Training)</a:t>
                      </a:r>
                      <a:endParaRPr lang="en-IN" dirty="0"/>
                    </a:p>
                  </a:txBody>
                  <a:tcPr anchor="ctr"/>
                </a:tc>
                <a:extLst>
                  <a:ext uri="{0D108BD9-81ED-4DB2-BD59-A6C34878D82A}">
                    <a16:rowId xmlns:a16="http://schemas.microsoft.com/office/drawing/2014/main" val="2455576375"/>
                  </a:ext>
                </a:extLst>
              </a:tr>
              <a:tr h="555102">
                <a:tc>
                  <a:txBody>
                    <a:bodyPr/>
                    <a:lstStyle/>
                    <a:p>
                      <a:pPr algn="ctr"/>
                      <a:r>
                        <a:rPr lang="en-US" dirty="0"/>
                        <a:t>2 (Training)</a:t>
                      </a:r>
                      <a:endParaRPr lang="en-IN" dirty="0"/>
                    </a:p>
                  </a:txBody>
                  <a:tcPr anchor="ctr"/>
                </a:tc>
                <a:extLst>
                  <a:ext uri="{0D108BD9-81ED-4DB2-BD59-A6C34878D82A}">
                    <a16:rowId xmlns:a16="http://schemas.microsoft.com/office/drawing/2014/main" val="4143769194"/>
                  </a:ext>
                </a:extLst>
              </a:tr>
              <a:tr h="555102">
                <a:tc>
                  <a:txBody>
                    <a:bodyPr/>
                    <a:lstStyle/>
                    <a:p>
                      <a:pPr algn="ctr"/>
                      <a:r>
                        <a:rPr lang="en-US" dirty="0"/>
                        <a:t>3 (Training)</a:t>
                      </a:r>
                      <a:endParaRPr lang="en-IN" dirty="0"/>
                    </a:p>
                  </a:txBody>
                  <a:tcPr anchor="ctr"/>
                </a:tc>
                <a:extLst>
                  <a:ext uri="{0D108BD9-81ED-4DB2-BD59-A6C34878D82A}">
                    <a16:rowId xmlns:a16="http://schemas.microsoft.com/office/drawing/2014/main" val="3532857300"/>
                  </a:ext>
                </a:extLst>
              </a:tr>
              <a:tr h="555102">
                <a:tc>
                  <a:txBody>
                    <a:bodyPr/>
                    <a:lstStyle/>
                    <a:p>
                      <a:pPr algn="ctr"/>
                      <a:r>
                        <a:rPr lang="en-US" dirty="0"/>
                        <a:t>.</a:t>
                      </a:r>
                      <a:endParaRPr lang="en-IN" dirty="0"/>
                    </a:p>
                  </a:txBody>
                  <a:tcPr anchor="ctr"/>
                </a:tc>
                <a:extLst>
                  <a:ext uri="{0D108BD9-81ED-4DB2-BD59-A6C34878D82A}">
                    <a16:rowId xmlns:a16="http://schemas.microsoft.com/office/drawing/2014/main" val="3462091478"/>
                  </a:ext>
                </a:extLst>
              </a:tr>
              <a:tr h="555102">
                <a:tc>
                  <a:txBody>
                    <a:bodyPr/>
                    <a:lstStyle/>
                    <a:p>
                      <a:pPr algn="ctr"/>
                      <a:r>
                        <a:rPr lang="en-US" dirty="0"/>
                        <a:t>.</a:t>
                      </a:r>
                      <a:endParaRPr lang="en-IN" dirty="0"/>
                    </a:p>
                  </a:txBody>
                  <a:tcPr anchor="ctr"/>
                </a:tc>
                <a:extLst>
                  <a:ext uri="{0D108BD9-81ED-4DB2-BD59-A6C34878D82A}">
                    <a16:rowId xmlns:a16="http://schemas.microsoft.com/office/drawing/2014/main" val="2826096777"/>
                  </a:ext>
                </a:extLst>
              </a:tr>
              <a:tr h="555102">
                <a:tc>
                  <a:txBody>
                    <a:bodyPr/>
                    <a:lstStyle/>
                    <a:p>
                      <a:pPr algn="ctr"/>
                      <a:r>
                        <a:rPr lang="en-US" dirty="0"/>
                        <a:t>.</a:t>
                      </a:r>
                      <a:endParaRPr lang="en-IN" dirty="0"/>
                    </a:p>
                  </a:txBody>
                  <a:tcPr anchor="ctr"/>
                </a:tc>
                <a:extLst>
                  <a:ext uri="{0D108BD9-81ED-4DB2-BD59-A6C34878D82A}">
                    <a16:rowId xmlns:a16="http://schemas.microsoft.com/office/drawing/2014/main" val="1625114937"/>
                  </a:ext>
                </a:extLst>
              </a:tr>
              <a:tr h="555102">
                <a:tc>
                  <a:txBody>
                    <a:bodyPr/>
                    <a:lstStyle/>
                    <a:p>
                      <a:pPr algn="ctr"/>
                      <a:r>
                        <a:rPr lang="en-US" dirty="0"/>
                        <a:t>100 (Testing)</a:t>
                      </a:r>
                      <a:endParaRPr lang="en-IN" dirty="0"/>
                    </a:p>
                  </a:txBody>
                  <a:tcPr anchor="ctr"/>
                </a:tc>
                <a:extLst>
                  <a:ext uri="{0D108BD9-81ED-4DB2-BD59-A6C34878D82A}">
                    <a16:rowId xmlns:a16="http://schemas.microsoft.com/office/drawing/2014/main" val="1458108276"/>
                  </a:ext>
                </a:extLst>
              </a:tr>
            </a:tbl>
          </a:graphicData>
        </a:graphic>
      </p:graphicFrame>
    </p:spTree>
    <p:extLst>
      <p:ext uri="{BB962C8B-B14F-4D97-AF65-F5344CB8AC3E}">
        <p14:creationId xmlns:p14="http://schemas.microsoft.com/office/powerpoint/2010/main" val="1278791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CAB36B-D511-494B-9C27-2725A1FE6A97}"/>
              </a:ext>
            </a:extLst>
          </p:cNvPr>
          <p:cNvSpPr>
            <a:spLocks noGrp="1"/>
          </p:cNvSpPr>
          <p:nvPr>
            <p:ph idx="1"/>
          </p:nvPr>
        </p:nvSpPr>
        <p:spPr>
          <a:xfrm>
            <a:off x="1295401" y="1093305"/>
            <a:ext cx="9601196" cy="4782564"/>
          </a:xfrm>
        </p:spPr>
        <p:txBody>
          <a:bodyPr>
            <a:normAutofit/>
          </a:bodyPr>
          <a:lstStyle/>
          <a:p>
            <a:pPr marL="0" indent="0" algn="just">
              <a:buNone/>
            </a:pPr>
            <a:r>
              <a:rPr lang="en-US" dirty="0"/>
              <a:t>Advantages of LOOCV:</a:t>
            </a:r>
          </a:p>
          <a:p>
            <a:pPr algn="just">
              <a:buFont typeface="Wingdings" panose="05000000000000000000" pitchFamily="2" charset="2"/>
              <a:buChar char="ü"/>
            </a:pPr>
            <a:r>
              <a:rPr lang="en-US" dirty="0"/>
              <a:t>An Advantage of using this method is that we make use of all data points and hence it has low bias</a:t>
            </a:r>
          </a:p>
          <a:p>
            <a:pPr marL="0" indent="0" algn="just">
              <a:buNone/>
            </a:pPr>
            <a:r>
              <a:rPr lang="en-US" dirty="0"/>
              <a:t>Disadvantages:</a:t>
            </a:r>
          </a:p>
          <a:p>
            <a:pPr algn="just">
              <a:buFont typeface="Wingdings" panose="05000000000000000000" pitchFamily="2" charset="2"/>
              <a:buChar char="ü"/>
            </a:pPr>
            <a:r>
              <a:rPr lang="en-US" dirty="0"/>
              <a:t>It takes a lot of execution time as it iterates over ‘the number of data points (n) times.</a:t>
            </a:r>
          </a:p>
          <a:p>
            <a:pPr algn="just">
              <a:buFont typeface="Wingdings" panose="05000000000000000000" pitchFamily="2" charset="2"/>
              <a:buChar char="ü"/>
            </a:pPr>
            <a:r>
              <a:rPr lang="en-US" dirty="0"/>
              <a:t>It leads to higher variation in the testing model as we are testing against one data point. If the data point is an outlier it can lead to higher variation.</a:t>
            </a:r>
          </a:p>
          <a:p>
            <a:pPr marL="0" indent="0">
              <a:buNone/>
            </a:pPr>
            <a:endParaRPr lang="en-IN" dirty="0"/>
          </a:p>
        </p:txBody>
      </p:sp>
    </p:spTree>
    <p:extLst>
      <p:ext uri="{BB962C8B-B14F-4D97-AF65-F5344CB8AC3E}">
        <p14:creationId xmlns:p14="http://schemas.microsoft.com/office/powerpoint/2010/main" val="1634253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348AB-B7D0-4D65-A46A-57CAF5E24813}"/>
              </a:ext>
            </a:extLst>
          </p:cNvPr>
          <p:cNvSpPr>
            <a:spLocks noGrp="1"/>
          </p:cNvSpPr>
          <p:nvPr>
            <p:ph type="title"/>
          </p:nvPr>
        </p:nvSpPr>
        <p:spPr/>
        <p:txBody>
          <a:bodyPr/>
          <a:lstStyle/>
          <a:p>
            <a:r>
              <a:rPr lang="en-US" dirty="0"/>
              <a:t>3. K-Fold Cross Validation</a:t>
            </a:r>
            <a:endParaRPr lang="en-IN" dirty="0"/>
          </a:p>
        </p:txBody>
      </p:sp>
      <p:sp>
        <p:nvSpPr>
          <p:cNvPr id="3" name="Content Placeholder 2">
            <a:extLst>
              <a:ext uri="{FF2B5EF4-FFF2-40B4-BE49-F238E27FC236}">
                <a16:creationId xmlns:a16="http://schemas.microsoft.com/office/drawing/2014/main" id="{6DA24000-F4F9-4E98-87EB-BE2995FF30E5}"/>
              </a:ext>
            </a:extLst>
          </p:cNvPr>
          <p:cNvSpPr>
            <a:spLocks noGrp="1"/>
          </p:cNvSpPr>
          <p:nvPr>
            <p:ph idx="1"/>
          </p:nvPr>
        </p:nvSpPr>
        <p:spPr/>
        <p:txBody>
          <a:bodyPr>
            <a:normAutofit fontScale="92500" lnSpcReduction="20000"/>
          </a:bodyPr>
          <a:lstStyle/>
          <a:p>
            <a:pPr algn="just"/>
            <a:r>
              <a:rPr lang="en-US" dirty="0"/>
              <a:t>In this method, we split the data set into K number of subsets (known as folds) then we perform training on the all the subsets but leaves one subset for the evaluation of the trained model. In this method we iterate with a different subset reserved for testing purpose each time.</a:t>
            </a:r>
          </a:p>
          <a:p>
            <a:pPr marL="0" indent="0" algn="just">
              <a:buNone/>
            </a:pPr>
            <a:r>
              <a:rPr lang="en-US" b="1" dirty="0"/>
              <a:t>Advantages:</a:t>
            </a:r>
          </a:p>
          <a:p>
            <a:pPr algn="just"/>
            <a:r>
              <a:rPr lang="en-US" dirty="0"/>
              <a:t>This runs K times faster than LOOCV because K-Fold cross validation repeats the train/test split K-times.</a:t>
            </a:r>
          </a:p>
          <a:p>
            <a:pPr algn="just"/>
            <a:r>
              <a:rPr lang="en-US" dirty="0"/>
              <a:t>Simpler to examine the detailed results of the testing process.</a:t>
            </a:r>
          </a:p>
          <a:p>
            <a:pPr algn="just"/>
            <a:r>
              <a:rPr lang="en-US" dirty="0"/>
              <a:t>Most Commonly used method for cross validation.</a:t>
            </a:r>
            <a:endParaRPr lang="en-IN" dirty="0"/>
          </a:p>
        </p:txBody>
      </p:sp>
    </p:spTree>
    <p:extLst>
      <p:ext uri="{BB962C8B-B14F-4D97-AF65-F5344CB8AC3E}">
        <p14:creationId xmlns:p14="http://schemas.microsoft.com/office/powerpoint/2010/main" val="3137400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38203A16-4095-4110-B893-2F6DDB6B3F9E}"/>
              </a:ext>
            </a:extLst>
          </p:cNvPr>
          <p:cNvGraphicFramePr>
            <a:graphicFrameLocks noGrp="1"/>
          </p:cNvGraphicFramePr>
          <p:nvPr>
            <p:ph idx="1"/>
            <p:extLst>
              <p:ext uri="{D42A27DB-BD31-4B8C-83A1-F6EECF244321}">
                <p14:modId xmlns:p14="http://schemas.microsoft.com/office/powerpoint/2010/main" val="1432415357"/>
              </p:ext>
            </p:extLst>
          </p:nvPr>
        </p:nvGraphicFramePr>
        <p:xfrm>
          <a:off x="1394789" y="2800220"/>
          <a:ext cx="9601195" cy="370840"/>
        </p:xfrm>
        <a:graphic>
          <a:graphicData uri="http://schemas.openxmlformats.org/drawingml/2006/table">
            <a:tbl>
              <a:tblPr firstRow="1" bandRow="1">
                <a:tableStyleId>{5C22544A-7EE6-4342-B048-85BDC9FD1C3A}</a:tableStyleId>
              </a:tblPr>
              <a:tblGrid>
                <a:gridCol w="5760717">
                  <a:extLst>
                    <a:ext uri="{9D8B030D-6E8A-4147-A177-3AD203B41FA5}">
                      <a16:colId xmlns:a16="http://schemas.microsoft.com/office/drawing/2014/main" val="2259890268"/>
                    </a:ext>
                  </a:extLst>
                </a:gridCol>
                <a:gridCol w="1920239">
                  <a:extLst>
                    <a:ext uri="{9D8B030D-6E8A-4147-A177-3AD203B41FA5}">
                      <a16:colId xmlns:a16="http://schemas.microsoft.com/office/drawing/2014/main" val="4287498171"/>
                    </a:ext>
                  </a:extLst>
                </a:gridCol>
                <a:gridCol w="1920239">
                  <a:extLst>
                    <a:ext uri="{9D8B030D-6E8A-4147-A177-3AD203B41FA5}">
                      <a16:colId xmlns:a16="http://schemas.microsoft.com/office/drawing/2014/main" val="2966468948"/>
                    </a:ext>
                  </a:extLst>
                </a:gridCol>
              </a:tblGrid>
              <a:tr h="370840">
                <a:tc>
                  <a:txBody>
                    <a:bodyPr/>
                    <a:lstStyle/>
                    <a:p>
                      <a:pPr algn="ctr"/>
                      <a:r>
                        <a:rPr lang="en-US" dirty="0"/>
                        <a:t>Training</a:t>
                      </a:r>
                      <a:endParaRPr lang="en-IN" dirty="0"/>
                    </a:p>
                  </a:txBody>
                  <a:tcPr>
                    <a:solidFill>
                      <a:srgbClr val="92D050"/>
                    </a:solidFill>
                  </a:tcPr>
                </a:tc>
                <a:tc>
                  <a:txBody>
                    <a:bodyPr/>
                    <a:lstStyle/>
                    <a:p>
                      <a:pPr algn="ctr"/>
                      <a:r>
                        <a:rPr lang="en-US" dirty="0">
                          <a:solidFill>
                            <a:schemeClr val="tx1"/>
                          </a:solidFill>
                        </a:rPr>
                        <a:t>Testing</a:t>
                      </a:r>
                      <a:endParaRPr lang="en-IN" dirty="0">
                        <a:solidFill>
                          <a:schemeClr val="tx1"/>
                        </a:solidFill>
                      </a:endParaRPr>
                    </a:p>
                  </a:txBody>
                  <a:tcPr>
                    <a:solidFill>
                      <a:srgbClr val="FFFF00"/>
                    </a:solidFill>
                  </a:tcPr>
                </a:tc>
                <a:tc>
                  <a:txBody>
                    <a:bodyPr/>
                    <a:lstStyle/>
                    <a:p>
                      <a:pPr algn="ctr"/>
                      <a:r>
                        <a:rPr lang="en-US" dirty="0"/>
                        <a:t>Training</a:t>
                      </a:r>
                      <a:endParaRPr lang="en-IN" dirty="0"/>
                    </a:p>
                  </a:txBody>
                  <a:tcPr>
                    <a:solidFill>
                      <a:srgbClr val="92D050"/>
                    </a:solidFill>
                  </a:tcPr>
                </a:tc>
                <a:extLst>
                  <a:ext uri="{0D108BD9-81ED-4DB2-BD59-A6C34878D82A}">
                    <a16:rowId xmlns:a16="http://schemas.microsoft.com/office/drawing/2014/main" val="3053767726"/>
                  </a:ext>
                </a:extLst>
              </a:tr>
            </a:tbl>
          </a:graphicData>
        </a:graphic>
      </p:graphicFrame>
      <p:cxnSp>
        <p:nvCxnSpPr>
          <p:cNvPr id="6" name="Straight Arrow Connector 5">
            <a:extLst>
              <a:ext uri="{FF2B5EF4-FFF2-40B4-BE49-F238E27FC236}">
                <a16:creationId xmlns:a16="http://schemas.microsoft.com/office/drawing/2014/main" id="{07FC663E-B3E1-432B-B1EC-D0CCF6D92E4A}"/>
              </a:ext>
            </a:extLst>
          </p:cNvPr>
          <p:cNvCxnSpPr/>
          <p:nvPr/>
        </p:nvCxnSpPr>
        <p:spPr>
          <a:xfrm>
            <a:off x="6096000" y="1381207"/>
            <a:ext cx="0" cy="66592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aphicFrame>
        <p:nvGraphicFramePr>
          <p:cNvPr id="7" name="Table 4">
            <a:extLst>
              <a:ext uri="{FF2B5EF4-FFF2-40B4-BE49-F238E27FC236}">
                <a16:creationId xmlns:a16="http://schemas.microsoft.com/office/drawing/2014/main" id="{978E32D2-5F4E-4BD8-82B9-ECB186109F5B}"/>
              </a:ext>
            </a:extLst>
          </p:cNvPr>
          <p:cNvGraphicFramePr>
            <a:graphicFrameLocks/>
          </p:cNvGraphicFramePr>
          <p:nvPr>
            <p:extLst>
              <p:ext uri="{D42A27DB-BD31-4B8C-83A1-F6EECF244321}">
                <p14:modId xmlns:p14="http://schemas.microsoft.com/office/powerpoint/2010/main" val="1541351093"/>
              </p:ext>
            </p:extLst>
          </p:nvPr>
        </p:nvGraphicFramePr>
        <p:xfrm>
          <a:off x="1394791" y="1010367"/>
          <a:ext cx="9601195" cy="370840"/>
        </p:xfrm>
        <a:graphic>
          <a:graphicData uri="http://schemas.openxmlformats.org/drawingml/2006/table">
            <a:tbl>
              <a:tblPr firstRow="1" bandRow="1">
                <a:tableStyleId>{5C22544A-7EE6-4342-B048-85BDC9FD1C3A}</a:tableStyleId>
              </a:tblPr>
              <a:tblGrid>
                <a:gridCol w="9601195">
                  <a:extLst>
                    <a:ext uri="{9D8B030D-6E8A-4147-A177-3AD203B41FA5}">
                      <a16:colId xmlns:a16="http://schemas.microsoft.com/office/drawing/2014/main" val="2259890268"/>
                    </a:ext>
                  </a:extLst>
                </a:gridCol>
              </a:tblGrid>
              <a:tr h="370840">
                <a:tc>
                  <a:txBody>
                    <a:bodyPr/>
                    <a:lstStyle/>
                    <a:p>
                      <a:pPr algn="ctr"/>
                      <a:r>
                        <a:rPr lang="en-US" dirty="0"/>
                        <a:t>Data Set</a:t>
                      </a:r>
                      <a:endParaRPr lang="en-IN" dirty="0"/>
                    </a:p>
                  </a:txBody>
                  <a:tcPr/>
                </a:tc>
                <a:extLst>
                  <a:ext uri="{0D108BD9-81ED-4DB2-BD59-A6C34878D82A}">
                    <a16:rowId xmlns:a16="http://schemas.microsoft.com/office/drawing/2014/main" val="3053767726"/>
                  </a:ext>
                </a:extLst>
              </a:tr>
            </a:tbl>
          </a:graphicData>
        </a:graphic>
      </p:graphicFrame>
      <p:graphicFrame>
        <p:nvGraphicFramePr>
          <p:cNvPr id="8" name="Table 4">
            <a:extLst>
              <a:ext uri="{FF2B5EF4-FFF2-40B4-BE49-F238E27FC236}">
                <a16:creationId xmlns:a16="http://schemas.microsoft.com/office/drawing/2014/main" id="{36E8B299-E6D3-429A-9798-CE38A7421949}"/>
              </a:ext>
            </a:extLst>
          </p:cNvPr>
          <p:cNvGraphicFramePr>
            <a:graphicFrameLocks/>
          </p:cNvGraphicFramePr>
          <p:nvPr>
            <p:extLst>
              <p:ext uri="{D42A27DB-BD31-4B8C-83A1-F6EECF244321}">
                <p14:modId xmlns:p14="http://schemas.microsoft.com/office/powerpoint/2010/main" val="2356652981"/>
              </p:ext>
            </p:extLst>
          </p:nvPr>
        </p:nvGraphicFramePr>
        <p:xfrm>
          <a:off x="1394789" y="3559987"/>
          <a:ext cx="9601195" cy="370840"/>
        </p:xfrm>
        <a:graphic>
          <a:graphicData uri="http://schemas.openxmlformats.org/drawingml/2006/table">
            <a:tbl>
              <a:tblPr firstRow="1" bandRow="1">
                <a:tableStyleId>{5C22544A-7EE6-4342-B048-85BDC9FD1C3A}</a:tableStyleId>
              </a:tblPr>
              <a:tblGrid>
                <a:gridCol w="3840478">
                  <a:extLst>
                    <a:ext uri="{9D8B030D-6E8A-4147-A177-3AD203B41FA5}">
                      <a16:colId xmlns:a16="http://schemas.microsoft.com/office/drawing/2014/main" val="2259890268"/>
                    </a:ext>
                  </a:extLst>
                </a:gridCol>
                <a:gridCol w="1920239">
                  <a:extLst>
                    <a:ext uri="{9D8B030D-6E8A-4147-A177-3AD203B41FA5}">
                      <a16:colId xmlns:a16="http://schemas.microsoft.com/office/drawing/2014/main" val="2917197510"/>
                    </a:ext>
                  </a:extLst>
                </a:gridCol>
                <a:gridCol w="3840478">
                  <a:extLst>
                    <a:ext uri="{9D8B030D-6E8A-4147-A177-3AD203B41FA5}">
                      <a16:colId xmlns:a16="http://schemas.microsoft.com/office/drawing/2014/main" val="4287498171"/>
                    </a:ext>
                  </a:extLst>
                </a:gridCol>
              </a:tblGrid>
              <a:tr h="370840">
                <a:tc>
                  <a:txBody>
                    <a:bodyPr/>
                    <a:lstStyle/>
                    <a:p>
                      <a:pPr algn="ctr"/>
                      <a:r>
                        <a:rPr lang="en-US" dirty="0"/>
                        <a:t>Training</a:t>
                      </a:r>
                      <a:endParaRPr lang="en-IN" dirty="0"/>
                    </a:p>
                  </a:txBody>
                  <a:tcPr>
                    <a:solidFill>
                      <a:srgbClr val="92D050"/>
                    </a:solidFill>
                  </a:tcPr>
                </a:tc>
                <a:tc>
                  <a:txBody>
                    <a:bodyPr/>
                    <a:lstStyle/>
                    <a:p>
                      <a:pPr algn="ctr"/>
                      <a:r>
                        <a:rPr lang="en-US" dirty="0">
                          <a:solidFill>
                            <a:schemeClr val="tx1"/>
                          </a:solidFill>
                        </a:rPr>
                        <a:t>Testing</a:t>
                      </a:r>
                      <a:endParaRPr lang="en-IN" dirty="0">
                        <a:solidFill>
                          <a:schemeClr val="tx1"/>
                        </a:solidFill>
                      </a:endParaRPr>
                    </a:p>
                  </a:txBody>
                  <a:tcPr>
                    <a:solidFill>
                      <a:srgbClr val="FFFF00"/>
                    </a:solidFill>
                  </a:tcPr>
                </a:tc>
                <a:tc>
                  <a:txBody>
                    <a:bodyPr/>
                    <a:lstStyle/>
                    <a:p>
                      <a:pPr algn="ctr"/>
                      <a:r>
                        <a:rPr lang="en-US" dirty="0"/>
                        <a:t>Training</a:t>
                      </a:r>
                      <a:endParaRPr lang="en-IN" dirty="0"/>
                    </a:p>
                  </a:txBody>
                  <a:tcPr>
                    <a:solidFill>
                      <a:srgbClr val="92D050"/>
                    </a:solidFill>
                  </a:tcPr>
                </a:tc>
                <a:extLst>
                  <a:ext uri="{0D108BD9-81ED-4DB2-BD59-A6C34878D82A}">
                    <a16:rowId xmlns:a16="http://schemas.microsoft.com/office/drawing/2014/main" val="3053767726"/>
                  </a:ext>
                </a:extLst>
              </a:tr>
            </a:tbl>
          </a:graphicData>
        </a:graphic>
      </p:graphicFrame>
      <p:graphicFrame>
        <p:nvGraphicFramePr>
          <p:cNvPr id="10" name="Table 4">
            <a:extLst>
              <a:ext uri="{FF2B5EF4-FFF2-40B4-BE49-F238E27FC236}">
                <a16:creationId xmlns:a16="http://schemas.microsoft.com/office/drawing/2014/main" id="{F090F896-D861-4823-A75D-5C0D8D2C4CAF}"/>
              </a:ext>
            </a:extLst>
          </p:cNvPr>
          <p:cNvGraphicFramePr>
            <a:graphicFrameLocks/>
          </p:cNvGraphicFramePr>
          <p:nvPr>
            <p:extLst>
              <p:ext uri="{D42A27DB-BD31-4B8C-83A1-F6EECF244321}">
                <p14:modId xmlns:p14="http://schemas.microsoft.com/office/powerpoint/2010/main" val="2767176038"/>
              </p:ext>
            </p:extLst>
          </p:nvPr>
        </p:nvGraphicFramePr>
        <p:xfrm>
          <a:off x="1427917" y="4425680"/>
          <a:ext cx="9601195" cy="370840"/>
        </p:xfrm>
        <a:graphic>
          <a:graphicData uri="http://schemas.openxmlformats.org/drawingml/2006/table">
            <a:tbl>
              <a:tblPr firstRow="1" bandRow="1">
                <a:tableStyleId>{5C22544A-7EE6-4342-B048-85BDC9FD1C3A}</a:tableStyleId>
              </a:tblPr>
              <a:tblGrid>
                <a:gridCol w="1920239">
                  <a:extLst>
                    <a:ext uri="{9D8B030D-6E8A-4147-A177-3AD203B41FA5}">
                      <a16:colId xmlns:a16="http://schemas.microsoft.com/office/drawing/2014/main" val="2259890268"/>
                    </a:ext>
                  </a:extLst>
                </a:gridCol>
                <a:gridCol w="1920239">
                  <a:extLst>
                    <a:ext uri="{9D8B030D-6E8A-4147-A177-3AD203B41FA5}">
                      <a16:colId xmlns:a16="http://schemas.microsoft.com/office/drawing/2014/main" val="2357088099"/>
                    </a:ext>
                  </a:extLst>
                </a:gridCol>
                <a:gridCol w="5760717">
                  <a:extLst>
                    <a:ext uri="{9D8B030D-6E8A-4147-A177-3AD203B41FA5}">
                      <a16:colId xmlns:a16="http://schemas.microsoft.com/office/drawing/2014/main" val="2917197510"/>
                    </a:ext>
                  </a:extLst>
                </a:gridCol>
              </a:tblGrid>
              <a:tr h="370840">
                <a:tc>
                  <a:txBody>
                    <a:bodyPr/>
                    <a:lstStyle/>
                    <a:p>
                      <a:pPr algn="ctr"/>
                      <a:r>
                        <a:rPr lang="en-US" dirty="0"/>
                        <a:t>Training</a:t>
                      </a:r>
                      <a:endParaRPr lang="en-IN" dirty="0"/>
                    </a:p>
                  </a:txBody>
                  <a:tcPr>
                    <a:solidFill>
                      <a:srgbClr val="92D050"/>
                    </a:solidFill>
                  </a:tcPr>
                </a:tc>
                <a:tc>
                  <a:txBody>
                    <a:bodyPr/>
                    <a:lstStyle/>
                    <a:p>
                      <a:pPr algn="ctr"/>
                      <a:r>
                        <a:rPr lang="en-US" dirty="0">
                          <a:solidFill>
                            <a:schemeClr val="tx1"/>
                          </a:solidFill>
                        </a:rPr>
                        <a:t>Testing</a:t>
                      </a:r>
                      <a:endParaRPr lang="en-IN" dirty="0">
                        <a:solidFill>
                          <a:schemeClr val="tx1"/>
                        </a:solidFill>
                      </a:endParaRPr>
                    </a:p>
                  </a:txBody>
                  <a:tcPr>
                    <a:solidFill>
                      <a:srgbClr val="FFFF00"/>
                    </a:solidFill>
                  </a:tcPr>
                </a:tc>
                <a:tc>
                  <a:txBody>
                    <a:bodyPr/>
                    <a:lstStyle/>
                    <a:p>
                      <a:pPr algn="ctr"/>
                      <a:r>
                        <a:rPr lang="en-US" dirty="0"/>
                        <a:t>Training</a:t>
                      </a:r>
                      <a:endParaRPr lang="en-IN" dirty="0"/>
                    </a:p>
                  </a:txBody>
                  <a:tcPr>
                    <a:solidFill>
                      <a:srgbClr val="92D050"/>
                    </a:solidFill>
                  </a:tcPr>
                </a:tc>
                <a:extLst>
                  <a:ext uri="{0D108BD9-81ED-4DB2-BD59-A6C34878D82A}">
                    <a16:rowId xmlns:a16="http://schemas.microsoft.com/office/drawing/2014/main" val="3053767726"/>
                  </a:ext>
                </a:extLst>
              </a:tr>
            </a:tbl>
          </a:graphicData>
        </a:graphic>
      </p:graphicFrame>
      <p:graphicFrame>
        <p:nvGraphicFramePr>
          <p:cNvPr id="11" name="Table 4">
            <a:extLst>
              <a:ext uri="{FF2B5EF4-FFF2-40B4-BE49-F238E27FC236}">
                <a16:creationId xmlns:a16="http://schemas.microsoft.com/office/drawing/2014/main" id="{67AC2D0D-C625-4480-98BF-8B4CFD79C444}"/>
              </a:ext>
            </a:extLst>
          </p:cNvPr>
          <p:cNvGraphicFramePr>
            <a:graphicFrameLocks/>
          </p:cNvGraphicFramePr>
          <p:nvPr>
            <p:extLst>
              <p:ext uri="{D42A27DB-BD31-4B8C-83A1-F6EECF244321}">
                <p14:modId xmlns:p14="http://schemas.microsoft.com/office/powerpoint/2010/main" val="929284786"/>
              </p:ext>
            </p:extLst>
          </p:nvPr>
        </p:nvGraphicFramePr>
        <p:xfrm>
          <a:off x="1394790" y="5291373"/>
          <a:ext cx="9601195" cy="370840"/>
        </p:xfrm>
        <a:graphic>
          <a:graphicData uri="http://schemas.openxmlformats.org/drawingml/2006/table">
            <a:tbl>
              <a:tblPr firstRow="1" bandRow="1">
                <a:tableStyleId>{5C22544A-7EE6-4342-B048-85BDC9FD1C3A}</a:tableStyleId>
              </a:tblPr>
              <a:tblGrid>
                <a:gridCol w="1920239">
                  <a:extLst>
                    <a:ext uri="{9D8B030D-6E8A-4147-A177-3AD203B41FA5}">
                      <a16:colId xmlns:a16="http://schemas.microsoft.com/office/drawing/2014/main" val="2259890268"/>
                    </a:ext>
                  </a:extLst>
                </a:gridCol>
                <a:gridCol w="7680956">
                  <a:extLst>
                    <a:ext uri="{9D8B030D-6E8A-4147-A177-3AD203B41FA5}">
                      <a16:colId xmlns:a16="http://schemas.microsoft.com/office/drawing/2014/main" val="2357088099"/>
                    </a:ext>
                  </a:extLst>
                </a:gridCol>
              </a:tblGrid>
              <a:tr h="370840">
                <a:tc>
                  <a:txBody>
                    <a:bodyPr/>
                    <a:lstStyle/>
                    <a:p>
                      <a:pPr algn="ctr"/>
                      <a:r>
                        <a:rPr lang="en-US" dirty="0">
                          <a:solidFill>
                            <a:schemeClr val="tx1"/>
                          </a:solidFill>
                        </a:rPr>
                        <a:t>Testing</a:t>
                      </a:r>
                      <a:endParaRPr lang="en-IN" dirty="0">
                        <a:solidFill>
                          <a:schemeClr val="tx1"/>
                        </a:solidFill>
                      </a:endParaRPr>
                    </a:p>
                  </a:txBody>
                  <a:tcPr>
                    <a:solidFill>
                      <a:srgbClr val="FFFF00"/>
                    </a:solidFill>
                  </a:tcPr>
                </a:tc>
                <a:tc>
                  <a:txBody>
                    <a:bodyPr/>
                    <a:lstStyle/>
                    <a:p>
                      <a:pPr algn="ctr"/>
                      <a:r>
                        <a:rPr lang="en-US" dirty="0"/>
                        <a:t>Training</a:t>
                      </a:r>
                      <a:endParaRPr lang="en-IN" dirty="0"/>
                    </a:p>
                  </a:txBody>
                  <a:tcPr>
                    <a:solidFill>
                      <a:srgbClr val="92D050"/>
                    </a:solidFill>
                  </a:tcPr>
                </a:tc>
                <a:extLst>
                  <a:ext uri="{0D108BD9-81ED-4DB2-BD59-A6C34878D82A}">
                    <a16:rowId xmlns:a16="http://schemas.microsoft.com/office/drawing/2014/main" val="3053767726"/>
                  </a:ext>
                </a:extLst>
              </a:tr>
            </a:tbl>
          </a:graphicData>
        </a:graphic>
      </p:graphicFrame>
      <p:graphicFrame>
        <p:nvGraphicFramePr>
          <p:cNvPr id="12" name="Table 4">
            <a:extLst>
              <a:ext uri="{FF2B5EF4-FFF2-40B4-BE49-F238E27FC236}">
                <a16:creationId xmlns:a16="http://schemas.microsoft.com/office/drawing/2014/main" id="{C96999FB-C8AF-4E5F-8276-2C79510E63EE}"/>
              </a:ext>
            </a:extLst>
          </p:cNvPr>
          <p:cNvGraphicFramePr>
            <a:graphicFrameLocks/>
          </p:cNvGraphicFramePr>
          <p:nvPr>
            <p:extLst>
              <p:ext uri="{D42A27DB-BD31-4B8C-83A1-F6EECF244321}">
                <p14:modId xmlns:p14="http://schemas.microsoft.com/office/powerpoint/2010/main" val="1618711996"/>
              </p:ext>
            </p:extLst>
          </p:nvPr>
        </p:nvGraphicFramePr>
        <p:xfrm>
          <a:off x="1394788" y="2065215"/>
          <a:ext cx="9601195" cy="370840"/>
        </p:xfrm>
        <a:graphic>
          <a:graphicData uri="http://schemas.openxmlformats.org/drawingml/2006/table">
            <a:tbl>
              <a:tblPr firstRow="1" bandRow="1">
                <a:tableStyleId>{5C22544A-7EE6-4342-B048-85BDC9FD1C3A}</a:tableStyleId>
              </a:tblPr>
              <a:tblGrid>
                <a:gridCol w="7680956">
                  <a:extLst>
                    <a:ext uri="{9D8B030D-6E8A-4147-A177-3AD203B41FA5}">
                      <a16:colId xmlns:a16="http://schemas.microsoft.com/office/drawing/2014/main" val="2259890268"/>
                    </a:ext>
                  </a:extLst>
                </a:gridCol>
                <a:gridCol w="1920239">
                  <a:extLst>
                    <a:ext uri="{9D8B030D-6E8A-4147-A177-3AD203B41FA5}">
                      <a16:colId xmlns:a16="http://schemas.microsoft.com/office/drawing/2014/main" val="2966468948"/>
                    </a:ext>
                  </a:extLst>
                </a:gridCol>
              </a:tblGrid>
              <a:tr h="370840">
                <a:tc>
                  <a:txBody>
                    <a:bodyPr/>
                    <a:lstStyle/>
                    <a:p>
                      <a:pPr algn="ctr"/>
                      <a:r>
                        <a:rPr lang="en-US" dirty="0"/>
                        <a:t>Training</a:t>
                      </a:r>
                      <a:endParaRPr lang="en-IN" dirty="0"/>
                    </a:p>
                  </a:txBody>
                  <a:tcPr>
                    <a:solidFill>
                      <a:srgbClr val="92D050"/>
                    </a:solidFill>
                  </a:tcPr>
                </a:tc>
                <a:tc>
                  <a:txBody>
                    <a:bodyPr/>
                    <a:lstStyle/>
                    <a:p>
                      <a:pPr algn="ctr"/>
                      <a:r>
                        <a:rPr lang="en-US" dirty="0">
                          <a:solidFill>
                            <a:schemeClr val="tx1"/>
                          </a:solidFill>
                        </a:rPr>
                        <a:t>Testing</a:t>
                      </a:r>
                      <a:endParaRPr lang="en-IN" dirty="0">
                        <a:solidFill>
                          <a:schemeClr val="tx1"/>
                        </a:solidFill>
                      </a:endParaRPr>
                    </a:p>
                  </a:txBody>
                  <a:tcPr>
                    <a:solidFill>
                      <a:srgbClr val="FFFF00"/>
                    </a:solidFill>
                  </a:tcPr>
                </a:tc>
                <a:extLst>
                  <a:ext uri="{0D108BD9-81ED-4DB2-BD59-A6C34878D82A}">
                    <a16:rowId xmlns:a16="http://schemas.microsoft.com/office/drawing/2014/main" val="3053767726"/>
                  </a:ext>
                </a:extLst>
              </a:tr>
            </a:tbl>
          </a:graphicData>
        </a:graphic>
      </p:graphicFrame>
    </p:spTree>
    <p:extLst>
      <p:ext uri="{BB962C8B-B14F-4D97-AF65-F5344CB8AC3E}">
        <p14:creationId xmlns:p14="http://schemas.microsoft.com/office/powerpoint/2010/main" val="366677545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49</TotalTime>
  <Words>617</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Garamond</vt:lpstr>
      <vt:lpstr>Wingdings</vt:lpstr>
      <vt:lpstr>Organic</vt:lpstr>
      <vt:lpstr>Assignment – Cross Validation</vt:lpstr>
      <vt:lpstr>Cross Validation</vt:lpstr>
      <vt:lpstr>Methods of Cross Validation</vt:lpstr>
      <vt:lpstr>1. Validation</vt:lpstr>
      <vt:lpstr>2. LOOCV (Least One Out Cross Validation)</vt:lpstr>
      <vt:lpstr>PowerPoint Presentation</vt:lpstr>
      <vt:lpstr>PowerPoint Presentation</vt:lpstr>
      <vt:lpstr>3. K-Fold Cross Validation</vt:lpstr>
      <vt:lpstr>PowerPoint Presentation</vt:lpstr>
      <vt:lpstr>Advantages and Applications of Cross Validation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 Cross Validation</dc:title>
  <dc:creator>POORAN PRAGNYA Joshi</dc:creator>
  <cp:lastModifiedBy>POORAN PRAGNYA Joshi</cp:lastModifiedBy>
  <cp:revision>6</cp:revision>
  <dcterms:created xsi:type="dcterms:W3CDTF">2022-01-21T12:41:35Z</dcterms:created>
  <dcterms:modified xsi:type="dcterms:W3CDTF">2022-01-21T13:30:54Z</dcterms:modified>
</cp:coreProperties>
</file>