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64" r:id="rId2"/>
    <p:sldId id="261" r:id="rId3"/>
    <p:sldId id="262" r:id="rId4"/>
    <p:sldId id="256" r:id="rId5"/>
    <p:sldId id="257" r:id="rId6"/>
    <p:sldId id="258" r:id="rId7"/>
    <p:sldId id="259" r:id="rId8"/>
    <p:sldId id="260"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99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099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8194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364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6430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651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007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283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27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63080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183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23154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42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30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517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8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855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85833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7B4A-37AA-433A-BAE4-316928CCC5AF}"/>
              </a:ext>
            </a:extLst>
          </p:cNvPr>
          <p:cNvSpPr>
            <a:spLocks noGrp="1"/>
          </p:cNvSpPr>
          <p:nvPr>
            <p:ph type="title"/>
          </p:nvPr>
        </p:nvSpPr>
        <p:spPr/>
        <p:txBody>
          <a:bodyPr/>
          <a:lstStyle/>
          <a:p>
            <a:r>
              <a:rPr lang="en-US" dirty="0"/>
              <a:t>Assignment – Decision Tree</a:t>
            </a:r>
            <a:endParaRPr lang="en-IN" dirty="0"/>
          </a:p>
        </p:txBody>
      </p:sp>
      <p:sp>
        <p:nvSpPr>
          <p:cNvPr id="3" name="Content Placeholder 2">
            <a:extLst>
              <a:ext uri="{FF2B5EF4-FFF2-40B4-BE49-F238E27FC236}">
                <a16:creationId xmlns:a16="http://schemas.microsoft.com/office/drawing/2014/main" id="{6724B557-53C2-459A-9083-66D39525CA31}"/>
              </a:ext>
            </a:extLst>
          </p:cNvPr>
          <p:cNvSpPr>
            <a:spLocks noGrp="1"/>
          </p:cNvSpPr>
          <p:nvPr>
            <p:ph idx="1"/>
          </p:nvPr>
        </p:nvSpPr>
        <p:spPr>
          <a:xfrm>
            <a:off x="6768547" y="4691270"/>
            <a:ext cx="4128051" cy="1003852"/>
          </a:xfrm>
        </p:spPr>
        <p:txBody>
          <a:bodyPr/>
          <a:lstStyle/>
          <a:p>
            <a:pPr marL="0" indent="0" algn="r">
              <a:buNone/>
            </a:pPr>
            <a:r>
              <a:rPr lang="en-US" dirty="0"/>
              <a:t>Submitted By: </a:t>
            </a:r>
            <a:r>
              <a:rPr lang="en-US" dirty="0" err="1"/>
              <a:t>Pooran</a:t>
            </a:r>
            <a:r>
              <a:rPr lang="en-US" dirty="0"/>
              <a:t> </a:t>
            </a:r>
            <a:r>
              <a:rPr lang="en-US" dirty="0" err="1"/>
              <a:t>Pragnya</a:t>
            </a:r>
            <a:endParaRPr lang="en-US" dirty="0"/>
          </a:p>
          <a:p>
            <a:pPr marL="0" indent="0" algn="r">
              <a:buNone/>
            </a:pPr>
            <a:r>
              <a:rPr lang="en-US" dirty="0"/>
              <a:t>November Batch (BDS)</a:t>
            </a:r>
            <a:endParaRPr lang="en-IN" dirty="0"/>
          </a:p>
        </p:txBody>
      </p:sp>
    </p:spTree>
    <p:extLst>
      <p:ext uri="{BB962C8B-B14F-4D97-AF65-F5344CB8AC3E}">
        <p14:creationId xmlns:p14="http://schemas.microsoft.com/office/powerpoint/2010/main" val="84531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7344-D1A3-4A6A-B56A-4376966FF881}"/>
              </a:ext>
            </a:extLst>
          </p:cNvPr>
          <p:cNvSpPr>
            <a:spLocks noGrp="1"/>
          </p:cNvSpPr>
          <p:nvPr>
            <p:ph type="title"/>
          </p:nvPr>
        </p:nvSpPr>
        <p:spPr/>
        <p:txBody>
          <a:bodyPr/>
          <a:lstStyle/>
          <a:p>
            <a:r>
              <a:rPr lang="en-US" dirty="0"/>
              <a:t>Entropy</a:t>
            </a:r>
            <a:endParaRPr lang="en-IN" dirty="0"/>
          </a:p>
        </p:txBody>
      </p:sp>
      <p:sp>
        <p:nvSpPr>
          <p:cNvPr id="3" name="Content Placeholder 2">
            <a:extLst>
              <a:ext uri="{FF2B5EF4-FFF2-40B4-BE49-F238E27FC236}">
                <a16:creationId xmlns:a16="http://schemas.microsoft.com/office/drawing/2014/main" id="{407512D7-E3CF-4677-A230-AB4CAEC09CA0}"/>
              </a:ext>
            </a:extLst>
          </p:cNvPr>
          <p:cNvSpPr>
            <a:spLocks noGrp="1"/>
          </p:cNvSpPr>
          <p:nvPr>
            <p:ph idx="1"/>
          </p:nvPr>
        </p:nvSpPr>
        <p:spPr/>
        <p:txBody>
          <a:bodyPr/>
          <a:lstStyle/>
          <a:p>
            <a:r>
              <a:rPr lang="en-US" dirty="0"/>
              <a:t>It is measure of uncertainty of a random variable.</a:t>
            </a:r>
          </a:p>
          <a:p>
            <a:r>
              <a:rPr lang="en-US" dirty="0"/>
              <a:t>Higher the Entropy, higher the information content.</a:t>
            </a:r>
          </a:p>
          <a:p>
            <a:r>
              <a:rPr lang="en-US" dirty="0"/>
              <a:t>It ranges between 0 and 1.</a:t>
            </a:r>
          </a:p>
          <a:p>
            <a:endParaRPr lang="en-IN" dirty="0"/>
          </a:p>
        </p:txBody>
      </p:sp>
    </p:spTree>
    <p:extLst>
      <p:ext uri="{BB962C8B-B14F-4D97-AF65-F5344CB8AC3E}">
        <p14:creationId xmlns:p14="http://schemas.microsoft.com/office/powerpoint/2010/main" val="264062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072B-5B5A-47B0-BEF5-4B552780552D}"/>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1EF3FFC8-89A9-465F-A1E4-69619977D143}"/>
              </a:ext>
            </a:extLst>
          </p:cNvPr>
          <p:cNvSpPr>
            <a:spLocks noGrp="1"/>
          </p:cNvSpPr>
          <p:nvPr>
            <p:ph idx="1"/>
          </p:nvPr>
        </p:nvSpPr>
        <p:spPr/>
        <p:txBody>
          <a:bodyPr>
            <a:normAutofit lnSpcReduction="10000"/>
          </a:bodyPr>
          <a:lstStyle/>
          <a:p>
            <a:pPr algn="just"/>
            <a:r>
              <a:rPr lang="en-US" dirty="0"/>
              <a:t>A decision tree is a decision support tool uses a tree-like model of decisions and their possible consequences including chances event outcomes, resources costs and utility.</a:t>
            </a:r>
          </a:p>
          <a:p>
            <a:pPr algn="just"/>
            <a:r>
              <a:rPr lang="en-US" dirty="0"/>
              <a:t>It works on the sum of product form which is also known as ‘Disjunctive Normal Form’.</a:t>
            </a:r>
          </a:p>
          <a:p>
            <a:pPr algn="just"/>
            <a:r>
              <a:rPr lang="en-US" dirty="0"/>
              <a:t>It is a type of algorithm that includes ‘conditional’, ‘control’ statements to clarify data.</a:t>
            </a:r>
          </a:p>
          <a:p>
            <a:pPr algn="just"/>
            <a:r>
              <a:rPr lang="en-US" dirty="0"/>
              <a:t>It can be used for both classification as well as regression problems.</a:t>
            </a:r>
            <a:endParaRPr lang="en-IN" dirty="0"/>
          </a:p>
        </p:txBody>
      </p:sp>
    </p:spTree>
    <p:extLst>
      <p:ext uri="{BB962C8B-B14F-4D97-AF65-F5344CB8AC3E}">
        <p14:creationId xmlns:p14="http://schemas.microsoft.com/office/powerpoint/2010/main" val="314701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186D-E11C-4B51-BDB7-F59D9D06D7F7}"/>
              </a:ext>
            </a:extLst>
          </p:cNvPr>
          <p:cNvSpPr>
            <a:spLocks noGrp="1"/>
          </p:cNvSpPr>
          <p:nvPr>
            <p:ph type="title"/>
          </p:nvPr>
        </p:nvSpPr>
        <p:spPr/>
        <p:txBody>
          <a:bodyPr/>
          <a:lstStyle/>
          <a:p>
            <a:r>
              <a:rPr lang="en-US" dirty="0"/>
              <a:t>Decision Tree -  As a Tree Structure</a:t>
            </a:r>
            <a:endParaRPr lang="en-IN" dirty="0"/>
          </a:p>
        </p:txBody>
      </p:sp>
      <p:sp>
        <p:nvSpPr>
          <p:cNvPr id="3" name="Content Placeholder 2">
            <a:extLst>
              <a:ext uri="{FF2B5EF4-FFF2-40B4-BE49-F238E27FC236}">
                <a16:creationId xmlns:a16="http://schemas.microsoft.com/office/drawing/2014/main" id="{53523A06-EF40-461F-8E7E-3D3A90D22EFA}"/>
              </a:ext>
            </a:extLst>
          </p:cNvPr>
          <p:cNvSpPr>
            <a:spLocks noGrp="1"/>
          </p:cNvSpPr>
          <p:nvPr>
            <p:ph idx="1"/>
          </p:nvPr>
        </p:nvSpPr>
        <p:spPr/>
        <p:txBody>
          <a:bodyPr/>
          <a:lstStyle/>
          <a:p>
            <a:pPr algn="just"/>
            <a:r>
              <a:rPr lang="en-US" dirty="0"/>
              <a:t>A decision tree is a tree where each node represents a feature (attribute), each link (branch) represents a decision (rule) and each represents an outcome categorical or continuous data/values.</a:t>
            </a:r>
          </a:p>
          <a:p>
            <a:pPr algn="just"/>
            <a:r>
              <a:rPr lang="en-US" dirty="0"/>
              <a:t>The top most decision (made) node in tree which corresponds to the best predictor called root node.</a:t>
            </a:r>
          </a:p>
          <a:p>
            <a:pPr algn="just"/>
            <a:r>
              <a:rPr lang="en-US" dirty="0"/>
              <a:t>A whole idea is to create a tree like this for the entire data and process a single outcome at every leaf (or minimize the error in every leaf).</a:t>
            </a:r>
          </a:p>
          <a:p>
            <a:endParaRPr lang="en-IN" dirty="0"/>
          </a:p>
        </p:txBody>
      </p:sp>
    </p:spTree>
    <p:extLst>
      <p:ext uri="{BB962C8B-B14F-4D97-AF65-F5344CB8AC3E}">
        <p14:creationId xmlns:p14="http://schemas.microsoft.com/office/powerpoint/2010/main" val="275213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57329-D59C-4F26-91A6-7EBDF06CC9C5}"/>
              </a:ext>
            </a:extLst>
          </p:cNvPr>
          <p:cNvSpPr>
            <a:spLocks noGrp="1"/>
          </p:cNvSpPr>
          <p:nvPr>
            <p:ph type="title"/>
          </p:nvPr>
        </p:nvSpPr>
        <p:spPr/>
        <p:txBody>
          <a:bodyPr/>
          <a:lstStyle/>
          <a:p>
            <a:r>
              <a:rPr lang="en-US" dirty="0"/>
              <a:t>Decision Tree Consists of:</a:t>
            </a:r>
            <a:endParaRPr lang="en-IN" dirty="0"/>
          </a:p>
        </p:txBody>
      </p:sp>
      <p:sp>
        <p:nvSpPr>
          <p:cNvPr id="5" name="Content Placeholder 4">
            <a:extLst>
              <a:ext uri="{FF2B5EF4-FFF2-40B4-BE49-F238E27FC236}">
                <a16:creationId xmlns:a16="http://schemas.microsoft.com/office/drawing/2014/main" id="{9561D094-F77E-4C7F-8477-CCC7073BE10D}"/>
              </a:ext>
            </a:extLst>
          </p:cNvPr>
          <p:cNvSpPr>
            <a:spLocks noGrp="1"/>
          </p:cNvSpPr>
          <p:nvPr>
            <p:ph idx="1"/>
          </p:nvPr>
        </p:nvSpPr>
        <p:spPr/>
        <p:txBody>
          <a:bodyPr/>
          <a:lstStyle/>
          <a:p>
            <a:r>
              <a:rPr lang="en-US" dirty="0"/>
              <a:t>1. Nodes: Test for the Value of a certain attributes.</a:t>
            </a:r>
          </a:p>
          <a:p>
            <a:r>
              <a:rPr lang="en-US" dirty="0"/>
              <a:t>2. Edges/branch: Correspond to the outcome of a test and connect to the next node or leaf.</a:t>
            </a:r>
          </a:p>
          <a:p>
            <a:r>
              <a:rPr lang="en-US" dirty="0"/>
              <a:t>3. Leaf Node: Terminal nodes that predict the outcome (represent class label/class distribution).</a:t>
            </a:r>
          </a:p>
          <a:p>
            <a:r>
              <a:rPr lang="en-US" dirty="0"/>
              <a:t>4. Root Node: It is the top most node in tree which corresponds to the best predictor.</a:t>
            </a:r>
            <a:endParaRPr lang="en-IN" dirty="0"/>
          </a:p>
        </p:txBody>
      </p:sp>
    </p:spTree>
    <p:extLst>
      <p:ext uri="{BB962C8B-B14F-4D97-AF65-F5344CB8AC3E}">
        <p14:creationId xmlns:p14="http://schemas.microsoft.com/office/powerpoint/2010/main" val="387872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cision Tree Example Diagram Vector Illustration. Questions And Answers  Scenario Scheme. Problem Solving Model For Business Or Life Management.  Option Selection System To Reach A Successful Outcome. Royalty Free  Cliparts, Vectors, And">
            <a:extLst>
              <a:ext uri="{FF2B5EF4-FFF2-40B4-BE49-F238E27FC236}">
                <a16:creationId xmlns:a16="http://schemas.microsoft.com/office/drawing/2014/main" id="{CCE3C808-CB4F-4D2F-AE4C-72F1960E19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1070" y="1023730"/>
            <a:ext cx="5168347" cy="4851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57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7211-9676-4EC3-8D78-A460299FF3D8}"/>
              </a:ext>
            </a:extLst>
          </p:cNvPr>
          <p:cNvSpPr>
            <a:spLocks noGrp="1"/>
          </p:cNvSpPr>
          <p:nvPr>
            <p:ph type="title"/>
          </p:nvPr>
        </p:nvSpPr>
        <p:spPr/>
        <p:txBody>
          <a:bodyPr>
            <a:normAutofit/>
          </a:bodyPr>
          <a:lstStyle/>
          <a:p>
            <a:r>
              <a:rPr lang="en-US" dirty="0"/>
              <a:t>Types of Decision Tree:</a:t>
            </a:r>
            <a:endParaRPr lang="en-IN" dirty="0"/>
          </a:p>
        </p:txBody>
      </p:sp>
      <p:sp>
        <p:nvSpPr>
          <p:cNvPr id="3" name="Content Placeholder 2">
            <a:extLst>
              <a:ext uri="{FF2B5EF4-FFF2-40B4-BE49-F238E27FC236}">
                <a16:creationId xmlns:a16="http://schemas.microsoft.com/office/drawing/2014/main" id="{13F6449F-FE4D-4E71-B2BA-6BC1F2B32C40}"/>
              </a:ext>
            </a:extLst>
          </p:cNvPr>
          <p:cNvSpPr>
            <a:spLocks noGrp="1"/>
          </p:cNvSpPr>
          <p:nvPr>
            <p:ph idx="1"/>
          </p:nvPr>
        </p:nvSpPr>
        <p:spPr/>
        <p:txBody>
          <a:bodyPr/>
          <a:lstStyle/>
          <a:p>
            <a:r>
              <a:rPr lang="en-US" dirty="0"/>
              <a:t>1. Classification Tree</a:t>
            </a:r>
          </a:p>
          <a:p>
            <a:r>
              <a:rPr lang="en-US" dirty="0"/>
              <a:t>2. Regression Tree</a:t>
            </a:r>
            <a:endParaRPr lang="en-IN" dirty="0"/>
          </a:p>
        </p:txBody>
      </p:sp>
    </p:spTree>
    <p:extLst>
      <p:ext uri="{BB962C8B-B14F-4D97-AF65-F5344CB8AC3E}">
        <p14:creationId xmlns:p14="http://schemas.microsoft.com/office/powerpoint/2010/main" val="218101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1DA4-B4B2-481C-80B9-E280B77910F3}"/>
              </a:ext>
            </a:extLst>
          </p:cNvPr>
          <p:cNvSpPr>
            <a:spLocks noGrp="1"/>
          </p:cNvSpPr>
          <p:nvPr>
            <p:ph type="title"/>
          </p:nvPr>
        </p:nvSpPr>
        <p:spPr/>
        <p:txBody>
          <a:bodyPr/>
          <a:lstStyle/>
          <a:p>
            <a:r>
              <a:rPr lang="en-US" dirty="0"/>
              <a:t>Algorithms to build a decision tree:</a:t>
            </a:r>
            <a:endParaRPr lang="en-IN" dirty="0"/>
          </a:p>
        </p:txBody>
      </p:sp>
      <p:sp>
        <p:nvSpPr>
          <p:cNvPr id="3" name="Content Placeholder 2">
            <a:extLst>
              <a:ext uri="{FF2B5EF4-FFF2-40B4-BE49-F238E27FC236}">
                <a16:creationId xmlns:a16="http://schemas.microsoft.com/office/drawing/2014/main" id="{CA7F372E-DF24-44C6-BBBE-FFD3B44004C3}"/>
              </a:ext>
            </a:extLst>
          </p:cNvPr>
          <p:cNvSpPr>
            <a:spLocks noGrp="1"/>
          </p:cNvSpPr>
          <p:nvPr>
            <p:ph idx="1"/>
          </p:nvPr>
        </p:nvSpPr>
        <p:spPr/>
        <p:txBody>
          <a:bodyPr/>
          <a:lstStyle/>
          <a:p>
            <a:r>
              <a:rPr lang="en-US" dirty="0"/>
              <a:t>1. Iterative Dichotomies (ID3) – Information Gain and Entropy are collectively called as ID3. This type of algorithm is used to build both classification and regression decision trees.</a:t>
            </a:r>
          </a:p>
          <a:p>
            <a:r>
              <a:rPr lang="en-US" dirty="0"/>
              <a:t>2. Gini Index : Based on the impurity decision tree can be build using Gini Index, but it can be used only for classification problems.</a:t>
            </a:r>
          </a:p>
          <a:p>
            <a:endParaRPr lang="en-IN" dirty="0"/>
          </a:p>
        </p:txBody>
      </p:sp>
    </p:spTree>
    <p:extLst>
      <p:ext uri="{BB962C8B-B14F-4D97-AF65-F5344CB8AC3E}">
        <p14:creationId xmlns:p14="http://schemas.microsoft.com/office/powerpoint/2010/main" val="422212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7C2B-C0C1-4B19-B737-B382BB72FD24}"/>
              </a:ext>
            </a:extLst>
          </p:cNvPr>
          <p:cNvSpPr>
            <a:spLocks noGrp="1"/>
          </p:cNvSpPr>
          <p:nvPr>
            <p:ph type="title"/>
          </p:nvPr>
        </p:nvSpPr>
        <p:spPr/>
        <p:txBody>
          <a:bodyPr/>
          <a:lstStyle/>
          <a:p>
            <a:r>
              <a:rPr lang="en-US" dirty="0"/>
              <a:t>1. ID3 Approach/Algorithm</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91DEB3-7B76-4BE5-95D8-FD5FD6C03507}"/>
                  </a:ext>
                </a:extLst>
              </p:cNvPr>
              <p:cNvSpPr>
                <a:spLocks noGrp="1"/>
              </p:cNvSpPr>
              <p:nvPr>
                <p:ph idx="1"/>
              </p:nvPr>
            </p:nvSpPr>
            <p:spPr/>
            <p:txBody>
              <a:bodyPr>
                <a:normAutofit fontScale="85000" lnSpcReduction="10000"/>
              </a:bodyPr>
              <a:lstStyle/>
              <a:p>
                <a:pPr marL="0" indent="0">
                  <a:buNone/>
                </a:pPr>
                <a:r>
                  <a:rPr lang="en-US" dirty="0"/>
                  <a:t> </a:t>
                </a:r>
              </a:p>
              <a:p>
                <a:pPr marL="0" indent="0">
                  <a:buNone/>
                </a:pPr>
                <a:r>
                  <a:rPr lang="en-US" dirty="0"/>
                  <a:t>Where,  </a:t>
                </a:r>
                <a14:m>
                  <m:oMath xmlns:m="http://schemas.openxmlformats.org/officeDocument/2006/math">
                    <m:f>
                      <m:fPr>
                        <m:ctrlPr>
                          <a:rPr lang="pt-BR" b="1" i="1" smtClean="0">
                            <a:latin typeface="Cambria Math" panose="02040503050406030204" pitchFamily="18" charset="0"/>
                          </a:rPr>
                        </m:ctrlPr>
                      </m:fPr>
                      <m:num>
                        <m:r>
                          <a:rPr lang="en-US" b="1" i="1" smtClean="0">
                            <a:latin typeface="Cambria Math" panose="02040503050406030204" pitchFamily="18" charset="0"/>
                          </a:rPr>
                          <m:t>𝑷</m:t>
                        </m:r>
                      </m:num>
                      <m:den>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𝑵</m:t>
                        </m:r>
                      </m:den>
                    </m:f>
                    <m:r>
                      <a:rPr lang="en-US" b="1" i="1" smtClean="0">
                        <a:latin typeface="Cambria Math" panose="02040503050406030204" pitchFamily="18" charset="0"/>
                      </a:rPr>
                      <m:t> </m:t>
                    </m:r>
                    <m:r>
                      <m:rPr>
                        <m:sty m:val="p"/>
                      </m:rPr>
                      <a:rPr lang="en-US" b="0" i="0" smtClean="0"/>
                      <m:t>is</m:t>
                    </m:r>
                    <m:r>
                      <a:rPr lang="en-US" b="0" i="0" smtClean="0"/>
                      <m:t> </m:t>
                    </m:r>
                    <m:r>
                      <m:rPr>
                        <m:sty m:val="p"/>
                      </m:rPr>
                      <a:rPr lang="en-US" b="0" i="0" smtClean="0"/>
                      <m:t>probability</m:t>
                    </m:r>
                    <m:r>
                      <a:rPr lang="en-US" b="0" i="0" smtClean="0"/>
                      <m:t> </m:t>
                    </m:r>
                    <m:r>
                      <m:rPr>
                        <m:sty m:val="p"/>
                      </m:rPr>
                      <a:rPr lang="en-US" b="0" i="0" smtClean="0"/>
                      <m:t>of</m:t>
                    </m:r>
                    <m:r>
                      <a:rPr lang="en-US" b="0" i="0" smtClean="0"/>
                      <m:t> </m:t>
                    </m:r>
                    <m:r>
                      <m:rPr>
                        <m:sty m:val="p"/>
                      </m:rPr>
                      <a:rPr lang="en-US" b="0" i="0" smtClean="0"/>
                      <m:t>particular</m:t>
                    </m:r>
                    <m:r>
                      <a:rPr lang="en-US" b="0" i="0" smtClean="0"/>
                      <m:t> </m:t>
                    </m:r>
                    <m:r>
                      <m:rPr>
                        <m:sty m:val="p"/>
                      </m:rPr>
                      <a:rPr lang="en-US" b="0" i="0" smtClean="0"/>
                      <m:t>event</m:t>
                    </m:r>
                    <m:r>
                      <a:rPr lang="en-US" b="1" i="1" smtClean="0"/>
                      <m:t>.</m:t>
                    </m:r>
                  </m:oMath>
                </a14:m>
                <a:endParaRPr lang="en-US" dirty="0"/>
              </a:p>
              <a:p>
                <a:pPr marL="457200" indent="-457200">
                  <a:buAutoNum type="arabicPeriod"/>
                </a:pPr>
                <a:r>
                  <a:rPr lang="en-US" dirty="0"/>
                  <a:t>Calculate the Information Gain for the target attribute/label.</a:t>
                </a:r>
              </a:p>
              <a:p>
                <a:pPr marL="457200" indent="-457200">
                  <a:buAutoNum type="arabicPeriod"/>
                </a:pPr>
                <a:r>
                  <a:rPr lang="en-US" dirty="0"/>
                  <a:t>Calculate the Information Gain and entropy of each independent data/feature.</a:t>
                </a:r>
              </a:p>
              <a:p>
                <a:pPr marL="457200" indent="-457200">
                  <a:buAutoNum type="arabicPeriod"/>
                </a:pPr>
                <a:r>
                  <a:rPr lang="en-US" dirty="0"/>
                  <a:t>Gain for the each feature is calculated.</a:t>
                </a:r>
              </a:p>
              <a:p>
                <a:pPr marL="457200" indent="-457200">
                  <a:buAutoNum type="arabicPeriod"/>
                </a:pPr>
                <a:r>
                  <a:rPr lang="en-US" dirty="0"/>
                  <a:t> Root node is selected based on the gain value, feature which has highest value is selected as root node. Similarly second highest, third highest… features are selected as branch nodes and subsequent nodes and labels are represented by leaf nodes. </a:t>
                </a:r>
              </a:p>
            </p:txBody>
          </p:sp>
        </mc:Choice>
        <mc:Fallback>
          <p:sp>
            <p:nvSpPr>
              <p:cNvPr id="3" name="Content Placeholder 2">
                <a:extLst>
                  <a:ext uri="{FF2B5EF4-FFF2-40B4-BE49-F238E27FC236}">
                    <a16:creationId xmlns:a16="http://schemas.microsoft.com/office/drawing/2014/main" id="{5A91DEB3-7B76-4BE5-95D8-FD5FD6C03507}"/>
                  </a:ext>
                </a:extLst>
              </p:cNvPr>
              <p:cNvSpPr>
                <a:spLocks noGrp="1" noRot="1" noChangeAspect="1" noMove="1" noResize="1" noEditPoints="1" noAdjustHandles="1" noChangeArrowheads="1" noChangeShapeType="1" noTextEdit="1"/>
              </p:cNvSpPr>
              <p:nvPr>
                <p:ph idx="1"/>
              </p:nvPr>
            </p:nvSpPr>
            <p:spPr>
              <a:blipFill>
                <a:blip r:embed="rId2"/>
                <a:stretch>
                  <a:fillRect l="-82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0F6FECD-CDFC-462D-B19C-84CFFCE4C61F}"/>
                  </a:ext>
                </a:extLst>
              </p:cNvPr>
              <p:cNvSpPr/>
              <p:nvPr/>
            </p:nvSpPr>
            <p:spPr>
              <a:xfrm>
                <a:off x="2951921" y="2556932"/>
                <a:ext cx="6033053" cy="5540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t>Information Gain = </a:t>
                </a:r>
                <a14:m>
                  <m:oMath xmlns:m="http://schemas.openxmlformats.org/officeDocument/2006/math">
                    <m:f>
                      <m:fPr>
                        <m:ctrlPr>
                          <a:rPr lang="pt-BR"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𝑷</m:t>
                        </m:r>
                      </m:num>
                      <m:den>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𝑵</m:t>
                        </m:r>
                      </m:den>
                    </m:f>
                    <m:r>
                      <a:rPr lang="en-US" b="1" i="1" smtClean="0">
                        <a:latin typeface="Cambria Math" panose="02040503050406030204" pitchFamily="18" charset="0"/>
                      </a:rPr>
                      <m:t>𝒍𝒐𝒈</m:t>
                    </m:r>
                    <m:r>
                      <a:rPr lang="en-US" b="1" i="1" baseline="-25000" smtClean="0">
                        <a:latin typeface="Cambria Math" panose="02040503050406030204" pitchFamily="18" charset="0"/>
                      </a:rPr>
                      <m:t>𝟐</m:t>
                    </m:r>
                    <m:d>
                      <m:dPr>
                        <m:ctrlPr>
                          <a:rPr lang="en-US" b="1" i="1" smtClean="0">
                            <a:latin typeface="Cambria Math" panose="02040503050406030204" pitchFamily="18" charset="0"/>
                          </a:rPr>
                        </m:ctrlPr>
                      </m:dPr>
                      <m:e>
                        <m:f>
                          <m:fPr>
                            <m:ctrlPr>
                              <a:rPr lang="pt-BR" b="1" i="1">
                                <a:latin typeface="Cambria Math" panose="02040503050406030204" pitchFamily="18" charset="0"/>
                              </a:rPr>
                            </m:ctrlPr>
                          </m:fPr>
                          <m:num>
                            <m:r>
                              <a:rPr lang="en-US" b="1" i="1">
                                <a:latin typeface="Cambria Math" panose="02040503050406030204" pitchFamily="18" charset="0"/>
                              </a:rPr>
                              <m:t>𝑷</m:t>
                            </m:r>
                          </m:num>
                          <m:den>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𝑵</m:t>
                            </m:r>
                          </m:den>
                        </m:f>
                      </m:e>
                    </m:d>
                    <m:r>
                      <a:rPr lang="en-US" b="1" i="1" smtClean="0">
                        <a:latin typeface="Cambria Math" panose="02040503050406030204" pitchFamily="18" charset="0"/>
                      </a:rPr>
                      <m:t>−</m:t>
                    </m:r>
                    <m:f>
                      <m:fPr>
                        <m:ctrlPr>
                          <a:rPr lang="pt-BR" b="1" i="1">
                            <a:latin typeface="Cambria Math" panose="02040503050406030204" pitchFamily="18" charset="0"/>
                          </a:rPr>
                        </m:ctrlPr>
                      </m:fPr>
                      <m:num>
                        <m:r>
                          <a:rPr lang="en-US" b="1" i="1" smtClean="0">
                            <a:latin typeface="Cambria Math" panose="02040503050406030204" pitchFamily="18" charset="0"/>
                          </a:rPr>
                          <m:t>𝑵</m:t>
                        </m:r>
                      </m:num>
                      <m:den>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𝑵</m:t>
                        </m:r>
                      </m:den>
                    </m:f>
                    <m:r>
                      <a:rPr lang="en-US" b="1" i="1">
                        <a:latin typeface="Cambria Math" panose="02040503050406030204" pitchFamily="18" charset="0"/>
                      </a:rPr>
                      <m:t>𝒍𝒐𝒈</m:t>
                    </m:r>
                    <m:r>
                      <a:rPr lang="en-US" b="1" i="1" baseline="-25000">
                        <a:latin typeface="Cambria Math" panose="02040503050406030204" pitchFamily="18" charset="0"/>
                      </a:rPr>
                      <m:t>𝟐</m:t>
                    </m:r>
                    <m:r>
                      <a:rPr lang="en-US" b="1" i="1">
                        <a:latin typeface="Cambria Math" panose="02040503050406030204" pitchFamily="18" charset="0"/>
                      </a:rPr>
                      <m:t>(</m:t>
                    </m:r>
                    <m:f>
                      <m:fPr>
                        <m:ctrlPr>
                          <a:rPr lang="pt-BR" b="1" i="1">
                            <a:latin typeface="Cambria Math" panose="02040503050406030204" pitchFamily="18" charset="0"/>
                          </a:rPr>
                        </m:ctrlPr>
                      </m:fPr>
                      <m:num>
                        <m:r>
                          <a:rPr lang="en-US" b="1" i="1" smtClean="0">
                            <a:latin typeface="Cambria Math" panose="02040503050406030204" pitchFamily="18" charset="0"/>
                          </a:rPr>
                          <m:t>𝑵</m:t>
                        </m:r>
                      </m:num>
                      <m:den>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𝑵</m:t>
                        </m:r>
                      </m:den>
                    </m:f>
                    <m:r>
                      <a:rPr lang="en-US" b="1" i="1">
                        <a:latin typeface="Cambria Math" panose="02040503050406030204" pitchFamily="18" charset="0"/>
                      </a:rPr>
                      <m:t>)</m:t>
                    </m:r>
                  </m:oMath>
                </a14:m>
                <a:endParaRPr lang="en-IN" b="1" dirty="0"/>
              </a:p>
            </p:txBody>
          </p:sp>
        </mc:Choice>
        <mc:Fallback>
          <p:sp>
            <p:nvSpPr>
              <p:cNvPr id="4" name="Rectangle 3">
                <a:extLst>
                  <a:ext uri="{FF2B5EF4-FFF2-40B4-BE49-F238E27FC236}">
                    <a16:creationId xmlns:a16="http://schemas.microsoft.com/office/drawing/2014/main" id="{70F6FECD-CDFC-462D-B19C-84CFFCE4C61F}"/>
                  </a:ext>
                </a:extLst>
              </p:cNvPr>
              <p:cNvSpPr>
                <a:spLocks noRot="1" noChangeAspect="1" noMove="1" noResize="1" noEditPoints="1" noAdjustHandles="1" noChangeArrowheads="1" noChangeShapeType="1" noTextEdit="1"/>
              </p:cNvSpPr>
              <p:nvPr/>
            </p:nvSpPr>
            <p:spPr>
              <a:xfrm>
                <a:off x="2951921" y="2556932"/>
                <a:ext cx="6033053" cy="554016"/>
              </a:xfrm>
              <a:prstGeom prst="rect">
                <a:avLst/>
              </a:prstGeom>
              <a:blipFill>
                <a:blip r:embed="rId3"/>
                <a:stretch>
                  <a:fillRect b="-1064"/>
                </a:stretch>
              </a:blipFill>
            </p:spPr>
            <p:txBody>
              <a:bodyPr/>
              <a:lstStyle/>
              <a:p>
                <a:r>
                  <a:rPr lang="en-IN">
                    <a:noFill/>
                  </a:rPr>
                  <a:t> </a:t>
                </a:r>
              </a:p>
            </p:txBody>
          </p:sp>
        </mc:Fallback>
      </mc:AlternateContent>
    </p:spTree>
    <p:extLst>
      <p:ext uri="{BB962C8B-B14F-4D97-AF65-F5344CB8AC3E}">
        <p14:creationId xmlns:p14="http://schemas.microsoft.com/office/powerpoint/2010/main" val="387694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11A4-0F47-4236-8545-0580671AD9AA}"/>
              </a:ext>
            </a:extLst>
          </p:cNvPr>
          <p:cNvSpPr>
            <a:spLocks noGrp="1"/>
          </p:cNvSpPr>
          <p:nvPr>
            <p:ph type="title"/>
          </p:nvPr>
        </p:nvSpPr>
        <p:spPr/>
        <p:txBody>
          <a:bodyPr/>
          <a:lstStyle/>
          <a:p>
            <a:r>
              <a:rPr lang="en-US" dirty="0"/>
              <a:t>Gini Index:</a:t>
            </a:r>
            <a:endParaRPr lang="en-IN" dirty="0"/>
          </a:p>
        </p:txBody>
      </p:sp>
      <p:sp>
        <p:nvSpPr>
          <p:cNvPr id="3" name="Content Placeholder 2">
            <a:extLst>
              <a:ext uri="{FF2B5EF4-FFF2-40B4-BE49-F238E27FC236}">
                <a16:creationId xmlns:a16="http://schemas.microsoft.com/office/drawing/2014/main" id="{8E84EE0F-20E0-4B30-96A6-391C8C640A37}"/>
              </a:ext>
            </a:extLst>
          </p:cNvPr>
          <p:cNvSpPr>
            <a:spLocks noGrp="1"/>
          </p:cNvSpPr>
          <p:nvPr>
            <p:ph idx="1"/>
          </p:nvPr>
        </p:nvSpPr>
        <p:spPr/>
        <p:txBody>
          <a:bodyPr/>
          <a:lstStyle/>
          <a:p>
            <a:r>
              <a:rPr lang="en-US" dirty="0"/>
              <a:t>It measures the impurity of the nodes.</a:t>
            </a:r>
          </a:p>
          <a:p>
            <a:r>
              <a:rPr lang="en-US" dirty="0"/>
              <a:t>It ranges between 0 and 1, 0 indicates Purity </a:t>
            </a:r>
            <a:r>
              <a:rPr lang="en-US" dirty="0" err="1"/>
              <a:t>i.e</a:t>
            </a:r>
            <a:r>
              <a:rPr lang="en-US" dirty="0"/>
              <a:t> homogeneity of nodes and 1 indicates random distribution of elements and 0.5 indicates equal distribution of elements / over some classes.</a:t>
            </a:r>
            <a:endParaRPr lang="en-IN" dirty="0"/>
          </a:p>
          <a:p>
            <a:endParaRPr lang="en-IN" dirty="0"/>
          </a:p>
          <a:p>
            <a:r>
              <a:rPr lang="en-IN" dirty="0"/>
              <a:t>Feature having less </a:t>
            </a:r>
            <a:r>
              <a:rPr lang="en-IN" dirty="0" err="1"/>
              <a:t>gini</a:t>
            </a:r>
            <a:r>
              <a:rPr lang="en-IN" dirty="0"/>
              <a:t> index ( high Gini value) is selected as root node and so on branch nodes are selected and labels are represented as leaf nodes.</a:t>
            </a:r>
            <a:endParaRPr lang="en-US"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98CAD732-9FA9-40C7-B3E8-32E93F99ED44}"/>
                  </a:ext>
                </a:extLst>
              </p:cNvPr>
              <p:cNvSpPr/>
              <p:nvPr/>
            </p:nvSpPr>
            <p:spPr>
              <a:xfrm>
                <a:off x="2435086" y="4248981"/>
                <a:ext cx="3737113" cy="4870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BR" dirty="0"/>
                  <a:t> GI </a:t>
                </a:r>
                <a14:m>
                  <m:oMath xmlns:m="http://schemas.openxmlformats.org/officeDocument/2006/math">
                    <m:r>
                      <a:rPr lang="pt-BR" i="1" smtClean="0">
                        <a:latin typeface="Cambria Math" panose="02040503050406030204" pitchFamily="18" charset="0"/>
                      </a:rPr>
                      <m:t>=</m:t>
                    </m:r>
                    <m:r>
                      <a:rPr lang="en-US" b="0" i="1" smtClean="0">
                        <a:latin typeface="Cambria Math" panose="02040503050406030204" pitchFamily="18" charset="0"/>
                      </a:rPr>
                      <m:t>1−</m:t>
                    </m:r>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1</m:t>
                        </m:r>
                        <m:r>
                          <a:rPr lang="pt-BR" i="1" smtClean="0">
                            <a:latin typeface="Cambria Math" panose="02040503050406030204" pitchFamily="18" charset="0"/>
                          </a:rPr>
                          <m:t>=</m:t>
                        </m:r>
                        <m:r>
                          <a:rPr lang="en-US" b="0" i="1" smtClean="0">
                            <a:latin typeface="Cambria Math" panose="02040503050406030204" pitchFamily="18" charset="0"/>
                          </a:rPr>
                          <m:t>1</m:t>
                        </m:r>
                      </m:sub>
                      <m:sup>
                        <m:r>
                          <a:rPr lang="pt-BR" i="1" smtClean="0">
                            <a:latin typeface="Cambria Math" panose="02040503050406030204" pitchFamily="18" charset="0"/>
                          </a:rPr>
                          <m:t>𝑛</m:t>
                        </m:r>
                      </m:sup>
                      <m:e>
                        <m:d>
                          <m:dPr>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baseline="30000" smtClean="0">
                            <a:latin typeface="Cambria Math" panose="02040503050406030204" pitchFamily="18" charset="0"/>
                          </a:rPr>
                          <m:t>2</m:t>
                        </m:r>
                      </m:e>
                    </m:nary>
                  </m:oMath>
                </a14:m>
                <a:endParaRPr lang="en-IN" dirty="0"/>
              </a:p>
            </p:txBody>
          </p:sp>
        </mc:Choice>
        <mc:Fallback>
          <p:sp>
            <p:nvSpPr>
              <p:cNvPr id="4" name="Rectangle 3">
                <a:extLst>
                  <a:ext uri="{FF2B5EF4-FFF2-40B4-BE49-F238E27FC236}">
                    <a16:creationId xmlns:a16="http://schemas.microsoft.com/office/drawing/2014/main" id="{98CAD732-9FA9-40C7-B3E8-32E93F99ED44}"/>
                  </a:ext>
                </a:extLst>
              </p:cNvPr>
              <p:cNvSpPr>
                <a:spLocks noRot="1" noChangeAspect="1" noMove="1" noResize="1" noEditPoints="1" noAdjustHandles="1" noChangeArrowheads="1" noChangeShapeType="1" noTextEdit="1"/>
              </p:cNvSpPr>
              <p:nvPr/>
            </p:nvSpPr>
            <p:spPr>
              <a:xfrm>
                <a:off x="2435086" y="4248981"/>
                <a:ext cx="3737113" cy="487016"/>
              </a:xfrm>
              <a:prstGeom prst="rect">
                <a:avLst/>
              </a:prstGeom>
              <a:blipFill>
                <a:blip r:embed="rId2"/>
                <a:stretch>
                  <a:fillRect t="-74699" b="-121687"/>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7A282F4A-9601-4E24-A215-0FD422497076}"/>
              </a:ext>
            </a:extLst>
          </p:cNvPr>
          <p:cNvSpPr/>
          <p:nvPr/>
        </p:nvSpPr>
        <p:spPr>
          <a:xfrm>
            <a:off x="7159484" y="4189345"/>
            <a:ext cx="3737113" cy="6062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GI = 1-[ P(+)</a:t>
            </a:r>
            <a:r>
              <a:rPr lang="en-US" baseline="-25000" dirty="0"/>
              <a:t>2</a:t>
            </a:r>
            <a:r>
              <a:rPr lang="en-US" dirty="0"/>
              <a:t> +P(-)</a:t>
            </a:r>
            <a:r>
              <a:rPr lang="en-US" baseline="30000" dirty="0"/>
              <a:t>2</a:t>
            </a:r>
            <a:r>
              <a:rPr lang="en-US" dirty="0"/>
              <a:t>]</a:t>
            </a:r>
            <a:endParaRPr lang="en-IN" dirty="0"/>
          </a:p>
        </p:txBody>
      </p:sp>
    </p:spTree>
    <p:extLst>
      <p:ext uri="{BB962C8B-B14F-4D97-AF65-F5344CB8AC3E}">
        <p14:creationId xmlns:p14="http://schemas.microsoft.com/office/powerpoint/2010/main" val="12364491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67</TotalTime>
  <Words>577</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 Math</vt:lpstr>
      <vt:lpstr>Garamond</vt:lpstr>
      <vt:lpstr>Organic</vt:lpstr>
      <vt:lpstr>Assignment – Decision Tree</vt:lpstr>
      <vt:lpstr>Decision Tree</vt:lpstr>
      <vt:lpstr>Decision Tree -  As a Tree Structure</vt:lpstr>
      <vt:lpstr>Decision Tree Consists of:</vt:lpstr>
      <vt:lpstr>PowerPoint Presentation</vt:lpstr>
      <vt:lpstr>Types of Decision Tree:</vt:lpstr>
      <vt:lpstr>Algorithms to build a decision tree:</vt:lpstr>
      <vt:lpstr>1. ID3 Approach/Algorithm</vt:lpstr>
      <vt:lpstr>Gini Index:</vt:lpstr>
      <vt:lpstr>Entropy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POORAN PRAGNYA Joshi</dc:creator>
  <cp:lastModifiedBy>POORAN PRAGNYA Joshi</cp:lastModifiedBy>
  <cp:revision>7</cp:revision>
  <dcterms:created xsi:type="dcterms:W3CDTF">2022-01-21T07:04:35Z</dcterms:created>
  <dcterms:modified xsi:type="dcterms:W3CDTF">2022-01-21T08:12:34Z</dcterms:modified>
</cp:coreProperties>
</file>