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85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43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562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7979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001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163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837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916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700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52330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93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91371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915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6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223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802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17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54961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E0A4BB-35D3-4721-939E-141083684B04}"/>
              </a:ext>
            </a:extLst>
          </p:cNvPr>
          <p:cNvSpPr>
            <a:spLocks noGrp="1"/>
          </p:cNvSpPr>
          <p:nvPr>
            <p:ph type="title"/>
          </p:nvPr>
        </p:nvSpPr>
        <p:spPr/>
        <p:txBody>
          <a:bodyPr/>
          <a:lstStyle/>
          <a:p>
            <a:r>
              <a:rPr lang="en-US" dirty="0"/>
              <a:t>Assignment – Feature Scaling</a:t>
            </a:r>
            <a:endParaRPr lang="en-IN" dirty="0"/>
          </a:p>
        </p:txBody>
      </p:sp>
      <p:sp>
        <p:nvSpPr>
          <p:cNvPr id="5" name="Content Placeholder 4">
            <a:extLst>
              <a:ext uri="{FF2B5EF4-FFF2-40B4-BE49-F238E27FC236}">
                <a16:creationId xmlns:a16="http://schemas.microsoft.com/office/drawing/2014/main" id="{C7438506-5AAA-46FF-A200-52EF5ACF4FE9}"/>
              </a:ext>
            </a:extLst>
          </p:cNvPr>
          <p:cNvSpPr>
            <a:spLocks noGrp="1"/>
          </p:cNvSpPr>
          <p:nvPr>
            <p:ph idx="1"/>
          </p:nvPr>
        </p:nvSpPr>
        <p:spPr>
          <a:xfrm>
            <a:off x="7752521" y="4572000"/>
            <a:ext cx="3829875" cy="1303867"/>
          </a:xfrm>
        </p:spPr>
        <p:txBody>
          <a:bodyPr/>
          <a:lstStyle/>
          <a:p>
            <a:pPr marL="0" indent="0">
              <a:buNone/>
            </a:pPr>
            <a:r>
              <a:rPr lang="en-US" dirty="0"/>
              <a:t>Submitted By: </a:t>
            </a:r>
            <a:r>
              <a:rPr lang="en-US" dirty="0" err="1"/>
              <a:t>Pooran</a:t>
            </a:r>
            <a:r>
              <a:rPr lang="en-US" dirty="0"/>
              <a:t> </a:t>
            </a:r>
            <a:r>
              <a:rPr lang="en-US" dirty="0" err="1"/>
              <a:t>Pragnya</a:t>
            </a:r>
            <a:endParaRPr lang="en-US" dirty="0"/>
          </a:p>
          <a:p>
            <a:pPr marL="0" indent="0">
              <a:buNone/>
            </a:pPr>
            <a:r>
              <a:rPr lang="en-US" dirty="0"/>
              <a:t>November Batch (BDS)</a:t>
            </a:r>
            <a:endParaRPr lang="en-IN" dirty="0"/>
          </a:p>
        </p:txBody>
      </p:sp>
    </p:spTree>
    <p:extLst>
      <p:ext uri="{BB962C8B-B14F-4D97-AF65-F5344CB8AC3E}">
        <p14:creationId xmlns:p14="http://schemas.microsoft.com/office/powerpoint/2010/main" val="91639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780A-DA71-4650-8E80-DA2592A54BDD}"/>
              </a:ext>
            </a:extLst>
          </p:cNvPr>
          <p:cNvSpPr>
            <a:spLocks noGrp="1"/>
          </p:cNvSpPr>
          <p:nvPr>
            <p:ph type="title"/>
          </p:nvPr>
        </p:nvSpPr>
        <p:spPr/>
        <p:txBody>
          <a:bodyPr/>
          <a:lstStyle/>
          <a:p>
            <a:r>
              <a:rPr lang="en-US" dirty="0"/>
              <a:t>Feature Scaling</a:t>
            </a:r>
            <a:endParaRPr lang="en-IN" dirty="0"/>
          </a:p>
        </p:txBody>
      </p:sp>
      <p:sp>
        <p:nvSpPr>
          <p:cNvPr id="3" name="Content Placeholder 2">
            <a:extLst>
              <a:ext uri="{FF2B5EF4-FFF2-40B4-BE49-F238E27FC236}">
                <a16:creationId xmlns:a16="http://schemas.microsoft.com/office/drawing/2014/main" id="{59E6DA53-FB45-485F-874A-553AD799F39B}"/>
              </a:ext>
            </a:extLst>
          </p:cNvPr>
          <p:cNvSpPr>
            <a:spLocks noGrp="1"/>
          </p:cNvSpPr>
          <p:nvPr>
            <p:ph idx="1"/>
          </p:nvPr>
        </p:nvSpPr>
        <p:spPr/>
        <p:txBody>
          <a:bodyPr>
            <a:normAutofit lnSpcReduction="10000"/>
          </a:bodyPr>
          <a:lstStyle/>
          <a:p>
            <a:pPr algn="just"/>
            <a:r>
              <a:rPr lang="en-US" dirty="0"/>
              <a:t>It is one of the most important data processing step in machine learning algorithms that compute the distance between the features are biased towards numerically larger values if the data is not scaled.</a:t>
            </a:r>
          </a:p>
          <a:p>
            <a:pPr algn="just"/>
            <a:r>
              <a:rPr lang="en-US"/>
              <a:t>It </a:t>
            </a:r>
            <a:r>
              <a:rPr lang="en-US" dirty="0"/>
              <a:t>is a method to normalize/standardization the range of independent variable/features during data pre-processing.</a:t>
            </a:r>
          </a:p>
          <a:p>
            <a:pPr algn="just"/>
            <a:r>
              <a:rPr lang="en-US" dirty="0"/>
              <a:t>It is the final step of data preprocessing in ML.</a:t>
            </a:r>
          </a:p>
          <a:p>
            <a:pPr algn="just"/>
            <a:r>
              <a:rPr lang="en-US" dirty="0"/>
              <a:t>In feature scaling, we put our variables in the same range and in the same scale so that no any variable dominate the other variable.</a:t>
            </a:r>
            <a:endParaRPr lang="en-IN" dirty="0"/>
          </a:p>
        </p:txBody>
      </p:sp>
    </p:spTree>
    <p:extLst>
      <p:ext uri="{BB962C8B-B14F-4D97-AF65-F5344CB8AC3E}">
        <p14:creationId xmlns:p14="http://schemas.microsoft.com/office/powerpoint/2010/main" val="73251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EA1E89A-913E-418C-84F8-843C833B5223}"/>
              </a:ext>
            </a:extLst>
          </p:cNvPr>
          <p:cNvGraphicFramePr>
            <a:graphicFrameLocks noGrp="1"/>
          </p:cNvGraphicFramePr>
          <p:nvPr>
            <p:ph idx="1"/>
            <p:extLst>
              <p:ext uri="{D42A27DB-BD31-4B8C-83A1-F6EECF244321}">
                <p14:modId xmlns:p14="http://schemas.microsoft.com/office/powerpoint/2010/main" val="1618224282"/>
              </p:ext>
            </p:extLst>
          </p:nvPr>
        </p:nvGraphicFramePr>
        <p:xfrm>
          <a:off x="3163956" y="2477950"/>
          <a:ext cx="6009862" cy="2194560"/>
        </p:xfrm>
        <a:graphic>
          <a:graphicData uri="http://schemas.openxmlformats.org/drawingml/2006/table">
            <a:tbl>
              <a:tblPr firstRow="1" bandRow="1">
                <a:tableStyleId>{5C22544A-7EE6-4342-B048-85BDC9FD1C3A}</a:tableStyleId>
              </a:tblPr>
              <a:tblGrid>
                <a:gridCol w="3004931">
                  <a:extLst>
                    <a:ext uri="{9D8B030D-6E8A-4147-A177-3AD203B41FA5}">
                      <a16:colId xmlns:a16="http://schemas.microsoft.com/office/drawing/2014/main" val="1893197531"/>
                    </a:ext>
                  </a:extLst>
                </a:gridCol>
                <a:gridCol w="3004931">
                  <a:extLst>
                    <a:ext uri="{9D8B030D-6E8A-4147-A177-3AD203B41FA5}">
                      <a16:colId xmlns:a16="http://schemas.microsoft.com/office/drawing/2014/main" val="54839473"/>
                    </a:ext>
                  </a:extLst>
                </a:gridCol>
              </a:tblGrid>
              <a:tr h="362261">
                <a:tc>
                  <a:txBody>
                    <a:bodyPr/>
                    <a:lstStyle/>
                    <a:p>
                      <a:pPr algn="ctr"/>
                      <a:r>
                        <a:rPr lang="en-US" dirty="0"/>
                        <a:t>Age</a:t>
                      </a:r>
                      <a:endParaRPr lang="en-IN" dirty="0"/>
                    </a:p>
                  </a:txBody>
                  <a:tcPr anchor="ctr"/>
                </a:tc>
                <a:tc>
                  <a:txBody>
                    <a:bodyPr/>
                    <a:lstStyle/>
                    <a:p>
                      <a:pPr algn="ctr"/>
                      <a:r>
                        <a:rPr lang="en-US" dirty="0"/>
                        <a:t>Salary</a:t>
                      </a:r>
                      <a:endParaRPr lang="en-IN" dirty="0"/>
                    </a:p>
                  </a:txBody>
                  <a:tcPr anchor="ctr"/>
                </a:tc>
                <a:extLst>
                  <a:ext uri="{0D108BD9-81ED-4DB2-BD59-A6C34878D82A}">
                    <a16:rowId xmlns:a16="http://schemas.microsoft.com/office/drawing/2014/main" val="2910524663"/>
                  </a:ext>
                </a:extLst>
              </a:tr>
              <a:tr h="362261">
                <a:tc>
                  <a:txBody>
                    <a:bodyPr/>
                    <a:lstStyle/>
                    <a:p>
                      <a:pPr algn="ctr"/>
                      <a:r>
                        <a:rPr lang="en-US" dirty="0"/>
                        <a:t>25</a:t>
                      </a:r>
                      <a:endParaRPr lang="en-IN" dirty="0"/>
                    </a:p>
                  </a:txBody>
                  <a:tcPr anchor="ctr"/>
                </a:tc>
                <a:tc>
                  <a:txBody>
                    <a:bodyPr/>
                    <a:lstStyle/>
                    <a:p>
                      <a:pPr algn="ctr"/>
                      <a:r>
                        <a:rPr lang="en-US" dirty="0"/>
                        <a:t>20000</a:t>
                      </a:r>
                      <a:endParaRPr lang="en-IN" dirty="0"/>
                    </a:p>
                  </a:txBody>
                  <a:tcPr anchor="ctr"/>
                </a:tc>
                <a:extLst>
                  <a:ext uri="{0D108BD9-81ED-4DB2-BD59-A6C34878D82A}">
                    <a16:rowId xmlns:a16="http://schemas.microsoft.com/office/drawing/2014/main" val="233373221"/>
                  </a:ext>
                </a:extLst>
              </a:tr>
              <a:tr h="362261">
                <a:tc>
                  <a:txBody>
                    <a:bodyPr/>
                    <a:lstStyle/>
                    <a:p>
                      <a:pPr algn="ctr"/>
                      <a:r>
                        <a:rPr lang="en-US" dirty="0"/>
                        <a:t>29</a:t>
                      </a:r>
                      <a:endParaRPr lang="en-IN" dirty="0"/>
                    </a:p>
                  </a:txBody>
                  <a:tcPr anchor="ctr"/>
                </a:tc>
                <a:tc>
                  <a:txBody>
                    <a:bodyPr/>
                    <a:lstStyle/>
                    <a:p>
                      <a:pPr algn="ctr"/>
                      <a:r>
                        <a:rPr lang="en-US" dirty="0"/>
                        <a:t>35000</a:t>
                      </a:r>
                      <a:endParaRPr lang="en-IN" dirty="0"/>
                    </a:p>
                  </a:txBody>
                  <a:tcPr anchor="ctr"/>
                </a:tc>
                <a:extLst>
                  <a:ext uri="{0D108BD9-81ED-4DB2-BD59-A6C34878D82A}">
                    <a16:rowId xmlns:a16="http://schemas.microsoft.com/office/drawing/2014/main" val="2564934820"/>
                  </a:ext>
                </a:extLst>
              </a:tr>
              <a:tr h="362261">
                <a:tc>
                  <a:txBody>
                    <a:bodyPr/>
                    <a:lstStyle/>
                    <a:p>
                      <a:pPr algn="ctr"/>
                      <a:r>
                        <a:rPr lang="en-US" dirty="0"/>
                        <a:t>35</a:t>
                      </a:r>
                      <a:endParaRPr lang="en-IN" dirty="0"/>
                    </a:p>
                  </a:txBody>
                  <a:tcPr anchor="ctr"/>
                </a:tc>
                <a:tc>
                  <a:txBody>
                    <a:bodyPr/>
                    <a:lstStyle/>
                    <a:p>
                      <a:pPr algn="ctr"/>
                      <a:r>
                        <a:rPr lang="en-US" dirty="0"/>
                        <a:t>24000</a:t>
                      </a:r>
                      <a:endParaRPr lang="en-IN" dirty="0"/>
                    </a:p>
                  </a:txBody>
                  <a:tcPr anchor="ctr"/>
                </a:tc>
                <a:extLst>
                  <a:ext uri="{0D108BD9-81ED-4DB2-BD59-A6C34878D82A}">
                    <a16:rowId xmlns:a16="http://schemas.microsoft.com/office/drawing/2014/main" val="3412872866"/>
                  </a:ext>
                </a:extLst>
              </a:tr>
              <a:tr h="362261">
                <a:tc>
                  <a:txBody>
                    <a:bodyPr/>
                    <a:lstStyle/>
                    <a:p>
                      <a:pPr algn="ctr"/>
                      <a:r>
                        <a:rPr lang="en-US" dirty="0"/>
                        <a:t>30</a:t>
                      </a:r>
                      <a:endParaRPr lang="en-IN" dirty="0"/>
                    </a:p>
                  </a:txBody>
                  <a:tcPr anchor="ctr"/>
                </a:tc>
                <a:tc>
                  <a:txBody>
                    <a:bodyPr/>
                    <a:lstStyle/>
                    <a:p>
                      <a:pPr algn="ctr"/>
                      <a:r>
                        <a:rPr lang="en-US" dirty="0"/>
                        <a:t>9000</a:t>
                      </a:r>
                      <a:endParaRPr lang="en-IN" dirty="0"/>
                    </a:p>
                  </a:txBody>
                  <a:tcPr anchor="ctr"/>
                </a:tc>
                <a:extLst>
                  <a:ext uri="{0D108BD9-81ED-4DB2-BD59-A6C34878D82A}">
                    <a16:rowId xmlns:a16="http://schemas.microsoft.com/office/drawing/2014/main" val="333381999"/>
                  </a:ext>
                </a:extLst>
              </a:tr>
              <a:tr h="362261">
                <a:tc>
                  <a:txBody>
                    <a:bodyPr/>
                    <a:lstStyle/>
                    <a:p>
                      <a:pPr algn="ctr"/>
                      <a:r>
                        <a:rPr lang="en-US" dirty="0"/>
                        <a:t>45</a:t>
                      </a:r>
                      <a:endParaRPr lang="en-IN" dirty="0"/>
                    </a:p>
                  </a:txBody>
                  <a:tcPr anchor="ctr"/>
                </a:tc>
                <a:tc>
                  <a:txBody>
                    <a:bodyPr/>
                    <a:lstStyle/>
                    <a:p>
                      <a:pPr algn="ctr"/>
                      <a:r>
                        <a:rPr lang="en-US" dirty="0"/>
                        <a:t>45000</a:t>
                      </a:r>
                      <a:endParaRPr lang="en-IN" dirty="0"/>
                    </a:p>
                  </a:txBody>
                  <a:tcPr anchor="ctr"/>
                </a:tc>
                <a:extLst>
                  <a:ext uri="{0D108BD9-81ED-4DB2-BD59-A6C34878D82A}">
                    <a16:rowId xmlns:a16="http://schemas.microsoft.com/office/drawing/2014/main" val="4061450164"/>
                  </a:ext>
                </a:extLst>
              </a:tr>
            </a:tbl>
          </a:graphicData>
        </a:graphic>
      </p:graphicFrame>
      <p:sp>
        <p:nvSpPr>
          <p:cNvPr id="5" name="TextBox 4">
            <a:extLst>
              <a:ext uri="{FF2B5EF4-FFF2-40B4-BE49-F238E27FC236}">
                <a16:creationId xmlns:a16="http://schemas.microsoft.com/office/drawing/2014/main" id="{6408E407-1A9B-4325-8BE3-A26E8AA280A7}"/>
              </a:ext>
            </a:extLst>
          </p:cNvPr>
          <p:cNvSpPr txBox="1"/>
          <p:nvPr/>
        </p:nvSpPr>
        <p:spPr>
          <a:xfrm>
            <a:off x="851452" y="4800600"/>
            <a:ext cx="10634870" cy="1200329"/>
          </a:xfrm>
          <a:prstGeom prst="rect">
            <a:avLst/>
          </a:prstGeom>
          <a:noFill/>
        </p:spPr>
        <p:txBody>
          <a:bodyPr wrap="square" rtlCol="0">
            <a:spAutoFit/>
          </a:bodyPr>
          <a:lstStyle/>
          <a:p>
            <a:pPr algn="just"/>
            <a:r>
              <a:rPr lang="en-US" sz="2400" dirty="0"/>
              <a:t>Here by default, ML Model assigns high impact factor for ‘salary’ column/feature because of high values than ‘Age’ feature. By using feature scaling we can normalize the values so that ‘Salary’ feature do not dominate ‘Age’ feature.</a:t>
            </a:r>
            <a:endParaRPr lang="en-IN" sz="2400" dirty="0"/>
          </a:p>
        </p:txBody>
      </p:sp>
    </p:spTree>
    <p:extLst>
      <p:ext uri="{BB962C8B-B14F-4D97-AF65-F5344CB8AC3E}">
        <p14:creationId xmlns:p14="http://schemas.microsoft.com/office/powerpoint/2010/main" val="267378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F554-9E7B-4FEB-B606-0C05238D44BD}"/>
              </a:ext>
            </a:extLst>
          </p:cNvPr>
          <p:cNvSpPr>
            <a:spLocks noGrp="1"/>
          </p:cNvSpPr>
          <p:nvPr>
            <p:ph type="title"/>
          </p:nvPr>
        </p:nvSpPr>
        <p:spPr/>
        <p:txBody>
          <a:bodyPr>
            <a:normAutofit fontScale="90000"/>
          </a:bodyPr>
          <a:lstStyle/>
          <a:p>
            <a:r>
              <a:rPr lang="en-US" dirty="0"/>
              <a:t>Some of the algorithm where we use the concept of feature scaling are:</a:t>
            </a:r>
            <a:endParaRPr lang="en-IN" dirty="0"/>
          </a:p>
        </p:txBody>
      </p:sp>
      <p:sp>
        <p:nvSpPr>
          <p:cNvPr id="3" name="Content Placeholder 2">
            <a:extLst>
              <a:ext uri="{FF2B5EF4-FFF2-40B4-BE49-F238E27FC236}">
                <a16:creationId xmlns:a16="http://schemas.microsoft.com/office/drawing/2014/main" id="{0220B154-8886-45FA-B05E-3C7985043C9C}"/>
              </a:ext>
            </a:extLst>
          </p:cNvPr>
          <p:cNvSpPr>
            <a:spLocks noGrp="1"/>
          </p:cNvSpPr>
          <p:nvPr>
            <p:ph idx="1"/>
          </p:nvPr>
        </p:nvSpPr>
        <p:spPr/>
        <p:txBody>
          <a:bodyPr/>
          <a:lstStyle/>
          <a:p>
            <a:r>
              <a:rPr lang="en-US" dirty="0"/>
              <a:t>In classification models</a:t>
            </a:r>
          </a:p>
          <a:p>
            <a:r>
              <a:rPr lang="en-US" dirty="0"/>
              <a:t>In KNN Model</a:t>
            </a:r>
          </a:p>
          <a:p>
            <a:r>
              <a:rPr lang="en-US" dirty="0"/>
              <a:t>In K means Clustering (unsupervised learning)</a:t>
            </a:r>
          </a:p>
          <a:p>
            <a:r>
              <a:rPr lang="en-US" dirty="0"/>
              <a:t>In Deep Learning based algorithm.</a:t>
            </a:r>
            <a:endParaRPr lang="en-IN" dirty="0"/>
          </a:p>
        </p:txBody>
      </p:sp>
    </p:spTree>
    <p:extLst>
      <p:ext uri="{BB962C8B-B14F-4D97-AF65-F5344CB8AC3E}">
        <p14:creationId xmlns:p14="http://schemas.microsoft.com/office/powerpoint/2010/main" val="945448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EC83-FA14-4C70-8BCE-D04ADDD39767}"/>
              </a:ext>
            </a:extLst>
          </p:cNvPr>
          <p:cNvSpPr>
            <a:spLocks noGrp="1"/>
          </p:cNvSpPr>
          <p:nvPr>
            <p:ph type="title"/>
          </p:nvPr>
        </p:nvSpPr>
        <p:spPr/>
        <p:txBody>
          <a:bodyPr/>
          <a:lstStyle/>
          <a:p>
            <a:r>
              <a:rPr lang="en-US" dirty="0"/>
              <a:t>Techniques used in Feature Scaling:</a:t>
            </a:r>
            <a:endParaRPr lang="en-IN" dirty="0"/>
          </a:p>
        </p:txBody>
      </p:sp>
      <p:sp>
        <p:nvSpPr>
          <p:cNvPr id="3" name="Content Placeholder 2">
            <a:extLst>
              <a:ext uri="{FF2B5EF4-FFF2-40B4-BE49-F238E27FC236}">
                <a16:creationId xmlns:a16="http://schemas.microsoft.com/office/drawing/2014/main" id="{4E569DD6-5644-41AF-9799-6579679713DE}"/>
              </a:ext>
            </a:extLst>
          </p:cNvPr>
          <p:cNvSpPr>
            <a:spLocks noGrp="1"/>
          </p:cNvSpPr>
          <p:nvPr>
            <p:ph idx="1"/>
          </p:nvPr>
        </p:nvSpPr>
        <p:spPr/>
        <p:txBody>
          <a:bodyPr/>
          <a:lstStyle/>
          <a:p>
            <a:r>
              <a:rPr lang="en-US" dirty="0"/>
              <a:t>1. Normalization</a:t>
            </a:r>
          </a:p>
          <a:p>
            <a:r>
              <a:rPr lang="en-US" dirty="0"/>
              <a:t>2. Standardization</a:t>
            </a:r>
            <a:endParaRPr lang="en-IN" dirty="0"/>
          </a:p>
        </p:txBody>
      </p:sp>
    </p:spTree>
    <p:extLst>
      <p:ext uri="{BB962C8B-B14F-4D97-AF65-F5344CB8AC3E}">
        <p14:creationId xmlns:p14="http://schemas.microsoft.com/office/powerpoint/2010/main" val="224011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862C-FFED-4897-837D-C9FFF39D770A}"/>
              </a:ext>
            </a:extLst>
          </p:cNvPr>
          <p:cNvSpPr>
            <a:spLocks noGrp="1"/>
          </p:cNvSpPr>
          <p:nvPr>
            <p:ph type="title"/>
          </p:nvPr>
        </p:nvSpPr>
        <p:spPr/>
        <p:txBody>
          <a:bodyPr/>
          <a:lstStyle/>
          <a:p>
            <a:r>
              <a:rPr lang="en-US" dirty="0"/>
              <a:t>1. Normalization/Min-Max Scaling:</a:t>
            </a:r>
            <a:endParaRPr lang="en-IN" dirty="0"/>
          </a:p>
        </p:txBody>
      </p:sp>
      <p:sp>
        <p:nvSpPr>
          <p:cNvPr id="3" name="Content Placeholder 2">
            <a:extLst>
              <a:ext uri="{FF2B5EF4-FFF2-40B4-BE49-F238E27FC236}">
                <a16:creationId xmlns:a16="http://schemas.microsoft.com/office/drawing/2014/main" id="{BD294CB5-8B8F-440A-BCCB-894E91A7E78B}"/>
              </a:ext>
            </a:extLst>
          </p:cNvPr>
          <p:cNvSpPr>
            <a:spLocks noGrp="1"/>
          </p:cNvSpPr>
          <p:nvPr>
            <p:ph idx="1"/>
          </p:nvPr>
        </p:nvSpPr>
        <p:spPr/>
        <p:txBody>
          <a:bodyPr/>
          <a:lstStyle/>
          <a:p>
            <a:pPr algn="just"/>
            <a:r>
              <a:rPr lang="en-US" dirty="0"/>
              <a:t>It helps to normalize or scale down feature between 0 and 1.</a:t>
            </a:r>
          </a:p>
          <a:p>
            <a:pPr algn="just"/>
            <a:r>
              <a:rPr lang="en-US" dirty="0"/>
              <a:t>It is mostly used for classification based algorithms.</a:t>
            </a:r>
          </a:p>
          <a:p>
            <a:pPr algn="just"/>
            <a:r>
              <a:rPr lang="en-US" dirty="0"/>
              <a:t>It is also called as min-max scaler.</a:t>
            </a:r>
          </a:p>
          <a:p>
            <a:pPr algn="just"/>
            <a:r>
              <a:rPr lang="en-US" dirty="0"/>
              <a:t>It is generally required when we are dealing with attributes on a different scale.</a:t>
            </a:r>
          </a:p>
          <a:p>
            <a:pPr algn="just"/>
            <a:r>
              <a:rPr lang="en-US" dirty="0"/>
              <a:t>For normalization operation we use </a:t>
            </a:r>
            <a:r>
              <a:rPr lang="en-US" b="1" dirty="0"/>
              <a:t>MinMaxScaler class of sklearn.preprocessing library.</a:t>
            </a:r>
            <a:endParaRPr lang="en-IN" b="1" dirty="0"/>
          </a:p>
        </p:txBody>
      </p:sp>
    </p:spTree>
    <p:extLst>
      <p:ext uri="{BB962C8B-B14F-4D97-AF65-F5344CB8AC3E}">
        <p14:creationId xmlns:p14="http://schemas.microsoft.com/office/powerpoint/2010/main" val="426723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D3030-3F59-42D1-8635-FE3CE0B45430}"/>
              </a:ext>
            </a:extLst>
          </p:cNvPr>
          <p:cNvSpPr>
            <a:spLocks noGrp="1"/>
          </p:cNvSpPr>
          <p:nvPr>
            <p:ph idx="1"/>
          </p:nvPr>
        </p:nvSpPr>
        <p:spPr/>
        <p:txBody>
          <a:bodyPr/>
          <a:lstStyle/>
          <a:p>
            <a:r>
              <a:rPr lang="en-US" dirty="0"/>
              <a:t>It is given by:</a:t>
            </a:r>
          </a:p>
          <a:p>
            <a:endParaRPr lang="en-US" dirty="0"/>
          </a:p>
          <a:p>
            <a:endParaRPr lang="en-US" dirty="0"/>
          </a:p>
          <a:p>
            <a:pPr algn="just"/>
            <a:r>
              <a:rPr lang="en-US" dirty="0"/>
              <a:t>When multiple attributes are there with different range of values, this may lead to poor data models while performing data mining operations so they are normalized to bring all the attributes on the same scale.</a:t>
            </a:r>
          </a:p>
        </p:txBody>
      </p:sp>
      <p:sp>
        <p:nvSpPr>
          <p:cNvPr id="4" name="Rectangle 3">
            <a:extLst>
              <a:ext uri="{FF2B5EF4-FFF2-40B4-BE49-F238E27FC236}">
                <a16:creationId xmlns:a16="http://schemas.microsoft.com/office/drawing/2014/main" id="{8514DE17-0793-4E88-A244-71B6508A11B3}"/>
              </a:ext>
            </a:extLst>
          </p:cNvPr>
          <p:cNvSpPr/>
          <p:nvPr/>
        </p:nvSpPr>
        <p:spPr>
          <a:xfrm>
            <a:off x="3945835" y="2703443"/>
            <a:ext cx="4611756" cy="1023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400" dirty="0"/>
              <a:t>New Point = X –</a:t>
            </a:r>
            <a:r>
              <a:rPr lang="en-US" sz="2400" dirty="0" err="1"/>
              <a:t>Xmin</a:t>
            </a:r>
            <a:r>
              <a:rPr lang="en-US" sz="2400" dirty="0"/>
              <a:t>/</a:t>
            </a:r>
            <a:r>
              <a:rPr lang="en-US" sz="2400" dirty="0" err="1"/>
              <a:t>Xmax-Xmin</a:t>
            </a:r>
            <a:endParaRPr lang="en-IN" sz="2400" dirty="0"/>
          </a:p>
        </p:txBody>
      </p:sp>
    </p:spTree>
    <p:extLst>
      <p:ext uri="{BB962C8B-B14F-4D97-AF65-F5344CB8AC3E}">
        <p14:creationId xmlns:p14="http://schemas.microsoft.com/office/powerpoint/2010/main" val="165181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9B9B-9031-45A1-ABC4-2FFFEE9A55C4}"/>
              </a:ext>
            </a:extLst>
          </p:cNvPr>
          <p:cNvSpPr>
            <a:spLocks noGrp="1"/>
          </p:cNvSpPr>
          <p:nvPr>
            <p:ph type="title"/>
          </p:nvPr>
        </p:nvSpPr>
        <p:spPr/>
        <p:txBody>
          <a:bodyPr/>
          <a:lstStyle/>
          <a:p>
            <a:r>
              <a:rPr lang="en-US" dirty="0"/>
              <a:t>2. Standardization</a:t>
            </a:r>
            <a:endParaRPr lang="en-IN" dirty="0"/>
          </a:p>
        </p:txBody>
      </p:sp>
      <p:sp>
        <p:nvSpPr>
          <p:cNvPr id="3" name="Content Placeholder 2">
            <a:extLst>
              <a:ext uri="{FF2B5EF4-FFF2-40B4-BE49-F238E27FC236}">
                <a16:creationId xmlns:a16="http://schemas.microsoft.com/office/drawing/2014/main" id="{27906B27-68BE-4B63-A16C-ABA6CDAC1FC5}"/>
              </a:ext>
            </a:extLst>
          </p:cNvPr>
          <p:cNvSpPr>
            <a:spLocks noGrp="1"/>
          </p:cNvSpPr>
          <p:nvPr>
            <p:ph idx="1"/>
          </p:nvPr>
        </p:nvSpPr>
        <p:spPr/>
        <p:txBody>
          <a:bodyPr/>
          <a:lstStyle/>
          <a:p>
            <a:pPr algn="just"/>
            <a:r>
              <a:rPr lang="en-US" dirty="0"/>
              <a:t>It helps to scale down feature based on standard normal distribution.</a:t>
            </a:r>
          </a:p>
          <a:p>
            <a:pPr algn="just"/>
            <a:r>
              <a:rPr lang="en-US" dirty="0"/>
              <a:t>It is another scaling technique where the values are centered around the mean with a unit standard deviation. This means that the mean of the attribute becomes zero and the resultant distribution has a unit standard deviation.</a:t>
            </a:r>
          </a:p>
          <a:p>
            <a:pPr algn="just"/>
            <a:r>
              <a:rPr lang="en-US" dirty="0"/>
              <a:t>In this case, values are not restricted to particular range (unlike normalization were values range in between 0 and 1).</a:t>
            </a:r>
            <a:endParaRPr lang="en-IN" dirty="0"/>
          </a:p>
        </p:txBody>
      </p:sp>
    </p:spTree>
    <p:extLst>
      <p:ext uri="{BB962C8B-B14F-4D97-AF65-F5344CB8AC3E}">
        <p14:creationId xmlns:p14="http://schemas.microsoft.com/office/powerpoint/2010/main" val="140987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F3257-A606-4546-BAAA-5B163409A7C6}"/>
              </a:ext>
            </a:extLst>
          </p:cNvPr>
          <p:cNvSpPr>
            <a:spLocks noGrp="1"/>
          </p:cNvSpPr>
          <p:nvPr>
            <p:ph idx="1"/>
          </p:nvPr>
        </p:nvSpPr>
        <p:spPr/>
        <p:txBody>
          <a:bodyPr/>
          <a:lstStyle/>
          <a:p>
            <a:r>
              <a:rPr lang="en-US" dirty="0"/>
              <a:t>It is given by:</a:t>
            </a:r>
          </a:p>
          <a:p>
            <a:endParaRPr lang="en-IN" dirty="0"/>
          </a:p>
          <a:p>
            <a:endParaRPr lang="en-IN" dirty="0"/>
          </a:p>
          <a:p>
            <a:r>
              <a:rPr lang="en-IN" dirty="0"/>
              <a:t>For standardization, we use </a:t>
            </a:r>
            <a:r>
              <a:rPr lang="en-IN" b="1" dirty="0" err="1"/>
              <a:t>StandardScaler</a:t>
            </a:r>
            <a:r>
              <a:rPr lang="en-IN" b="1" dirty="0"/>
              <a:t> class of </a:t>
            </a:r>
            <a:r>
              <a:rPr lang="en-IN" b="1" dirty="0" err="1"/>
              <a:t>sklearn</a:t>
            </a:r>
            <a:r>
              <a:rPr lang="en-IN" b="1" dirty="0"/>
              <a:t>.</a:t>
            </a:r>
            <a:r>
              <a:rPr lang="en-US" b="1" dirty="0"/>
              <a:t>preprocessing library.</a:t>
            </a:r>
          </a:p>
          <a:p>
            <a:r>
              <a:rPr lang="en-US" dirty="0"/>
              <a:t>It is a very effective technique which re-scale and feature value so that it has distribution with 0 mean value and variance equal to 1.</a:t>
            </a:r>
            <a:endParaRPr lang="en-IN" dirty="0"/>
          </a:p>
        </p:txBody>
      </p:sp>
      <p:sp>
        <p:nvSpPr>
          <p:cNvPr id="4" name="Rectangle 3">
            <a:extLst>
              <a:ext uri="{FF2B5EF4-FFF2-40B4-BE49-F238E27FC236}">
                <a16:creationId xmlns:a16="http://schemas.microsoft.com/office/drawing/2014/main" id="{892218AA-50FD-4C1D-B0F0-4F74B7F39DF9}"/>
              </a:ext>
            </a:extLst>
          </p:cNvPr>
          <p:cNvSpPr/>
          <p:nvPr/>
        </p:nvSpPr>
        <p:spPr>
          <a:xfrm>
            <a:off x="3816626" y="2991678"/>
            <a:ext cx="4343400" cy="7454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X= X-Mean/Standard Deviation</a:t>
            </a:r>
            <a:endParaRPr lang="en-IN" sz="2400" dirty="0"/>
          </a:p>
        </p:txBody>
      </p:sp>
    </p:spTree>
    <p:extLst>
      <p:ext uri="{BB962C8B-B14F-4D97-AF65-F5344CB8AC3E}">
        <p14:creationId xmlns:p14="http://schemas.microsoft.com/office/powerpoint/2010/main" val="14822794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38</TotalTime>
  <Words>457</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Assignment – Feature Scaling</vt:lpstr>
      <vt:lpstr>Feature Scaling</vt:lpstr>
      <vt:lpstr>PowerPoint Presentation</vt:lpstr>
      <vt:lpstr>Some of the algorithm where we use the concept of feature scaling are:</vt:lpstr>
      <vt:lpstr>Techniques used in Feature Scaling:</vt:lpstr>
      <vt:lpstr>1. Normalization/Min-Max Scaling:</vt:lpstr>
      <vt:lpstr>PowerPoint Presentation</vt:lpstr>
      <vt:lpstr>2. Standardization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Feature Scaling</dc:title>
  <dc:creator>POORAN PRAGNYA Joshi</dc:creator>
  <cp:lastModifiedBy>POORAN PRAGNYA Joshi</cp:lastModifiedBy>
  <cp:revision>5</cp:revision>
  <dcterms:created xsi:type="dcterms:W3CDTF">2022-01-27T14:41:03Z</dcterms:created>
  <dcterms:modified xsi:type="dcterms:W3CDTF">2022-01-28T03:35:11Z</dcterms:modified>
</cp:coreProperties>
</file>