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1"/>
  </p:notesMasterIdLst>
  <p:sldIdLst>
    <p:sldId id="263" r:id="rId2"/>
    <p:sldId id="256" r:id="rId3"/>
    <p:sldId id="257"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27D72-43C1-42A0-A3AD-05E8976DC911}"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CE79A-6A11-48BC-8E4B-F5B5E77EA330}" type="slidenum">
              <a:rPr lang="en-IN" smtClean="0"/>
              <a:t>‹#›</a:t>
            </a:fld>
            <a:endParaRPr lang="en-IN"/>
          </a:p>
        </p:txBody>
      </p:sp>
    </p:spTree>
    <p:extLst>
      <p:ext uri="{BB962C8B-B14F-4D97-AF65-F5344CB8AC3E}">
        <p14:creationId xmlns:p14="http://schemas.microsoft.com/office/powerpoint/2010/main" val="1931300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ECE79A-6A11-48BC-8E4B-F5B5E77EA330}" type="slidenum">
              <a:rPr lang="en-IN" smtClean="0"/>
              <a:t>3</a:t>
            </a:fld>
            <a:endParaRPr lang="en-IN"/>
          </a:p>
        </p:txBody>
      </p:sp>
    </p:spTree>
    <p:extLst>
      <p:ext uri="{BB962C8B-B14F-4D97-AF65-F5344CB8AC3E}">
        <p14:creationId xmlns:p14="http://schemas.microsoft.com/office/powerpoint/2010/main" val="28148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908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635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882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5987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749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81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3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92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2771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33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007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86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845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058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321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644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602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1/29/2022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01239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1CAA-CDF4-4B07-ABF3-CB1B8793E759}"/>
              </a:ext>
            </a:extLst>
          </p:cNvPr>
          <p:cNvSpPr>
            <a:spLocks noGrp="1"/>
          </p:cNvSpPr>
          <p:nvPr>
            <p:ph type="title"/>
          </p:nvPr>
        </p:nvSpPr>
        <p:spPr>
          <a:xfrm>
            <a:off x="1172212" y="2030895"/>
            <a:ext cx="10353761" cy="1326321"/>
          </a:xfrm>
        </p:spPr>
        <p:txBody>
          <a:bodyPr/>
          <a:lstStyle/>
          <a:p>
            <a:r>
              <a:rPr lang="en-US" dirty="0"/>
              <a:t>Assignment – hyperparameter tuning</a:t>
            </a:r>
            <a:endParaRPr lang="en-IN" dirty="0"/>
          </a:p>
        </p:txBody>
      </p:sp>
      <p:sp>
        <p:nvSpPr>
          <p:cNvPr id="3" name="Content Placeholder 2">
            <a:extLst>
              <a:ext uri="{FF2B5EF4-FFF2-40B4-BE49-F238E27FC236}">
                <a16:creationId xmlns:a16="http://schemas.microsoft.com/office/drawing/2014/main" id="{F9EEE28F-6101-43F4-AF58-35E75FFFDBCA}"/>
              </a:ext>
            </a:extLst>
          </p:cNvPr>
          <p:cNvSpPr>
            <a:spLocks noGrp="1"/>
          </p:cNvSpPr>
          <p:nvPr>
            <p:ph idx="1"/>
          </p:nvPr>
        </p:nvSpPr>
        <p:spPr>
          <a:xfrm>
            <a:off x="8726555" y="4285973"/>
            <a:ext cx="2918687" cy="1326322"/>
          </a:xfrm>
        </p:spPr>
        <p:txBody>
          <a:bodyPr/>
          <a:lstStyle/>
          <a:p>
            <a:pPr marL="0" indent="0">
              <a:buNone/>
            </a:pPr>
            <a:r>
              <a:rPr lang="en-US" dirty="0"/>
              <a:t>Name : </a:t>
            </a:r>
            <a:r>
              <a:rPr lang="en-US" dirty="0" err="1"/>
              <a:t>Pooran</a:t>
            </a:r>
            <a:r>
              <a:rPr lang="en-US" dirty="0"/>
              <a:t> </a:t>
            </a:r>
            <a:r>
              <a:rPr lang="en-US" dirty="0" err="1"/>
              <a:t>Pragnya</a:t>
            </a:r>
            <a:endParaRPr lang="en-US" dirty="0"/>
          </a:p>
          <a:p>
            <a:pPr marL="0" indent="0">
              <a:buNone/>
            </a:pPr>
            <a:r>
              <a:rPr lang="en-US" dirty="0"/>
              <a:t>November Batch (BDS)</a:t>
            </a:r>
            <a:endParaRPr lang="en-IN" dirty="0"/>
          </a:p>
        </p:txBody>
      </p:sp>
    </p:spTree>
    <p:extLst>
      <p:ext uri="{BB962C8B-B14F-4D97-AF65-F5344CB8AC3E}">
        <p14:creationId xmlns:p14="http://schemas.microsoft.com/office/powerpoint/2010/main" val="390518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E7E758-892D-445E-BD0B-2A7A347CC2AC}"/>
              </a:ext>
            </a:extLst>
          </p:cNvPr>
          <p:cNvSpPr>
            <a:spLocks noGrp="1"/>
          </p:cNvSpPr>
          <p:nvPr>
            <p:ph type="title"/>
          </p:nvPr>
        </p:nvSpPr>
        <p:spPr/>
        <p:txBody>
          <a:bodyPr/>
          <a:lstStyle/>
          <a:p>
            <a:r>
              <a:rPr lang="en-US" dirty="0"/>
              <a:t>Hyperparameter tuning</a:t>
            </a:r>
            <a:endParaRPr lang="en-IN" dirty="0"/>
          </a:p>
        </p:txBody>
      </p:sp>
      <p:sp>
        <p:nvSpPr>
          <p:cNvPr id="5" name="Content Placeholder 4">
            <a:extLst>
              <a:ext uri="{FF2B5EF4-FFF2-40B4-BE49-F238E27FC236}">
                <a16:creationId xmlns:a16="http://schemas.microsoft.com/office/drawing/2014/main" id="{B5946755-337E-42A5-9B59-32F9A2B905F0}"/>
              </a:ext>
            </a:extLst>
          </p:cNvPr>
          <p:cNvSpPr>
            <a:spLocks noGrp="1"/>
          </p:cNvSpPr>
          <p:nvPr>
            <p:ph idx="1"/>
          </p:nvPr>
        </p:nvSpPr>
        <p:spPr/>
        <p:txBody>
          <a:bodyPr>
            <a:normAutofit lnSpcReduction="10000"/>
          </a:bodyPr>
          <a:lstStyle/>
          <a:p>
            <a:pPr algn="just"/>
            <a:r>
              <a:rPr lang="en-US" dirty="0"/>
              <a:t>It is the process of determining the right combination of hyperparameters that allows the model to maximize model performance.</a:t>
            </a:r>
          </a:p>
          <a:p>
            <a:pPr algn="just"/>
            <a:r>
              <a:rPr lang="en-US" dirty="0"/>
              <a:t>It is choosing a set of optimal hyperparameter for learning a algorithm.</a:t>
            </a:r>
          </a:p>
          <a:p>
            <a:pPr algn="just"/>
            <a:r>
              <a:rPr lang="en-US" dirty="0"/>
              <a:t>Setting the correct combination of hyperparameter is the only way to extract the maximum performance out of models.</a:t>
            </a:r>
          </a:p>
          <a:p>
            <a:pPr algn="just"/>
            <a:r>
              <a:rPr lang="en-US" dirty="0"/>
              <a:t>Hyperparameter cannot be directly learned from the regular training process. They are usually fixed before the actual training process begins. These parameters express important properties of the model such as its complexity or how fast it should learn.</a:t>
            </a:r>
            <a:endParaRPr lang="en-IN" dirty="0"/>
          </a:p>
        </p:txBody>
      </p:sp>
    </p:spTree>
    <p:extLst>
      <p:ext uri="{BB962C8B-B14F-4D97-AF65-F5344CB8AC3E}">
        <p14:creationId xmlns:p14="http://schemas.microsoft.com/office/powerpoint/2010/main" val="80741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ED7C-1C62-40A0-8167-2B5E43123B16}"/>
              </a:ext>
            </a:extLst>
          </p:cNvPr>
          <p:cNvSpPr>
            <a:spLocks noGrp="1"/>
          </p:cNvSpPr>
          <p:nvPr>
            <p:ph type="title"/>
          </p:nvPr>
        </p:nvSpPr>
        <p:spPr>
          <a:xfrm>
            <a:off x="913796" y="1186069"/>
            <a:ext cx="10353761" cy="1326321"/>
          </a:xfrm>
        </p:spPr>
        <p:txBody>
          <a:bodyPr>
            <a:normAutofit/>
          </a:bodyPr>
          <a:lstStyle/>
          <a:p>
            <a:r>
              <a:rPr lang="en-US" dirty="0"/>
              <a:t>Some examples of model hyperparameters are:</a:t>
            </a:r>
            <a:endParaRPr lang="en-IN" dirty="0"/>
          </a:p>
        </p:txBody>
      </p:sp>
      <p:sp>
        <p:nvSpPr>
          <p:cNvPr id="3" name="Content Placeholder 2">
            <a:extLst>
              <a:ext uri="{FF2B5EF4-FFF2-40B4-BE49-F238E27FC236}">
                <a16:creationId xmlns:a16="http://schemas.microsoft.com/office/drawing/2014/main" id="{EE725E17-9053-40B3-B120-BAB55B8129B5}"/>
              </a:ext>
            </a:extLst>
          </p:cNvPr>
          <p:cNvSpPr>
            <a:spLocks noGrp="1"/>
          </p:cNvSpPr>
          <p:nvPr>
            <p:ph idx="1"/>
          </p:nvPr>
        </p:nvSpPr>
        <p:spPr>
          <a:xfrm>
            <a:off x="1162274" y="2602960"/>
            <a:ext cx="10353762" cy="2227458"/>
          </a:xfrm>
        </p:spPr>
        <p:txBody>
          <a:bodyPr/>
          <a:lstStyle/>
          <a:p>
            <a:pPr algn="just"/>
            <a:r>
              <a:rPr lang="en-US" dirty="0"/>
              <a:t>The penalty in logistic regression classifier </a:t>
            </a:r>
            <a:r>
              <a:rPr lang="en-US" dirty="0" err="1"/>
              <a:t>i.e</a:t>
            </a:r>
            <a:r>
              <a:rPr lang="en-US" dirty="0"/>
              <a:t> L1 or L2 regularization.</a:t>
            </a:r>
          </a:p>
          <a:p>
            <a:pPr algn="just"/>
            <a:r>
              <a:rPr lang="en-US" dirty="0"/>
              <a:t>The leaning rate for training a neural network.</a:t>
            </a:r>
          </a:p>
          <a:p>
            <a:pPr algn="just"/>
            <a:r>
              <a:rPr lang="en-US" dirty="0"/>
              <a:t>The C and Sigma hyperparameters for support vector machine (SVM).</a:t>
            </a:r>
          </a:p>
          <a:p>
            <a:pPr algn="just"/>
            <a:r>
              <a:rPr lang="en-US" dirty="0"/>
              <a:t>The K in KNN.</a:t>
            </a:r>
            <a:endParaRPr lang="en-IN" dirty="0"/>
          </a:p>
        </p:txBody>
      </p:sp>
    </p:spTree>
    <p:extLst>
      <p:ext uri="{BB962C8B-B14F-4D97-AF65-F5344CB8AC3E}">
        <p14:creationId xmlns:p14="http://schemas.microsoft.com/office/powerpoint/2010/main" val="663853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E191-96C3-4BBD-AC5A-E9D5CCA8131D}"/>
              </a:ext>
            </a:extLst>
          </p:cNvPr>
          <p:cNvSpPr>
            <a:spLocks noGrp="1"/>
          </p:cNvSpPr>
          <p:nvPr>
            <p:ph type="title"/>
          </p:nvPr>
        </p:nvSpPr>
        <p:spPr>
          <a:xfrm>
            <a:off x="804464" y="1414669"/>
            <a:ext cx="10353761" cy="1326321"/>
          </a:xfrm>
        </p:spPr>
        <p:txBody>
          <a:bodyPr/>
          <a:lstStyle/>
          <a:p>
            <a:r>
              <a:rPr lang="en-US" dirty="0"/>
              <a:t>Techniques of hyperparameter tuning</a:t>
            </a:r>
            <a:endParaRPr lang="en-IN" dirty="0"/>
          </a:p>
        </p:txBody>
      </p:sp>
      <p:sp>
        <p:nvSpPr>
          <p:cNvPr id="3" name="Content Placeholder 2">
            <a:extLst>
              <a:ext uri="{FF2B5EF4-FFF2-40B4-BE49-F238E27FC236}">
                <a16:creationId xmlns:a16="http://schemas.microsoft.com/office/drawing/2014/main" id="{15BDF876-F81A-4F28-BD54-2717DF3A4BB9}"/>
              </a:ext>
            </a:extLst>
          </p:cNvPr>
          <p:cNvSpPr>
            <a:spLocks noGrp="1"/>
          </p:cNvSpPr>
          <p:nvPr>
            <p:ph idx="1"/>
          </p:nvPr>
        </p:nvSpPr>
        <p:spPr>
          <a:xfrm>
            <a:off x="919119" y="3160643"/>
            <a:ext cx="10353762" cy="1510748"/>
          </a:xfrm>
        </p:spPr>
        <p:txBody>
          <a:bodyPr/>
          <a:lstStyle/>
          <a:p>
            <a:r>
              <a:rPr lang="en-US" dirty="0"/>
              <a:t>1. Grid Search</a:t>
            </a:r>
          </a:p>
          <a:p>
            <a:r>
              <a:rPr lang="en-US" dirty="0"/>
              <a:t>2. Random Search</a:t>
            </a:r>
            <a:endParaRPr lang="en-IN" dirty="0"/>
          </a:p>
        </p:txBody>
      </p:sp>
    </p:spTree>
    <p:extLst>
      <p:ext uri="{BB962C8B-B14F-4D97-AF65-F5344CB8AC3E}">
        <p14:creationId xmlns:p14="http://schemas.microsoft.com/office/powerpoint/2010/main" val="180999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FE03-882E-45D1-A13D-C058E9EEA74A}"/>
              </a:ext>
            </a:extLst>
          </p:cNvPr>
          <p:cNvSpPr>
            <a:spLocks noGrp="1"/>
          </p:cNvSpPr>
          <p:nvPr>
            <p:ph type="title"/>
          </p:nvPr>
        </p:nvSpPr>
        <p:spPr/>
        <p:txBody>
          <a:bodyPr/>
          <a:lstStyle/>
          <a:p>
            <a:r>
              <a:rPr lang="en-US" dirty="0"/>
              <a:t>Grid search</a:t>
            </a:r>
            <a:endParaRPr lang="en-IN" dirty="0"/>
          </a:p>
        </p:txBody>
      </p:sp>
      <p:sp>
        <p:nvSpPr>
          <p:cNvPr id="3" name="Content Placeholder 2">
            <a:extLst>
              <a:ext uri="{FF2B5EF4-FFF2-40B4-BE49-F238E27FC236}">
                <a16:creationId xmlns:a16="http://schemas.microsoft.com/office/drawing/2014/main" id="{1FD0973E-1972-4793-9594-62CAD69A1709}"/>
              </a:ext>
            </a:extLst>
          </p:cNvPr>
          <p:cNvSpPr>
            <a:spLocks noGrp="1"/>
          </p:cNvSpPr>
          <p:nvPr>
            <p:ph idx="1"/>
          </p:nvPr>
        </p:nvSpPr>
        <p:spPr/>
        <p:txBody>
          <a:bodyPr/>
          <a:lstStyle/>
          <a:p>
            <a:pPr algn="just"/>
            <a:r>
              <a:rPr lang="en-US" dirty="0"/>
              <a:t>Here we try every combination of present list of values of the hyperparameters and evaluate the model for each combination. The pattern followed here is similar to the grid, where all the values are placed in the form of matrix. Each set of parameters is taken into consideration and the accuracy is noted. Once all the combinations are evaluated, the model with the set of parameters which give the top accuracy is considered to be the best.</a:t>
            </a:r>
          </a:p>
          <a:p>
            <a:pPr algn="just"/>
            <a:r>
              <a:rPr lang="en-US" dirty="0"/>
              <a:t>This approach is called </a:t>
            </a:r>
            <a:r>
              <a:rPr lang="en-US" dirty="0" err="1"/>
              <a:t>GridSearchCV</a:t>
            </a:r>
            <a:r>
              <a:rPr lang="en-US" dirty="0"/>
              <a:t> because it searches for best set of hyperparameters from a grid of hyperparameters values.</a:t>
            </a:r>
            <a:endParaRPr lang="en-IN" dirty="0"/>
          </a:p>
        </p:txBody>
      </p:sp>
    </p:spTree>
    <p:extLst>
      <p:ext uri="{BB962C8B-B14F-4D97-AF65-F5344CB8AC3E}">
        <p14:creationId xmlns:p14="http://schemas.microsoft.com/office/powerpoint/2010/main" val="375700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CFDA33-4BCF-4253-9E25-D543A47E84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640" y="904461"/>
            <a:ext cx="6597195" cy="4383156"/>
          </a:xfrm>
        </p:spPr>
      </p:pic>
    </p:spTree>
    <p:extLst>
      <p:ext uri="{BB962C8B-B14F-4D97-AF65-F5344CB8AC3E}">
        <p14:creationId xmlns:p14="http://schemas.microsoft.com/office/powerpoint/2010/main" val="65181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E767-4EE1-40DD-A0EF-B78683165E54}"/>
              </a:ext>
            </a:extLst>
          </p:cNvPr>
          <p:cNvSpPr>
            <a:spLocks noGrp="1"/>
          </p:cNvSpPr>
          <p:nvPr>
            <p:ph type="title"/>
          </p:nvPr>
        </p:nvSpPr>
        <p:spPr/>
        <p:txBody>
          <a:bodyPr/>
          <a:lstStyle/>
          <a:p>
            <a:r>
              <a:rPr lang="en-US" dirty="0"/>
              <a:t>Limitations of Grid search:</a:t>
            </a:r>
            <a:endParaRPr lang="en-IN" dirty="0"/>
          </a:p>
        </p:txBody>
      </p:sp>
      <p:sp>
        <p:nvSpPr>
          <p:cNvPr id="3" name="Content Placeholder 2">
            <a:extLst>
              <a:ext uri="{FF2B5EF4-FFF2-40B4-BE49-F238E27FC236}">
                <a16:creationId xmlns:a16="http://schemas.microsoft.com/office/drawing/2014/main" id="{62E2419E-C52C-4D43-ADB8-C6D9C91F5010}"/>
              </a:ext>
            </a:extLst>
          </p:cNvPr>
          <p:cNvSpPr>
            <a:spLocks noGrp="1"/>
          </p:cNvSpPr>
          <p:nvPr>
            <p:ph idx="1"/>
          </p:nvPr>
        </p:nvSpPr>
        <p:spPr/>
        <p:txBody>
          <a:bodyPr/>
          <a:lstStyle/>
          <a:p>
            <a:pPr algn="just"/>
            <a:r>
              <a:rPr lang="en-US" dirty="0"/>
              <a:t>It is very slow.</a:t>
            </a:r>
          </a:p>
          <a:p>
            <a:pPr algn="just"/>
            <a:r>
              <a:rPr lang="en-US" dirty="0"/>
              <a:t>If we pass multiple parameters then size of grid will increase, iteration will increase and it will be very time consuming process.</a:t>
            </a:r>
          </a:p>
          <a:p>
            <a:pPr algn="just"/>
            <a:r>
              <a:rPr lang="en-US" dirty="0"/>
              <a:t>It takes a lot time as well as larger memory.</a:t>
            </a:r>
          </a:p>
          <a:p>
            <a:pPr algn="just"/>
            <a:r>
              <a:rPr lang="en-US" dirty="0"/>
              <a:t>In every point, in the grid needs K-Fold cross validation, which requires K training steps so tuning the hyperparameters of a model in this way can be quite complex and expensive.</a:t>
            </a:r>
            <a:endParaRPr lang="en-IN" dirty="0"/>
          </a:p>
        </p:txBody>
      </p:sp>
    </p:spTree>
    <p:extLst>
      <p:ext uri="{BB962C8B-B14F-4D97-AF65-F5344CB8AC3E}">
        <p14:creationId xmlns:p14="http://schemas.microsoft.com/office/powerpoint/2010/main" val="136321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8EEC-1527-40F5-95B5-E79B54DBEFF8}"/>
              </a:ext>
            </a:extLst>
          </p:cNvPr>
          <p:cNvSpPr>
            <a:spLocks noGrp="1"/>
          </p:cNvSpPr>
          <p:nvPr>
            <p:ph type="title"/>
          </p:nvPr>
        </p:nvSpPr>
        <p:spPr/>
        <p:txBody>
          <a:bodyPr/>
          <a:lstStyle/>
          <a:p>
            <a:r>
              <a:rPr lang="en-US" dirty="0"/>
              <a:t>Random search</a:t>
            </a:r>
            <a:endParaRPr lang="en-IN" dirty="0"/>
          </a:p>
        </p:txBody>
      </p:sp>
      <p:sp>
        <p:nvSpPr>
          <p:cNvPr id="3" name="Content Placeholder 2">
            <a:extLst>
              <a:ext uri="{FF2B5EF4-FFF2-40B4-BE49-F238E27FC236}">
                <a16:creationId xmlns:a16="http://schemas.microsoft.com/office/drawing/2014/main" id="{E0AAC084-C82E-4863-8DC9-614C1118ADB3}"/>
              </a:ext>
            </a:extLst>
          </p:cNvPr>
          <p:cNvSpPr>
            <a:spLocks noGrp="1"/>
          </p:cNvSpPr>
          <p:nvPr>
            <p:ph idx="1"/>
          </p:nvPr>
        </p:nvSpPr>
        <p:spPr/>
        <p:txBody>
          <a:bodyPr/>
          <a:lstStyle/>
          <a:p>
            <a:pPr algn="just"/>
            <a:r>
              <a:rPr lang="en-US" dirty="0"/>
              <a:t>It is a technique where random combinations of the hyperparameters are used to find the best solution for the built model.</a:t>
            </a:r>
          </a:p>
          <a:p>
            <a:pPr algn="just"/>
            <a:r>
              <a:rPr lang="en-US" dirty="0"/>
              <a:t>Random search is similar to grid search but instead of using all the points in the grid, it tests only a randomly selected subset of these points.</a:t>
            </a:r>
          </a:p>
          <a:p>
            <a:pPr algn="just"/>
            <a:r>
              <a:rPr lang="en-US" dirty="0"/>
              <a:t>This approach reduces unnecessary computation.</a:t>
            </a:r>
          </a:p>
          <a:p>
            <a:pPr algn="just"/>
            <a:r>
              <a:rPr lang="en-US" dirty="0"/>
              <a:t>It saves both time and memory as compared to grid search method.</a:t>
            </a:r>
            <a:endParaRPr lang="en-IN" dirty="0"/>
          </a:p>
        </p:txBody>
      </p:sp>
    </p:spTree>
    <p:extLst>
      <p:ext uri="{BB962C8B-B14F-4D97-AF65-F5344CB8AC3E}">
        <p14:creationId xmlns:p14="http://schemas.microsoft.com/office/powerpoint/2010/main" val="132111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C5B897-9AEF-4417-BDDF-20ED0DDCD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74" y="1182757"/>
            <a:ext cx="7434469" cy="4810539"/>
          </a:xfrm>
        </p:spPr>
      </p:pic>
    </p:spTree>
    <p:extLst>
      <p:ext uri="{BB962C8B-B14F-4D97-AF65-F5344CB8AC3E}">
        <p14:creationId xmlns:p14="http://schemas.microsoft.com/office/powerpoint/2010/main" val="3542654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39</TotalTime>
  <Words>424</Words>
  <Application>Microsoft Office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Assignment – hyperparameter tuning</vt:lpstr>
      <vt:lpstr>Hyperparameter tuning</vt:lpstr>
      <vt:lpstr>Some examples of model hyperparameters are:</vt:lpstr>
      <vt:lpstr>Techniques of hyperparameter tuning</vt:lpstr>
      <vt:lpstr>Grid search</vt:lpstr>
      <vt:lpstr>PowerPoint Presentation</vt:lpstr>
      <vt:lpstr>Limitations of Grid search:</vt:lpstr>
      <vt:lpstr>Random 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hyperparameter tuning</dc:title>
  <dc:creator>POORAN PRAGNYA Joshi</dc:creator>
  <cp:lastModifiedBy>POORAN PRAGNYA Joshi</cp:lastModifiedBy>
  <cp:revision>4</cp:revision>
  <dcterms:created xsi:type="dcterms:W3CDTF">2022-01-29T07:43:58Z</dcterms:created>
  <dcterms:modified xsi:type="dcterms:W3CDTF">2022-01-29T08:23:06Z</dcterms:modified>
</cp:coreProperties>
</file>