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7" d="100"/>
          <a:sy n="77" d="100"/>
        </p:scale>
        <p:origin x="883"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1/25/2022</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685207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4393363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308485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499781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6482327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02152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916251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337604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07376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1/25/2022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extLst>
      <p:ext uri="{BB962C8B-B14F-4D97-AF65-F5344CB8AC3E}">
        <p14:creationId xmlns:p14="http://schemas.microsoft.com/office/powerpoint/2010/main" val="28183326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452830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1/25/2022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extLst>
      <p:ext uri="{BB962C8B-B14F-4D97-AF65-F5344CB8AC3E}">
        <p14:creationId xmlns:p14="http://schemas.microsoft.com/office/powerpoint/2010/main" val="31325167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752961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453664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6727741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570126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2008572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1/25/2022</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489625242"/>
      </p:ext>
    </p:extLst>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 id="2147483663" r:id="rId13"/>
    <p:sldLayoutId id="2147483664" r:id="rId14"/>
    <p:sldLayoutId id="2147483665" r:id="rId15"/>
    <p:sldLayoutId id="2147483666" r:id="rId16"/>
    <p:sldLayoutId id="214748366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3A9A57C-351A-4F24-A72D-1362751560A1}"/>
              </a:ext>
            </a:extLst>
          </p:cNvPr>
          <p:cNvSpPr>
            <a:spLocks noGrp="1"/>
          </p:cNvSpPr>
          <p:nvPr>
            <p:ph type="title"/>
          </p:nvPr>
        </p:nvSpPr>
        <p:spPr/>
        <p:txBody>
          <a:bodyPr/>
          <a:lstStyle/>
          <a:p>
            <a:r>
              <a:rPr lang="en-US" dirty="0"/>
              <a:t>Assignment – Overfitting and Underfitting</a:t>
            </a:r>
            <a:endParaRPr lang="en-IN" dirty="0"/>
          </a:p>
        </p:txBody>
      </p:sp>
      <p:sp>
        <p:nvSpPr>
          <p:cNvPr id="5" name="Content Placeholder 4">
            <a:extLst>
              <a:ext uri="{FF2B5EF4-FFF2-40B4-BE49-F238E27FC236}">
                <a16:creationId xmlns:a16="http://schemas.microsoft.com/office/drawing/2014/main" id="{E0580F5F-33E9-4A60-8ED5-51567EC6D4E9}"/>
              </a:ext>
            </a:extLst>
          </p:cNvPr>
          <p:cNvSpPr>
            <a:spLocks noGrp="1"/>
          </p:cNvSpPr>
          <p:nvPr>
            <p:ph idx="1"/>
          </p:nvPr>
        </p:nvSpPr>
        <p:spPr>
          <a:xfrm>
            <a:off x="7513983" y="4373216"/>
            <a:ext cx="3906078" cy="1502651"/>
          </a:xfrm>
        </p:spPr>
        <p:txBody>
          <a:bodyPr/>
          <a:lstStyle/>
          <a:p>
            <a:pPr marL="0" indent="0" algn="r">
              <a:buNone/>
            </a:pPr>
            <a:r>
              <a:rPr lang="en-US" dirty="0"/>
              <a:t>Submitted By: </a:t>
            </a:r>
            <a:r>
              <a:rPr lang="en-US" dirty="0" err="1"/>
              <a:t>Pooran</a:t>
            </a:r>
            <a:r>
              <a:rPr lang="en-US" dirty="0"/>
              <a:t> </a:t>
            </a:r>
            <a:r>
              <a:rPr lang="en-US" dirty="0" err="1"/>
              <a:t>Pragnya</a:t>
            </a:r>
            <a:endParaRPr lang="en-US" dirty="0"/>
          </a:p>
          <a:p>
            <a:pPr marL="0" indent="0" algn="r">
              <a:buNone/>
            </a:pPr>
            <a:r>
              <a:rPr lang="en-US" dirty="0"/>
              <a:t>November Batch (BDS)</a:t>
            </a:r>
            <a:endParaRPr lang="en-IN" dirty="0"/>
          </a:p>
        </p:txBody>
      </p:sp>
    </p:spTree>
    <p:extLst>
      <p:ext uri="{BB962C8B-B14F-4D97-AF65-F5344CB8AC3E}">
        <p14:creationId xmlns:p14="http://schemas.microsoft.com/office/powerpoint/2010/main" val="13903590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4CACF-265B-404D-8C63-35D0D15E6630}"/>
              </a:ext>
            </a:extLst>
          </p:cNvPr>
          <p:cNvSpPr>
            <a:spLocks noGrp="1"/>
          </p:cNvSpPr>
          <p:nvPr>
            <p:ph type="title"/>
          </p:nvPr>
        </p:nvSpPr>
        <p:spPr/>
        <p:txBody>
          <a:bodyPr/>
          <a:lstStyle/>
          <a:p>
            <a:r>
              <a:rPr lang="en-US" dirty="0"/>
              <a:t>1. Bias and Variance</a:t>
            </a:r>
            <a:endParaRPr lang="en-IN" dirty="0"/>
          </a:p>
        </p:txBody>
      </p:sp>
      <p:sp>
        <p:nvSpPr>
          <p:cNvPr id="3" name="Content Placeholder 2">
            <a:extLst>
              <a:ext uri="{FF2B5EF4-FFF2-40B4-BE49-F238E27FC236}">
                <a16:creationId xmlns:a16="http://schemas.microsoft.com/office/drawing/2014/main" id="{E3153B83-33FA-437F-9EEB-F7F0CFE15B1B}"/>
              </a:ext>
            </a:extLst>
          </p:cNvPr>
          <p:cNvSpPr>
            <a:spLocks noGrp="1"/>
          </p:cNvSpPr>
          <p:nvPr>
            <p:ph idx="1"/>
          </p:nvPr>
        </p:nvSpPr>
        <p:spPr/>
        <p:txBody>
          <a:bodyPr/>
          <a:lstStyle/>
          <a:p>
            <a:r>
              <a:rPr lang="en-US" b="1" u="sng" dirty="0"/>
              <a:t>Bias:</a:t>
            </a:r>
            <a:r>
              <a:rPr lang="en-US" dirty="0"/>
              <a:t> Error in Training Data</a:t>
            </a:r>
          </a:p>
          <a:p>
            <a:r>
              <a:rPr lang="en-US" b="1" u="sng" dirty="0"/>
              <a:t>Variance:</a:t>
            </a:r>
            <a:r>
              <a:rPr lang="en-US" dirty="0"/>
              <a:t> Error in Testing Data.</a:t>
            </a:r>
            <a:endParaRPr lang="en-IN" dirty="0"/>
          </a:p>
        </p:txBody>
      </p:sp>
    </p:spTree>
    <p:extLst>
      <p:ext uri="{BB962C8B-B14F-4D97-AF65-F5344CB8AC3E}">
        <p14:creationId xmlns:p14="http://schemas.microsoft.com/office/powerpoint/2010/main" val="6462713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54368-21D8-486F-BB14-F57DF97966C4}"/>
              </a:ext>
            </a:extLst>
          </p:cNvPr>
          <p:cNvSpPr>
            <a:spLocks noGrp="1"/>
          </p:cNvSpPr>
          <p:nvPr>
            <p:ph type="title"/>
          </p:nvPr>
        </p:nvSpPr>
        <p:spPr/>
        <p:txBody>
          <a:bodyPr/>
          <a:lstStyle/>
          <a:p>
            <a:r>
              <a:rPr lang="en-US" dirty="0"/>
              <a:t>Generalized Model</a:t>
            </a:r>
            <a:endParaRPr lang="en-IN" dirty="0"/>
          </a:p>
        </p:txBody>
      </p:sp>
      <p:sp>
        <p:nvSpPr>
          <p:cNvPr id="3" name="Content Placeholder 2">
            <a:extLst>
              <a:ext uri="{FF2B5EF4-FFF2-40B4-BE49-F238E27FC236}">
                <a16:creationId xmlns:a16="http://schemas.microsoft.com/office/drawing/2014/main" id="{06D33425-949D-480D-86A1-16E27BB6939F}"/>
              </a:ext>
            </a:extLst>
          </p:cNvPr>
          <p:cNvSpPr>
            <a:spLocks noGrp="1"/>
          </p:cNvSpPr>
          <p:nvPr>
            <p:ph idx="1"/>
          </p:nvPr>
        </p:nvSpPr>
        <p:spPr/>
        <p:txBody>
          <a:bodyPr/>
          <a:lstStyle/>
          <a:p>
            <a:pPr algn="just"/>
            <a:r>
              <a:rPr lang="en-US" dirty="0"/>
              <a:t>Generalization: Ability of an ML model to provide a suitable output by adapting the given set of unknown input.</a:t>
            </a:r>
          </a:p>
          <a:p>
            <a:pPr algn="just"/>
            <a:r>
              <a:rPr lang="en-US" dirty="0"/>
              <a:t>General Model is a model which performs well on training dataset and as well as on testing dataset.</a:t>
            </a:r>
          </a:p>
          <a:p>
            <a:pPr algn="just"/>
            <a:r>
              <a:rPr lang="en-US" dirty="0"/>
              <a:t>Accuracy during training and testing is very high (say &lt;80%)</a:t>
            </a:r>
          </a:p>
          <a:p>
            <a:pPr algn="just"/>
            <a:r>
              <a:rPr lang="en-US" dirty="0"/>
              <a:t>It has low training error </a:t>
            </a:r>
            <a:r>
              <a:rPr lang="en-US" dirty="0" err="1"/>
              <a:t>i.e</a:t>
            </a:r>
            <a:r>
              <a:rPr lang="en-US" dirty="0"/>
              <a:t> low bias and low testing error </a:t>
            </a:r>
            <a:r>
              <a:rPr lang="en-US" dirty="0" err="1"/>
              <a:t>i.e</a:t>
            </a:r>
            <a:r>
              <a:rPr lang="en-US" dirty="0"/>
              <a:t> low variance.</a:t>
            </a:r>
            <a:endParaRPr lang="en-IN" dirty="0"/>
          </a:p>
        </p:txBody>
      </p:sp>
    </p:spTree>
    <p:extLst>
      <p:ext uri="{BB962C8B-B14F-4D97-AF65-F5344CB8AC3E}">
        <p14:creationId xmlns:p14="http://schemas.microsoft.com/office/powerpoint/2010/main" val="39885361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C7A67-F115-4D3E-B480-424FE0F7019D}"/>
              </a:ext>
            </a:extLst>
          </p:cNvPr>
          <p:cNvSpPr>
            <a:spLocks noGrp="1"/>
          </p:cNvSpPr>
          <p:nvPr>
            <p:ph type="title"/>
          </p:nvPr>
        </p:nvSpPr>
        <p:spPr/>
        <p:txBody>
          <a:bodyPr/>
          <a:lstStyle/>
          <a:p>
            <a:r>
              <a:rPr lang="en-US" dirty="0"/>
              <a:t>Overfitting Model </a:t>
            </a:r>
            <a:endParaRPr lang="en-IN" dirty="0"/>
          </a:p>
        </p:txBody>
      </p:sp>
      <p:sp>
        <p:nvSpPr>
          <p:cNvPr id="3" name="Content Placeholder 2">
            <a:extLst>
              <a:ext uri="{FF2B5EF4-FFF2-40B4-BE49-F238E27FC236}">
                <a16:creationId xmlns:a16="http://schemas.microsoft.com/office/drawing/2014/main" id="{F3BDFA84-7204-4A7C-8AC9-3E92A81BFB41}"/>
              </a:ext>
            </a:extLst>
          </p:cNvPr>
          <p:cNvSpPr>
            <a:spLocks noGrp="1"/>
          </p:cNvSpPr>
          <p:nvPr>
            <p:ph idx="1"/>
          </p:nvPr>
        </p:nvSpPr>
        <p:spPr/>
        <p:txBody>
          <a:bodyPr/>
          <a:lstStyle/>
          <a:p>
            <a:pPr algn="just"/>
            <a:r>
              <a:rPr lang="en-US" dirty="0"/>
              <a:t>It is able to perform well on training dataset but it does not perform well on testing dataset.</a:t>
            </a:r>
          </a:p>
          <a:p>
            <a:pPr algn="just"/>
            <a:r>
              <a:rPr lang="en-US" dirty="0"/>
              <a:t>This type of model has low training error </a:t>
            </a:r>
            <a:r>
              <a:rPr lang="en-US" dirty="0" err="1"/>
              <a:t>i.e</a:t>
            </a:r>
            <a:r>
              <a:rPr lang="en-US" dirty="0"/>
              <a:t> low bias but high testing error </a:t>
            </a:r>
            <a:r>
              <a:rPr lang="en-US" dirty="0" err="1"/>
              <a:t>i.e</a:t>
            </a:r>
            <a:r>
              <a:rPr lang="en-US" dirty="0"/>
              <a:t> high variance. </a:t>
            </a:r>
          </a:p>
          <a:p>
            <a:pPr algn="just"/>
            <a:r>
              <a:rPr lang="en-US" dirty="0"/>
              <a:t>It occurs when our ML model tries to cover all the data points or more than the required data point present in the given dataset, because of this model starts caching noisy and inaccurate values present in the dataset and all these factors reduces the efficiency and accuracy of the model.</a:t>
            </a:r>
            <a:endParaRPr lang="en-IN" dirty="0"/>
          </a:p>
        </p:txBody>
      </p:sp>
    </p:spTree>
    <p:extLst>
      <p:ext uri="{BB962C8B-B14F-4D97-AF65-F5344CB8AC3E}">
        <p14:creationId xmlns:p14="http://schemas.microsoft.com/office/powerpoint/2010/main" val="35498150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F4837-0471-473B-889D-2209D60DA58A}"/>
              </a:ext>
            </a:extLst>
          </p:cNvPr>
          <p:cNvSpPr>
            <a:spLocks noGrp="1"/>
          </p:cNvSpPr>
          <p:nvPr>
            <p:ph type="title"/>
          </p:nvPr>
        </p:nvSpPr>
        <p:spPr/>
        <p:txBody>
          <a:bodyPr/>
          <a:lstStyle/>
          <a:p>
            <a:r>
              <a:rPr lang="en-US" dirty="0"/>
              <a:t>Ways to Overcome Overfitting</a:t>
            </a:r>
            <a:endParaRPr lang="en-IN" dirty="0"/>
          </a:p>
        </p:txBody>
      </p:sp>
      <p:sp>
        <p:nvSpPr>
          <p:cNvPr id="3" name="Content Placeholder 2">
            <a:extLst>
              <a:ext uri="{FF2B5EF4-FFF2-40B4-BE49-F238E27FC236}">
                <a16:creationId xmlns:a16="http://schemas.microsoft.com/office/drawing/2014/main" id="{931F8D7C-E551-4BAF-BCA1-267B8891353F}"/>
              </a:ext>
            </a:extLst>
          </p:cNvPr>
          <p:cNvSpPr>
            <a:spLocks noGrp="1"/>
          </p:cNvSpPr>
          <p:nvPr>
            <p:ph idx="1"/>
          </p:nvPr>
        </p:nvSpPr>
        <p:spPr/>
        <p:txBody>
          <a:bodyPr/>
          <a:lstStyle/>
          <a:p>
            <a:r>
              <a:rPr lang="en-US" dirty="0"/>
              <a:t>1. Cross-Validation</a:t>
            </a:r>
          </a:p>
          <a:p>
            <a:r>
              <a:rPr lang="en-US" dirty="0"/>
              <a:t>2. Training with more data</a:t>
            </a:r>
          </a:p>
          <a:p>
            <a:r>
              <a:rPr lang="en-US" dirty="0"/>
              <a:t>3. Removing Features</a:t>
            </a:r>
          </a:p>
          <a:p>
            <a:r>
              <a:rPr lang="en-US" dirty="0"/>
              <a:t>4. Early stopping the training</a:t>
            </a:r>
          </a:p>
          <a:p>
            <a:r>
              <a:rPr lang="en-US" dirty="0"/>
              <a:t>5. Regularization</a:t>
            </a:r>
          </a:p>
        </p:txBody>
      </p:sp>
    </p:spTree>
    <p:extLst>
      <p:ext uri="{BB962C8B-B14F-4D97-AF65-F5344CB8AC3E}">
        <p14:creationId xmlns:p14="http://schemas.microsoft.com/office/powerpoint/2010/main" val="13146467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26D85-FA62-4EEA-A803-E0E3CD571EFF}"/>
              </a:ext>
            </a:extLst>
          </p:cNvPr>
          <p:cNvSpPr>
            <a:spLocks noGrp="1"/>
          </p:cNvSpPr>
          <p:nvPr>
            <p:ph type="title"/>
          </p:nvPr>
        </p:nvSpPr>
        <p:spPr/>
        <p:txBody>
          <a:bodyPr/>
          <a:lstStyle/>
          <a:p>
            <a:r>
              <a:rPr lang="en-US" dirty="0"/>
              <a:t>Underfitting Model</a:t>
            </a:r>
            <a:endParaRPr lang="en-IN" dirty="0"/>
          </a:p>
        </p:txBody>
      </p:sp>
      <p:sp>
        <p:nvSpPr>
          <p:cNvPr id="3" name="Content Placeholder 2">
            <a:extLst>
              <a:ext uri="{FF2B5EF4-FFF2-40B4-BE49-F238E27FC236}">
                <a16:creationId xmlns:a16="http://schemas.microsoft.com/office/drawing/2014/main" id="{A9133D97-39B5-4B1E-9304-1C57F530DB99}"/>
              </a:ext>
            </a:extLst>
          </p:cNvPr>
          <p:cNvSpPr>
            <a:spLocks noGrp="1"/>
          </p:cNvSpPr>
          <p:nvPr>
            <p:ph idx="1"/>
          </p:nvPr>
        </p:nvSpPr>
        <p:spPr/>
        <p:txBody>
          <a:bodyPr>
            <a:normAutofit/>
          </a:bodyPr>
          <a:lstStyle/>
          <a:p>
            <a:pPr algn="just"/>
            <a:r>
              <a:rPr lang="en-US" dirty="0"/>
              <a:t>It doesn’t perform well on testing </a:t>
            </a:r>
            <a:r>
              <a:rPr lang="en-US"/>
              <a:t>dataset as well </a:t>
            </a:r>
            <a:r>
              <a:rPr lang="en-US" dirty="0"/>
              <a:t>on training dataset.</a:t>
            </a:r>
          </a:p>
          <a:p>
            <a:pPr algn="just"/>
            <a:r>
              <a:rPr lang="en-US" dirty="0"/>
              <a:t>This type of model has high training error </a:t>
            </a:r>
            <a:r>
              <a:rPr lang="en-US" dirty="0" err="1"/>
              <a:t>i.e</a:t>
            </a:r>
            <a:r>
              <a:rPr lang="en-US" dirty="0"/>
              <a:t> high bias and high testing error </a:t>
            </a:r>
            <a:r>
              <a:rPr lang="en-US" dirty="0" err="1"/>
              <a:t>i.e</a:t>
            </a:r>
            <a:r>
              <a:rPr lang="en-US" dirty="0"/>
              <a:t> high variance. </a:t>
            </a:r>
          </a:p>
          <a:p>
            <a:pPr algn="just"/>
            <a:r>
              <a:rPr lang="en-US" dirty="0"/>
              <a:t>A statistical model/ML algorithm is said to have underfitting when it cannot capture the underlying trend of the data.</a:t>
            </a:r>
          </a:p>
          <a:p>
            <a:pPr algn="just"/>
            <a:r>
              <a:rPr lang="en-US" dirty="0"/>
              <a:t>It usually when happens when we have fewer data to build an accurate model and also when we try to build a linear model with fewer non-linear data.</a:t>
            </a:r>
          </a:p>
          <a:p>
            <a:endParaRPr lang="en-IN" dirty="0"/>
          </a:p>
        </p:txBody>
      </p:sp>
    </p:spTree>
    <p:extLst>
      <p:ext uri="{BB962C8B-B14F-4D97-AF65-F5344CB8AC3E}">
        <p14:creationId xmlns:p14="http://schemas.microsoft.com/office/powerpoint/2010/main" val="8919776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BD995-266E-4257-AF7B-BF8DAA65E060}"/>
              </a:ext>
            </a:extLst>
          </p:cNvPr>
          <p:cNvSpPr>
            <a:spLocks noGrp="1"/>
          </p:cNvSpPr>
          <p:nvPr>
            <p:ph type="title"/>
          </p:nvPr>
        </p:nvSpPr>
        <p:spPr/>
        <p:txBody>
          <a:bodyPr/>
          <a:lstStyle/>
          <a:p>
            <a:r>
              <a:rPr lang="en-US" dirty="0"/>
              <a:t>Ways to Overcome Underfitting</a:t>
            </a:r>
            <a:endParaRPr lang="en-IN" dirty="0"/>
          </a:p>
        </p:txBody>
      </p:sp>
      <p:sp>
        <p:nvSpPr>
          <p:cNvPr id="3" name="Content Placeholder 2">
            <a:extLst>
              <a:ext uri="{FF2B5EF4-FFF2-40B4-BE49-F238E27FC236}">
                <a16:creationId xmlns:a16="http://schemas.microsoft.com/office/drawing/2014/main" id="{A5D3299D-2886-4504-AF7B-27A50DEBC940}"/>
              </a:ext>
            </a:extLst>
          </p:cNvPr>
          <p:cNvSpPr>
            <a:spLocks noGrp="1"/>
          </p:cNvSpPr>
          <p:nvPr>
            <p:ph idx="1"/>
          </p:nvPr>
        </p:nvSpPr>
        <p:spPr/>
        <p:txBody>
          <a:bodyPr/>
          <a:lstStyle/>
          <a:p>
            <a:pPr algn="just"/>
            <a:r>
              <a:rPr lang="en-US" dirty="0"/>
              <a:t>1. By increasing the training time of the model</a:t>
            </a:r>
          </a:p>
          <a:p>
            <a:pPr algn="just"/>
            <a:r>
              <a:rPr lang="en-US" dirty="0"/>
              <a:t>2. By increasing the number of features.</a:t>
            </a:r>
          </a:p>
          <a:p>
            <a:pPr algn="just"/>
            <a:r>
              <a:rPr lang="en-US" dirty="0"/>
              <a:t>3. Increasing the model complexity </a:t>
            </a:r>
          </a:p>
          <a:p>
            <a:pPr algn="just"/>
            <a:r>
              <a:rPr lang="en-US" dirty="0"/>
              <a:t>4. Remove the noisy data</a:t>
            </a:r>
          </a:p>
          <a:p>
            <a:pPr algn="just"/>
            <a:r>
              <a:rPr lang="en-US" dirty="0"/>
              <a:t>5. Increasing the duration of training to get better results.</a:t>
            </a:r>
            <a:endParaRPr lang="en-IN" dirty="0"/>
          </a:p>
        </p:txBody>
      </p:sp>
    </p:spTree>
    <p:extLst>
      <p:ext uri="{BB962C8B-B14F-4D97-AF65-F5344CB8AC3E}">
        <p14:creationId xmlns:p14="http://schemas.microsoft.com/office/powerpoint/2010/main" val="11331806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E3891-3F79-4D8F-A1DD-899EA4AEFA2D}"/>
              </a:ext>
            </a:extLst>
          </p:cNvPr>
          <p:cNvSpPr>
            <a:spLocks noGrp="1"/>
          </p:cNvSpPr>
          <p:nvPr>
            <p:ph type="title"/>
          </p:nvPr>
        </p:nvSpPr>
        <p:spPr/>
        <p:txBody>
          <a:bodyPr/>
          <a:lstStyle/>
          <a:p>
            <a:r>
              <a:rPr lang="en-US" dirty="0"/>
              <a:t>Bias – Variance Trade-Off</a:t>
            </a:r>
            <a:endParaRPr lang="en-IN" dirty="0"/>
          </a:p>
        </p:txBody>
      </p:sp>
      <p:sp>
        <p:nvSpPr>
          <p:cNvPr id="3" name="Content Placeholder 2">
            <a:extLst>
              <a:ext uri="{FF2B5EF4-FFF2-40B4-BE49-F238E27FC236}">
                <a16:creationId xmlns:a16="http://schemas.microsoft.com/office/drawing/2014/main" id="{0D83ECBD-E464-4970-A89F-C682F999904C}"/>
              </a:ext>
            </a:extLst>
          </p:cNvPr>
          <p:cNvSpPr>
            <a:spLocks noGrp="1"/>
          </p:cNvSpPr>
          <p:nvPr>
            <p:ph idx="1"/>
          </p:nvPr>
        </p:nvSpPr>
        <p:spPr/>
        <p:txBody>
          <a:bodyPr/>
          <a:lstStyle/>
          <a:p>
            <a:pPr algn="just"/>
            <a:r>
              <a:rPr lang="en-US" dirty="0"/>
              <a:t>A model that is neither underfitting (high bias/low variance) nor overfitting (Low Bias/high variance) is called bias-variance trade off (in other words, it is nothing but goodness of fit).</a:t>
            </a:r>
          </a:p>
          <a:p>
            <a:pPr algn="just"/>
            <a:r>
              <a:rPr lang="en-US" dirty="0"/>
              <a:t>If there is no balance between variance and bias then the model will not be able to generalize a failure to perform well on new data.</a:t>
            </a:r>
            <a:endParaRPr lang="en-IN" dirty="0"/>
          </a:p>
        </p:txBody>
      </p:sp>
    </p:spTree>
    <p:extLst>
      <p:ext uri="{BB962C8B-B14F-4D97-AF65-F5344CB8AC3E}">
        <p14:creationId xmlns:p14="http://schemas.microsoft.com/office/powerpoint/2010/main" val="177031828"/>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27</TotalTime>
  <Words>438</Words>
  <Application>Microsoft Office PowerPoint</Application>
  <PresentationFormat>Widescreen</PresentationFormat>
  <Paragraphs>35</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Garamond</vt:lpstr>
      <vt:lpstr>Organic</vt:lpstr>
      <vt:lpstr>Assignment – Overfitting and Underfitting</vt:lpstr>
      <vt:lpstr>1. Bias and Variance</vt:lpstr>
      <vt:lpstr>Generalized Model</vt:lpstr>
      <vt:lpstr>Overfitting Model </vt:lpstr>
      <vt:lpstr>Ways to Overcome Overfitting</vt:lpstr>
      <vt:lpstr>Underfitting Model</vt:lpstr>
      <vt:lpstr>Ways to Overcome Underfitting</vt:lpstr>
      <vt:lpstr>Bias – Variance Trade-Off</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Assignment – Overfitting and Underfitting</dc:title>
  <dc:creator>POORAN PRAGNYA Joshi</dc:creator>
  <cp:lastModifiedBy>POORAN PRAGNYA Joshi</cp:lastModifiedBy>
  <cp:revision>4</cp:revision>
  <dcterms:created xsi:type="dcterms:W3CDTF">2022-01-21T08:15:04Z</dcterms:created>
  <dcterms:modified xsi:type="dcterms:W3CDTF">2022-01-25T15:51:12Z</dcterms:modified>
</cp:coreProperties>
</file>