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4"/>
  </p:notes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57D43-8C8A-4A49-B0ED-7FC6D81B33A6}" type="datetimeFigureOut">
              <a:rPr lang="en-IN" smtClean="0"/>
              <a:t>01-02-2022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E7567-6A68-46D1-B432-7D500DC34E3C}" type="slidenum">
              <a:rPr lang="en-IN" smtClean="0"/>
              <a:t>‹#›</a:t>
            </a:fld>
            <a:endParaRPr lang="en-IN"/>
          </a:p>
        </p:txBody>
      </p:sp>
    </p:spTree>
    <p:extLst>
      <p:ext uri="{BB962C8B-B14F-4D97-AF65-F5344CB8AC3E}">
        <p14:creationId xmlns:p14="http://schemas.microsoft.com/office/powerpoint/2010/main" val="1033812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CE7567-6A68-46D1-B432-7D500DC34E3C}" type="slidenum">
              <a:rPr lang="en-IN" smtClean="0"/>
              <a:t>2</a:t>
            </a:fld>
            <a:endParaRPr lang="en-IN"/>
          </a:p>
        </p:txBody>
      </p:sp>
    </p:spTree>
    <p:extLst>
      <p:ext uri="{BB962C8B-B14F-4D97-AF65-F5344CB8AC3E}">
        <p14:creationId xmlns:p14="http://schemas.microsoft.com/office/powerpoint/2010/main" val="358520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276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381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5209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4605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8945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492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9634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5248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634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156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629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898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477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01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5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649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47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185405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C2A9A-D45E-4918-A582-7990A4CD5AE8}"/>
              </a:ext>
            </a:extLst>
          </p:cNvPr>
          <p:cNvSpPr>
            <a:spLocks noGrp="1"/>
          </p:cNvSpPr>
          <p:nvPr>
            <p:ph type="title"/>
          </p:nvPr>
        </p:nvSpPr>
        <p:spPr>
          <a:xfrm>
            <a:off x="1484310" y="1562098"/>
            <a:ext cx="10018713" cy="1752599"/>
          </a:xfrm>
        </p:spPr>
        <p:txBody>
          <a:bodyPr/>
          <a:lstStyle/>
          <a:p>
            <a:r>
              <a:rPr lang="en-US" dirty="0"/>
              <a:t>Assignment – Support Vector Machine (SVM)</a:t>
            </a:r>
            <a:endParaRPr lang="en-IN" dirty="0"/>
          </a:p>
        </p:txBody>
      </p:sp>
      <p:sp>
        <p:nvSpPr>
          <p:cNvPr id="5" name="Content Placeholder 4">
            <a:extLst>
              <a:ext uri="{FF2B5EF4-FFF2-40B4-BE49-F238E27FC236}">
                <a16:creationId xmlns:a16="http://schemas.microsoft.com/office/drawing/2014/main" id="{88923F92-7936-43BD-8F2E-C2B308D232C3}"/>
              </a:ext>
            </a:extLst>
          </p:cNvPr>
          <p:cNvSpPr>
            <a:spLocks noGrp="1"/>
          </p:cNvSpPr>
          <p:nvPr>
            <p:ph idx="1"/>
          </p:nvPr>
        </p:nvSpPr>
        <p:spPr>
          <a:xfrm>
            <a:off x="7384774" y="4419602"/>
            <a:ext cx="4118249" cy="1371598"/>
          </a:xfrm>
        </p:spPr>
        <p:txBody>
          <a:bodyPr/>
          <a:lstStyle/>
          <a:p>
            <a:pPr marL="0" indent="0" algn="ctr">
              <a:buNone/>
            </a:pPr>
            <a:r>
              <a:rPr lang="en-US" dirty="0"/>
              <a:t>Submitted By: </a:t>
            </a:r>
            <a:r>
              <a:rPr lang="en-US" dirty="0" err="1"/>
              <a:t>Pooran</a:t>
            </a:r>
            <a:r>
              <a:rPr lang="en-US" dirty="0"/>
              <a:t> </a:t>
            </a:r>
            <a:r>
              <a:rPr lang="en-US" dirty="0" err="1"/>
              <a:t>Pragnya</a:t>
            </a:r>
            <a:endParaRPr lang="en-US" dirty="0"/>
          </a:p>
          <a:p>
            <a:pPr marL="0" indent="0" algn="ctr">
              <a:buNone/>
            </a:pPr>
            <a:r>
              <a:rPr lang="en-US" dirty="0"/>
              <a:t>November Batch (BDS)</a:t>
            </a:r>
            <a:endParaRPr lang="en-IN" dirty="0"/>
          </a:p>
        </p:txBody>
      </p:sp>
    </p:spTree>
    <p:extLst>
      <p:ext uri="{BB962C8B-B14F-4D97-AF65-F5344CB8AC3E}">
        <p14:creationId xmlns:p14="http://schemas.microsoft.com/office/powerpoint/2010/main" val="223937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1276-5B01-4A3A-BB21-A1C8882FE4F3}"/>
              </a:ext>
            </a:extLst>
          </p:cNvPr>
          <p:cNvSpPr>
            <a:spLocks noGrp="1"/>
          </p:cNvSpPr>
          <p:nvPr>
            <p:ph type="title"/>
          </p:nvPr>
        </p:nvSpPr>
        <p:spPr/>
        <p:txBody>
          <a:bodyPr/>
          <a:lstStyle/>
          <a:p>
            <a:r>
              <a:rPr lang="en-US" dirty="0"/>
              <a:t>Advantages of SVM:</a:t>
            </a:r>
            <a:endParaRPr lang="en-IN" dirty="0"/>
          </a:p>
        </p:txBody>
      </p:sp>
      <p:sp>
        <p:nvSpPr>
          <p:cNvPr id="3" name="Content Placeholder 2">
            <a:extLst>
              <a:ext uri="{FF2B5EF4-FFF2-40B4-BE49-F238E27FC236}">
                <a16:creationId xmlns:a16="http://schemas.microsoft.com/office/drawing/2014/main" id="{65D58111-5BB0-43B0-AEF0-0B250B51711C}"/>
              </a:ext>
            </a:extLst>
          </p:cNvPr>
          <p:cNvSpPr>
            <a:spLocks noGrp="1"/>
          </p:cNvSpPr>
          <p:nvPr>
            <p:ph idx="1"/>
          </p:nvPr>
        </p:nvSpPr>
        <p:spPr>
          <a:xfrm>
            <a:off x="1484310" y="2087217"/>
            <a:ext cx="10018713" cy="2484783"/>
          </a:xfrm>
        </p:spPr>
        <p:txBody>
          <a:bodyPr anchor="t"/>
          <a:lstStyle/>
          <a:p>
            <a:pPr algn="just"/>
            <a:r>
              <a:rPr lang="en-US" dirty="0"/>
              <a:t>SVM is very effective even with high dimensional data.</a:t>
            </a:r>
          </a:p>
          <a:p>
            <a:pPr algn="just"/>
            <a:r>
              <a:rPr lang="en-US" dirty="0"/>
              <a:t>When you have dataset where number of features is more than number of rows of data, SVM can perform in that case as well.</a:t>
            </a:r>
          </a:p>
          <a:p>
            <a:pPr algn="just"/>
            <a:r>
              <a:rPr lang="en-US" dirty="0"/>
              <a:t>It can be used for both classification as well as regression problems.</a:t>
            </a:r>
          </a:p>
          <a:p>
            <a:pPr algn="just"/>
            <a:r>
              <a:rPr lang="en-US" dirty="0"/>
              <a:t>SVM can work even well with image data as well.</a:t>
            </a:r>
          </a:p>
          <a:p>
            <a:pPr marL="0" indent="0">
              <a:buNone/>
            </a:pPr>
            <a:endParaRPr lang="en-IN" dirty="0"/>
          </a:p>
        </p:txBody>
      </p:sp>
    </p:spTree>
    <p:extLst>
      <p:ext uri="{BB962C8B-B14F-4D97-AF65-F5344CB8AC3E}">
        <p14:creationId xmlns:p14="http://schemas.microsoft.com/office/powerpoint/2010/main" val="29136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477A-B7E2-46E5-9ADE-E6ED3243C313}"/>
              </a:ext>
            </a:extLst>
          </p:cNvPr>
          <p:cNvSpPr>
            <a:spLocks noGrp="1"/>
          </p:cNvSpPr>
          <p:nvPr>
            <p:ph type="title"/>
          </p:nvPr>
        </p:nvSpPr>
        <p:spPr/>
        <p:txBody>
          <a:bodyPr/>
          <a:lstStyle/>
          <a:p>
            <a:r>
              <a:rPr lang="en-US" dirty="0"/>
              <a:t>Limitations of SVM:</a:t>
            </a:r>
            <a:endParaRPr lang="en-IN" dirty="0"/>
          </a:p>
        </p:txBody>
      </p:sp>
      <p:sp>
        <p:nvSpPr>
          <p:cNvPr id="3" name="Content Placeholder 2">
            <a:extLst>
              <a:ext uri="{FF2B5EF4-FFF2-40B4-BE49-F238E27FC236}">
                <a16:creationId xmlns:a16="http://schemas.microsoft.com/office/drawing/2014/main" id="{0FEC04EE-4C3B-4453-96B4-4CC08F66AE87}"/>
              </a:ext>
            </a:extLst>
          </p:cNvPr>
          <p:cNvSpPr>
            <a:spLocks noGrp="1"/>
          </p:cNvSpPr>
          <p:nvPr>
            <p:ph idx="1"/>
          </p:nvPr>
        </p:nvSpPr>
        <p:spPr>
          <a:xfrm>
            <a:off x="1484310" y="2077279"/>
            <a:ext cx="10018713" cy="3190460"/>
          </a:xfrm>
        </p:spPr>
        <p:txBody>
          <a:bodyPr/>
          <a:lstStyle/>
          <a:p>
            <a:pPr algn="just"/>
            <a:r>
              <a:rPr lang="en-US" dirty="0"/>
              <a:t>When overlapping classes of datapoints are present, it doesn’t performs well.</a:t>
            </a:r>
          </a:p>
          <a:p>
            <a:pPr algn="just"/>
            <a:r>
              <a:rPr lang="en-US" dirty="0"/>
              <a:t>Choosing a optimal kernel for SVM is bit difficult.</a:t>
            </a:r>
          </a:p>
          <a:p>
            <a:pPr algn="just"/>
            <a:r>
              <a:rPr lang="en-US" dirty="0"/>
              <a:t>Takes more time to train the data in case of big data.</a:t>
            </a:r>
          </a:p>
          <a:p>
            <a:pPr algn="just"/>
            <a:r>
              <a:rPr lang="en-US" dirty="0"/>
              <a:t>It is difficult to understand and interpret the SVM Model compared to decision tree as SVM is more complex.</a:t>
            </a:r>
          </a:p>
          <a:p>
            <a:endParaRPr lang="en-IN" dirty="0"/>
          </a:p>
        </p:txBody>
      </p:sp>
    </p:spTree>
    <p:extLst>
      <p:ext uri="{BB962C8B-B14F-4D97-AF65-F5344CB8AC3E}">
        <p14:creationId xmlns:p14="http://schemas.microsoft.com/office/powerpoint/2010/main" val="9913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706E-C583-468E-8FC2-3791F395C313}"/>
              </a:ext>
            </a:extLst>
          </p:cNvPr>
          <p:cNvSpPr>
            <a:spLocks noGrp="1"/>
          </p:cNvSpPr>
          <p:nvPr>
            <p:ph type="title"/>
          </p:nvPr>
        </p:nvSpPr>
        <p:spPr/>
        <p:txBody>
          <a:bodyPr/>
          <a:lstStyle/>
          <a:p>
            <a:r>
              <a:rPr lang="en-US" dirty="0"/>
              <a:t>Application of SVM</a:t>
            </a:r>
            <a:endParaRPr lang="en-IN" dirty="0"/>
          </a:p>
        </p:txBody>
      </p:sp>
      <p:sp>
        <p:nvSpPr>
          <p:cNvPr id="3" name="Content Placeholder 2">
            <a:extLst>
              <a:ext uri="{FF2B5EF4-FFF2-40B4-BE49-F238E27FC236}">
                <a16:creationId xmlns:a16="http://schemas.microsoft.com/office/drawing/2014/main" id="{1D9761D9-3511-45BB-A9F8-7C9E5BFEAF55}"/>
              </a:ext>
            </a:extLst>
          </p:cNvPr>
          <p:cNvSpPr>
            <a:spLocks noGrp="1"/>
          </p:cNvSpPr>
          <p:nvPr>
            <p:ph idx="1"/>
          </p:nvPr>
        </p:nvSpPr>
        <p:spPr>
          <a:xfrm>
            <a:off x="1623458" y="2199861"/>
            <a:ext cx="10018713" cy="2670314"/>
          </a:xfrm>
        </p:spPr>
        <p:txBody>
          <a:bodyPr>
            <a:normAutofit lnSpcReduction="10000"/>
          </a:bodyPr>
          <a:lstStyle/>
          <a:p>
            <a:pPr marL="457200" indent="-457200" algn="just">
              <a:buAutoNum type="arabicPeriod"/>
            </a:pPr>
            <a:r>
              <a:rPr lang="en-US" dirty="0"/>
              <a:t>Face Detection (face and non face and creates a square boundary around the face).</a:t>
            </a:r>
          </a:p>
          <a:p>
            <a:pPr marL="457200" indent="-457200" algn="just">
              <a:buAutoNum type="arabicPeriod"/>
            </a:pPr>
            <a:r>
              <a:rPr lang="en-US" dirty="0"/>
              <a:t>It is used in text and hypertext categorization.</a:t>
            </a:r>
          </a:p>
          <a:p>
            <a:pPr marL="457200" indent="-457200" algn="just">
              <a:buAutoNum type="arabicPeriod"/>
            </a:pPr>
            <a:r>
              <a:rPr lang="en-US" dirty="0"/>
              <a:t>It uses training data to classify documents into different categories such as news articles, emails and web pages.</a:t>
            </a:r>
          </a:p>
          <a:p>
            <a:pPr marL="457200" indent="-457200" algn="just">
              <a:buAutoNum type="arabicPeriod"/>
            </a:pPr>
            <a:r>
              <a:rPr lang="en-US" dirty="0"/>
              <a:t>It finds application in Geo-spatial data based applications (GIS, RS)</a:t>
            </a:r>
            <a:endParaRPr lang="en-IN" dirty="0"/>
          </a:p>
        </p:txBody>
      </p:sp>
    </p:spTree>
    <p:extLst>
      <p:ext uri="{BB962C8B-B14F-4D97-AF65-F5344CB8AC3E}">
        <p14:creationId xmlns:p14="http://schemas.microsoft.com/office/powerpoint/2010/main" val="424652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F977-4479-4F05-81C3-886322391CA4}"/>
              </a:ext>
            </a:extLst>
          </p:cNvPr>
          <p:cNvSpPr>
            <a:spLocks noGrp="1"/>
          </p:cNvSpPr>
          <p:nvPr>
            <p:ph type="title"/>
          </p:nvPr>
        </p:nvSpPr>
        <p:spPr>
          <a:xfrm>
            <a:off x="1484310" y="516835"/>
            <a:ext cx="10018713" cy="1752599"/>
          </a:xfrm>
        </p:spPr>
        <p:txBody>
          <a:bodyPr/>
          <a:lstStyle/>
          <a:p>
            <a:r>
              <a:rPr lang="en-US" dirty="0"/>
              <a:t>SUPPORT VECTOR MACHINE (SVM)</a:t>
            </a:r>
            <a:endParaRPr lang="en-IN" dirty="0"/>
          </a:p>
        </p:txBody>
      </p:sp>
      <p:sp>
        <p:nvSpPr>
          <p:cNvPr id="3" name="Content Placeholder 2">
            <a:extLst>
              <a:ext uri="{FF2B5EF4-FFF2-40B4-BE49-F238E27FC236}">
                <a16:creationId xmlns:a16="http://schemas.microsoft.com/office/drawing/2014/main" id="{5067FB6D-7806-4199-ABB6-365E6881ED71}"/>
              </a:ext>
            </a:extLst>
          </p:cNvPr>
          <p:cNvSpPr>
            <a:spLocks noGrp="1"/>
          </p:cNvSpPr>
          <p:nvPr>
            <p:ph idx="1"/>
          </p:nvPr>
        </p:nvSpPr>
        <p:spPr>
          <a:xfrm>
            <a:off x="1484311" y="2140225"/>
            <a:ext cx="10018713" cy="3124201"/>
          </a:xfrm>
        </p:spPr>
        <p:txBody>
          <a:bodyPr>
            <a:normAutofit lnSpcReduction="10000"/>
          </a:bodyPr>
          <a:lstStyle/>
          <a:p>
            <a:pPr algn="just"/>
            <a:r>
              <a:rPr lang="en-US" dirty="0"/>
              <a:t>It is the most popular supervised leaning algorithm, which is used for classification as well as regression problems. However, primarily used for classification problems in machine learning.</a:t>
            </a:r>
          </a:p>
          <a:p>
            <a:pPr algn="just"/>
            <a:r>
              <a:rPr lang="en-US" dirty="0"/>
              <a:t>The SVM algorithm helps to find the best line/decision boundary called hyperplane that classifies the data points.</a:t>
            </a:r>
          </a:p>
          <a:p>
            <a:pPr algn="just"/>
            <a:r>
              <a:rPr lang="en-US" dirty="0"/>
              <a:t>The SVM chooses the extreme points/vectors that help in creating the hyperplane/Decision boundary. These extreme cases are called as support vectors, hence the algorithm is termed as Support Vector Machine.</a:t>
            </a:r>
          </a:p>
        </p:txBody>
      </p:sp>
    </p:spTree>
    <p:extLst>
      <p:ext uri="{BB962C8B-B14F-4D97-AF65-F5344CB8AC3E}">
        <p14:creationId xmlns:p14="http://schemas.microsoft.com/office/powerpoint/2010/main" val="365729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C94FF25-1EA8-4325-873C-82457D2D45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1" y="1103243"/>
            <a:ext cx="7464286" cy="4687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60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3813-31EF-4255-B2AA-E6B6ECFFD6CA}"/>
              </a:ext>
            </a:extLst>
          </p:cNvPr>
          <p:cNvSpPr>
            <a:spLocks noGrp="1"/>
          </p:cNvSpPr>
          <p:nvPr>
            <p:ph type="title"/>
          </p:nvPr>
        </p:nvSpPr>
        <p:spPr>
          <a:xfrm>
            <a:off x="1484310" y="288235"/>
            <a:ext cx="10018713" cy="1520687"/>
          </a:xfrm>
        </p:spPr>
        <p:txBody>
          <a:bodyPr/>
          <a:lstStyle/>
          <a:p>
            <a:r>
              <a:rPr lang="en-US" dirty="0"/>
              <a:t>Terminologies used in SVM</a:t>
            </a:r>
            <a:endParaRPr lang="en-IN" dirty="0"/>
          </a:p>
        </p:txBody>
      </p:sp>
      <p:sp>
        <p:nvSpPr>
          <p:cNvPr id="3" name="Content Placeholder 2">
            <a:extLst>
              <a:ext uri="{FF2B5EF4-FFF2-40B4-BE49-F238E27FC236}">
                <a16:creationId xmlns:a16="http://schemas.microsoft.com/office/drawing/2014/main" id="{4F4B4B6C-B37C-4727-8C66-C1BAD82785A1}"/>
              </a:ext>
            </a:extLst>
          </p:cNvPr>
          <p:cNvSpPr>
            <a:spLocks noGrp="1"/>
          </p:cNvSpPr>
          <p:nvPr>
            <p:ph idx="1"/>
          </p:nvPr>
        </p:nvSpPr>
        <p:spPr>
          <a:xfrm>
            <a:off x="1484310" y="1639957"/>
            <a:ext cx="10018713" cy="4151244"/>
          </a:xfrm>
        </p:spPr>
        <p:txBody>
          <a:bodyPr>
            <a:normAutofit/>
          </a:bodyPr>
          <a:lstStyle/>
          <a:p>
            <a:pPr marL="0" indent="0" algn="just">
              <a:buNone/>
            </a:pPr>
            <a:r>
              <a:rPr lang="en-US" b="1" u="sng" dirty="0"/>
              <a:t>1. Hyper plane</a:t>
            </a:r>
            <a:r>
              <a:rPr lang="en-US" dirty="0"/>
              <a:t>: It is the best line/decision boundary that classifies the data points. We always create a hyperplane that has a maximum margin, which means the maximum distance between the datapoints.</a:t>
            </a:r>
          </a:p>
          <a:p>
            <a:pPr algn="just"/>
            <a:r>
              <a:rPr lang="en-US" dirty="0"/>
              <a:t>The hyperplane with maximum margin is called </a:t>
            </a:r>
            <a:r>
              <a:rPr lang="en-US" b="1" dirty="0"/>
              <a:t>Optimal Hyperplane.</a:t>
            </a:r>
          </a:p>
          <a:p>
            <a:pPr marL="0" indent="0" algn="just">
              <a:buNone/>
            </a:pPr>
            <a:r>
              <a:rPr lang="en-US" b="1" u="sng" dirty="0"/>
              <a:t>2. Margin</a:t>
            </a:r>
            <a:r>
              <a:rPr lang="en-US" dirty="0"/>
              <a:t>: The Distance between the Support vectors and the hyperplane is called a Margin and the goal of SVM is to maximize this margin.</a:t>
            </a:r>
          </a:p>
          <a:p>
            <a:pPr marL="0" indent="0" algn="just">
              <a:buNone/>
            </a:pPr>
            <a:r>
              <a:rPr lang="en-US" b="1" u="sng" dirty="0"/>
              <a:t>3. Support Vectors</a:t>
            </a:r>
            <a:r>
              <a:rPr lang="en-US" dirty="0"/>
              <a:t>: The datapoints/vector that are closest to the hyperplane are called support Vectors</a:t>
            </a:r>
            <a:endParaRPr lang="en-IN" dirty="0"/>
          </a:p>
        </p:txBody>
      </p:sp>
    </p:spTree>
    <p:extLst>
      <p:ext uri="{BB962C8B-B14F-4D97-AF65-F5344CB8AC3E}">
        <p14:creationId xmlns:p14="http://schemas.microsoft.com/office/powerpoint/2010/main" val="6690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2D9C-759D-439D-9C67-04BCB741D038}"/>
              </a:ext>
            </a:extLst>
          </p:cNvPr>
          <p:cNvSpPr>
            <a:spLocks noGrp="1"/>
          </p:cNvSpPr>
          <p:nvPr>
            <p:ph type="title"/>
          </p:nvPr>
        </p:nvSpPr>
        <p:spPr/>
        <p:txBody>
          <a:bodyPr/>
          <a:lstStyle/>
          <a:p>
            <a:r>
              <a:rPr lang="en-US" dirty="0"/>
              <a:t>Objective of SVM:</a:t>
            </a:r>
            <a:endParaRPr lang="en-IN" dirty="0"/>
          </a:p>
        </p:txBody>
      </p:sp>
      <p:sp>
        <p:nvSpPr>
          <p:cNvPr id="3" name="Content Placeholder 2">
            <a:extLst>
              <a:ext uri="{FF2B5EF4-FFF2-40B4-BE49-F238E27FC236}">
                <a16:creationId xmlns:a16="http://schemas.microsoft.com/office/drawing/2014/main" id="{0D5E6208-ED80-41E7-8969-481163BC259D}"/>
              </a:ext>
            </a:extLst>
          </p:cNvPr>
          <p:cNvSpPr>
            <a:spLocks noGrp="1"/>
          </p:cNvSpPr>
          <p:nvPr>
            <p:ph idx="1"/>
          </p:nvPr>
        </p:nvSpPr>
        <p:spPr/>
        <p:txBody>
          <a:bodyPr/>
          <a:lstStyle/>
          <a:p>
            <a:pPr algn="just"/>
            <a:r>
              <a:rPr lang="en-US" dirty="0"/>
              <a:t>The objective of SVM algorithm is to find a hyperplane in a N-Dimensional space that distinctly classifies the data points.</a:t>
            </a:r>
          </a:p>
          <a:p>
            <a:pPr algn="just"/>
            <a:r>
              <a:rPr lang="en-US" dirty="0"/>
              <a:t>The dimension of hyperplane depends upon the number of features. If the number of input features are two, then hyperplane is just a line. If the input features are three, then hyperplane becomes 2-Dimensional plane.</a:t>
            </a:r>
          </a:p>
          <a:p>
            <a:pPr algn="just"/>
            <a:r>
              <a:rPr lang="en-US" dirty="0"/>
              <a:t>It becomes difficult to imagine when the number of features exceeds three.</a:t>
            </a:r>
            <a:endParaRPr lang="en-IN" dirty="0"/>
          </a:p>
          <a:p>
            <a:endParaRPr lang="en-IN" dirty="0"/>
          </a:p>
        </p:txBody>
      </p:sp>
    </p:spTree>
    <p:extLst>
      <p:ext uri="{BB962C8B-B14F-4D97-AF65-F5344CB8AC3E}">
        <p14:creationId xmlns:p14="http://schemas.microsoft.com/office/powerpoint/2010/main" val="90914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7B5-BD6B-4DD2-8A94-F90C9B44AF30}"/>
              </a:ext>
            </a:extLst>
          </p:cNvPr>
          <p:cNvSpPr>
            <a:spLocks noGrp="1"/>
          </p:cNvSpPr>
          <p:nvPr>
            <p:ph type="title"/>
          </p:nvPr>
        </p:nvSpPr>
        <p:spPr>
          <a:xfrm>
            <a:off x="1484309" y="473764"/>
            <a:ext cx="10018713" cy="1152939"/>
          </a:xfrm>
        </p:spPr>
        <p:txBody>
          <a:bodyPr/>
          <a:lstStyle/>
          <a:p>
            <a:r>
              <a:rPr lang="en-US" dirty="0"/>
              <a:t>Types of SVM:</a:t>
            </a:r>
            <a:endParaRPr lang="en-IN" dirty="0"/>
          </a:p>
        </p:txBody>
      </p:sp>
      <p:sp>
        <p:nvSpPr>
          <p:cNvPr id="3" name="Content Placeholder 2">
            <a:extLst>
              <a:ext uri="{FF2B5EF4-FFF2-40B4-BE49-F238E27FC236}">
                <a16:creationId xmlns:a16="http://schemas.microsoft.com/office/drawing/2014/main" id="{7F9272B0-15C7-47B7-8549-46C117CB3BD6}"/>
              </a:ext>
            </a:extLst>
          </p:cNvPr>
          <p:cNvSpPr>
            <a:spLocks noGrp="1"/>
          </p:cNvSpPr>
          <p:nvPr>
            <p:ph idx="1"/>
          </p:nvPr>
        </p:nvSpPr>
        <p:spPr>
          <a:xfrm>
            <a:off x="1484310" y="1421296"/>
            <a:ext cx="10018713" cy="4949687"/>
          </a:xfrm>
        </p:spPr>
        <p:txBody>
          <a:bodyPr anchor="t"/>
          <a:lstStyle/>
          <a:p>
            <a:pPr marL="0" indent="0" algn="just">
              <a:buNone/>
            </a:pPr>
            <a:r>
              <a:rPr lang="en-US" b="1" u="sng" dirty="0"/>
              <a:t>1. Linear SVM (LSVM)</a:t>
            </a:r>
            <a:r>
              <a:rPr lang="en-US" dirty="0"/>
              <a:t>: It is used for linearly separable data, which means if a dataset can be classified into two classes by using single straight line then such data is termed as linearly separable data and classifier is used is called as Linear SVM classifier.</a:t>
            </a:r>
          </a:p>
          <a:p>
            <a:pPr marL="0" indent="0" algn="just">
              <a:buNone/>
            </a:pPr>
            <a:endParaRPr lang="en-US" dirty="0"/>
          </a:p>
          <a:p>
            <a:pPr marL="0" indent="0" algn="just">
              <a:buNone/>
            </a:pPr>
            <a:endParaRPr lang="en-IN" dirty="0"/>
          </a:p>
        </p:txBody>
      </p:sp>
      <p:pic>
        <p:nvPicPr>
          <p:cNvPr id="6" name="Picture 2">
            <a:extLst>
              <a:ext uri="{FF2B5EF4-FFF2-40B4-BE49-F238E27FC236}">
                <a16:creationId xmlns:a16="http://schemas.microsoft.com/office/drawing/2014/main" id="{8B327A72-CAC3-43B3-95E0-68FC83B1E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892" y="2941983"/>
            <a:ext cx="4673891" cy="230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43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1C20CD7-9934-48D3-8F5F-BA5F958007B2}"/>
              </a:ext>
            </a:extLst>
          </p:cNvPr>
          <p:cNvSpPr>
            <a:spLocks noGrp="1"/>
          </p:cNvSpPr>
          <p:nvPr>
            <p:ph idx="1"/>
          </p:nvPr>
        </p:nvSpPr>
        <p:spPr>
          <a:xfrm>
            <a:off x="1484310" y="1073427"/>
            <a:ext cx="10018713" cy="4717774"/>
          </a:xfrm>
        </p:spPr>
        <p:txBody>
          <a:bodyPr anchor="t"/>
          <a:lstStyle/>
          <a:p>
            <a:pPr marL="0" indent="0" algn="just">
              <a:buNone/>
            </a:pPr>
            <a:r>
              <a:rPr lang="en-US" dirty="0"/>
              <a:t>2. Non-Linear SVM (NLSVM): it is used for non-linearly separated data, which means if a dataset cannot be classified by using a straight line, then such data is termed as non-linear data and classifier used is called as non-linear SVM classifier. Kernels are used for this purpose.</a:t>
            </a:r>
          </a:p>
          <a:p>
            <a:pPr marL="0" indent="0">
              <a:buNone/>
            </a:pPr>
            <a:endParaRPr lang="en-IN" dirty="0"/>
          </a:p>
        </p:txBody>
      </p:sp>
      <p:pic>
        <p:nvPicPr>
          <p:cNvPr id="3076" name="Picture 4">
            <a:extLst>
              <a:ext uri="{FF2B5EF4-FFF2-40B4-BE49-F238E27FC236}">
                <a16:creationId xmlns:a16="http://schemas.microsoft.com/office/drawing/2014/main" id="{C552EDB5-5CB7-42D4-8A44-BD044E0C5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247" y="2926246"/>
            <a:ext cx="3790950" cy="234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61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92D9-3FC0-4D65-AE04-826DD12B7C16}"/>
              </a:ext>
            </a:extLst>
          </p:cNvPr>
          <p:cNvSpPr>
            <a:spLocks noGrp="1"/>
          </p:cNvSpPr>
          <p:nvPr>
            <p:ph type="title"/>
          </p:nvPr>
        </p:nvSpPr>
        <p:spPr/>
        <p:txBody>
          <a:bodyPr/>
          <a:lstStyle/>
          <a:p>
            <a:r>
              <a:rPr lang="en-US" dirty="0"/>
              <a:t>Kernel Trick/ Kernel Function:</a:t>
            </a:r>
            <a:endParaRPr lang="en-IN" dirty="0"/>
          </a:p>
        </p:txBody>
      </p:sp>
      <p:sp>
        <p:nvSpPr>
          <p:cNvPr id="3" name="Content Placeholder 2">
            <a:extLst>
              <a:ext uri="{FF2B5EF4-FFF2-40B4-BE49-F238E27FC236}">
                <a16:creationId xmlns:a16="http://schemas.microsoft.com/office/drawing/2014/main" id="{A17537BB-297A-454B-8456-80F5EF9CA184}"/>
              </a:ext>
            </a:extLst>
          </p:cNvPr>
          <p:cNvSpPr>
            <a:spLocks noGrp="1"/>
          </p:cNvSpPr>
          <p:nvPr>
            <p:ph idx="1"/>
          </p:nvPr>
        </p:nvSpPr>
        <p:spPr>
          <a:xfrm>
            <a:off x="1484310" y="2097157"/>
            <a:ext cx="10018713" cy="3694043"/>
          </a:xfrm>
        </p:spPr>
        <p:txBody>
          <a:bodyPr anchor="t">
            <a:normAutofit/>
          </a:bodyPr>
          <a:lstStyle/>
          <a:p>
            <a:pPr algn="just"/>
            <a:r>
              <a:rPr lang="en-US" dirty="0"/>
              <a:t>A Kernel transforms a low dimensional input data space into a higher dimensional space.</a:t>
            </a:r>
          </a:p>
          <a:p>
            <a:pPr algn="just"/>
            <a:r>
              <a:rPr lang="en-US" dirty="0"/>
              <a:t>It converts non-linear separable problems to linear separable problems by adding more dimension to it. Thus the Kernel trick helps us to build a more accurate classifier, hence it is useful in non-linear separation problems.</a:t>
            </a:r>
          </a:p>
          <a:p>
            <a:pPr algn="just"/>
            <a:r>
              <a:rPr lang="en-US" dirty="0"/>
              <a:t>In the context of SVMs, there are 4 popular Kernels namely Linear Kernel, Polynomial Kernel, Radial Bias function Kernel (RBF) (also called as Gaussian Kernel) and Sigmoid Kernel.</a:t>
            </a:r>
            <a:endParaRPr lang="en-IN" dirty="0"/>
          </a:p>
        </p:txBody>
      </p:sp>
    </p:spTree>
    <p:extLst>
      <p:ext uri="{BB962C8B-B14F-4D97-AF65-F5344CB8AC3E}">
        <p14:creationId xmlns:p14="http://schemas.microsoft.com/office/powerpoint/2010/main" val="302908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EDCF2-637A-49C5-B7DF-28036C8C6794}"/>
              </a:ext>
            </a:extLst>
          </p:cNvPr>
          <p:cNvSpPr>
            <a:spLocks noGrp="1"/>
          </p:cNvSpPr>
          <p:nvPr>
            <p:ph idx="1"/>
          </p:nvPr>
        </p:nvSpPr>
        <p:spPr>
          <a:xfrm>
            <a:off x="1484310" y="874643"/>
            <a:ext cx="10018713" cy="5575853"/>
          </a:xfrm>
        </p:spPr>
        <p:txBody>
          <a:bodyPr anchor="t"/>
          <a:lstStyle/>
          <a:p>
            <a:pPr marL="0" indent="0" algn="just">
              <a:buNone/>
            </a:pPr>
            <a:r>
              <a:rPr lang="en-US" dirty="0"/>
              <a:t>Kernel Function will convert one-dimensional NLSVM into two- dimensional  or two-dimensional into three-dimensional NLSVM then fits hyperplane and converts into LSVM.</a:t>
            </a:r>
          </a:p>
          <a:p>
            <a:pPr marL="0" indent="0" algn="just">
              <a:buNone/>
            </a:pPr>
            <a:endParaRPr lang="en-IN" dirty="0"/>
          </a:p>
        </p:txBody>
      </p:sp>
      <p:sp>
        <p:nvSpPr>
          <p:cNvPr id="5" name="Oval 4">
            <a:extLst>
              <a:ext uri="{FF2B5EF4-FFF2-40B4-BE49-F238E27FC236}">
                <a16:creationId xmlns:a16="http://schemas.microsoft.com/office/drawing/2014/main" id="{32BF1D10-9789-4CCF-BB65-45EC95FCADCC}"/>
              </a:ext>
            </a:extLst>
          </p:cNvPr>
          <p:cNvSpPr/>
          <p:nvPr/>
        </p:nvSpPr>
        <p:spPr>
          <a:xfrm>
            <a:off x="2097190" y="2633867"/>
            <a:ext cx="506895"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55AF951-AC3E-4A4A-9BB8-BE40CE0E4AF3}"/>
              </a:ext>
            </a:extLst>
          </p:cNvPr>
          <p:cNvSpPr/>
          <p:nvPr/>
        </p:nvSpPr>
        <p:spPr>
          <a:xfrm>
            <a:off x="4431162" y="2643808"/>
            <a:ext cx="506895"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7FA7BD2-0D2F-4140-A4D7-85F5F0BE9E04}"/>
              </a:ext>
            </a:extLst>
          </p:cNvPr>
          <p:cNvSpPr/>
          <p:nvPr/>
        </p:nvSpPr>
        <p:spPr>
          <a:xfrm>
            <a:off x="3723861" y="2643808"/>
            <a:ext cx="506895"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9FEFA9F-D841-4545-8964-534CBEF21936}"/>
              </a:ext>
            </a:extLst>
          </p:cNvPr>
          <p:cNvSpPr/>
          <p:nvPr/>
        </p:nvSpPr>
        <p:spPr>
          <a:xfrm>
            <a:off x="2869095" y="2633867"/>
            <a:ext cx="695739" cy="566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9A8CCD11-8196-4C7F-B432-07FB74C4C486}"/>
              </a:ext>
            </a:extLst>
          </p:cNvPr>
          <p:cNvSpPr/>
          <p:nvPr/>
        </p:nvSpPr>
        <p:spPr>
          <a:xfrm>
            <a:off x="5138463" y="2653749"/>
            <a:ext cx="695739" cy="566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261EFD70-9855-4A66-8FA9-A17185E20AEB}"/>
              </a:ext>
            </a:extLst>
          </p:cNvPr>
          <p:cNvCxnSpPr/>
          <p:nvPr/>
        </p:nvCxnSpPr>
        <p:spPr>
          <a:xfrm>
            <a:off x="1977887" y="2917131"/>
            <a:ext cx="411811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C10A1891-8254-45B1-9DB3-7567B0A7B2C3}"/>
              </a:ext>
            </a:extLst>
          </p:cNvPr>
          <p:cNvSpPr/>
          <p:nvPr/>
        </p:nvSpPr>
        <p:spPr>
          <a:xfrm>
            <a:off x="6357800" y="2763078"/>
            <a:ext cx="1513991" cy="3379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AD038C16-37C6-4B45-AC2B-46294E5FBA9A}"/>
              </a:ext>
            </a:extLst>
          </p:cNvPr>
          <p:cNvCxnSpPr>
            <a:cxnSpLocks/>
          </p:cNvCxnSpPr>
          <p:nvPr/>
        </p:nvCxnSpPr>
        <p:spPr>
          <a:xfrm>
            <a:off x="8358809" y="2166730"/>
            <a:ext cx="0" cy="145442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C1E1D1-6470-45C5-AF66-14414E252EC2}"/>
              </a:ext>
            </a:extLst>
          </p:cNvPr>
          <p:cNvCxnSpPr/>
          <p:nvPr/>
        </p:nvCxnSpPr>
        <p:spPr>
          <a:xfrm>
            <a:off x="8358809" y="3621153"/>
            <a:ext cx="200770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25A9F450-9039-4F5D-BF48-9D2BC4A2BE31}"/>
              </a:ext>
            </a:extLst>
          </p:cNvPr>
          <p:cNvSpPr/>
          <p:nvPr/>
        </p:nvSpPr>
        <p:spPr>
          <a:xfrm>
            <a:off x="9445421" y="2219739"/>
            <a:ext cx="695739" cy="566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8D1C201-CE47-4466-BA48-791E47814D06}"/>
              </a:ext>
            </a:extLst>
          </p:cNvPr>
          <p:cNvSpPr/>
          <p:nvPr/>
        </p:nvSpPr>
        <p:spPr>
          <a:xfrm>
            <a:off x="8554246" y="2219739"/>
            <a:ext cx="695739" cy="566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57EFA650-A68F-4DE7-919B-5975C99CEFCA}"/>
              </a:ext>
            </a:extLst>
          </p:cNvPr>
          <p:cNvSpPr/>
          <p:nvPr/>
        </p:nvSpPr>
        <p:spPr>
          <a:xfrm>
            <a:off x="9932438" y="3054623"/>
            <a:ext cx="506895"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779919A1-6457-4E37-8B10-A8AEF57D72D0}"/>
              </a:ext>
            </a:extLst>
          </p:cNvPr>
          <p:cNvSpPr/>
          <p:nvPr/>
        </p:nvSpPr>
        <p:spPr>
          <a:xfrm>
            <a:off x="9297874" y="3054623"/>
            <a:ext cx="506895"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8DB3FDC9-8975-48A8-90BD-32FEFBF911D2}"/>
              </a:ext>
            </a:extLst>
          </p:cNvPr>
          <p:cNvSpPr/>
          <p:nvPr/>
        </p:nvSpPr>
        <p:spPr>
          <a:xfrm>
            <a:off x="8648668" y="3004930"/>
            <a:ext cx="506895"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728F93A9-E73F-4834-8039-B2D6B5987973}"/>
              </a:ext>
            </a:extLst>
          </p:cNvPr>
          <p:cNvCxnSpPr/>
          <p:nvPr/>
        </p:nvCxnSpPr>
        <p:spPr>
          <a:xfrm>
            <a:off x="8358809" y="2917131"/>
            <a:ext cx="2445026" cy="1491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114A844-F715-4750-96E1-6A8DF18A3D21}"/>
              </a:ext>
            </a:extLst>
          </p:cNvPr>
          <p:cNvSpPr txBox="1"/>
          <p:nvPr/>
        </p:nvSpPr>
        <p:spPr>
          <a:xfrm>
            <a:off x="10545417" y="2219739"/>
            <a:ext cx="1444624" cy="369332"/>
          </a:xfrm>
          <a:prstGeom prst="rect">
            <a:avLst/>
          </a:prstGeom>
          <a:noFill/>
        </p:spPr>
        <p:txBody>
          <a:bodyPr wrap="square" rtlCol="0">
            <a:spAutoFit/>
          </a:bodyPr>
          <a:lstStyle/>
          <a:p>
            <a:r>
              <a:rPr lang="en-US" dirty="0"/>
              <a:t>Hyperplane</a:t>
            </a:r>
            <a:endParaRPr lang="en-IN" dirty="0"/>
          </a:p>
        </p:txBody>
      </p:sp>
      <p:cxnSp>
        <p:nvCxnSpPr>
          <p:cNvPr id="33" name="Straight Arrow Connector 32">
            <a:extLst>
              <a:ext uri="{FF2B5EF4-FFF2-40B4-BE49-F238E27FC236}">
                <a16:creationId xmlns:a16="http://schemas.microsoft.com/office/drawing/2014/main" id="{849816EE-00C5-4A8E-A436-8FCC9849A4B3}"/>
              </a:ext>
            </a:extLst>
          </p:cNvPr>
          <p:cNvCxnSpPr>
            <a:cxnSpLocks/>
          </p:cNvCxnSpPr>
          <p:nvPr/>
        </p:nvCxnSpPr>
        <p:spPr>
          <a:xfrm flipH="1">
            <a:off x="10913165" y="2548450"/>
            <a:ext cx="188844" cy="38359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0C806D0-3C3C-4250-8462-A6DD7AEEDF09}"/>
              </a:ext>
            </a:extLst>
          </p:cNvPr>
          <p:cNvSpPr txBox="1"/>
          <p:nvPr/>
        </p:nvSpPr>
        <p:spPr>
          <a:xfrm>
            <a:off x="6215303" y="2404405"/>
            <a:ext cx="1843607" cy="369332"/>
          </a:xfrm>
          <a:prstGeom prst="rect">
            <a:avLst/>
          </a:prstGeom>
          <a:noFill/>
        </p:spPr>
        <p:txBody>
          <a:bodyPr wrap="square" rtlCol="0">
            <a:spAutoFit/>
          </a:bodyPr>
          <a:lstStyle/>
          <a:p>
            <a:r>
              <a:rPr lang="en-US" dirty="0"/>
              <a:t>Kernel Function</a:t>
            </a:r>
            <a:endParaRPr lang="en-IN" dirty="0"/>
          </a:p>
        </p:txBody>
      </p:sp>
      <p:cxnSp>
        <p:nvCxnSpPr>
          <p:cNvPr id="37" name="Straight Connector 36">
            <a:extLst>
              <a:ext uri="{FF2B5EF4-FFF2-40B4-BE49-F238E27FC236}">
                <a16:creationId xmlns:a16="http://schemas.microsoft.com/office/drawing/2014/main" id="{C0241EDC-F34C-4F60-9472-502FFCB438D3}"/>
              </a:ext>
            </a:extLst>
          </p:cNvPr>
          <p:cNvCxnSpPr/>
          <p:nvPr/>
        </p:nvCxnSpPr>
        <p:spPr>
          <a:xfrm>
            <a:off x="2097190" y="3742076"/>
            <a:ext cx="0" cy="15057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25A2D4-5568-443D-ACD4-5DB57BBAC09E}"/>
              </a:ext>
            </a:extLst>
          </p:cNvPr>
          <p:cNvCxnSpPr/>
          <p:nvPr/>
        </p:nvCxnSpPr>
        <p:spPr>
          <a:xfrm>
            <a:off x="2097190" y="5257800"/>
            <a:ext cx="205736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EFA7A01-2A5D-4913-AFF0-C8C78EAD8559}"/>
              </a:ext>
            </a:extLst>
          </p:cNvPr>
          <p:cNvSpPr/>
          <p:nvPr/>
        </p:nvSpPr>
        <p:spPr>
          <a:xfrm>
            <a:off x="2524539" y="4005470"/>
            <a:ext cx="185529" cy="2186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37E51990-1B8E-4F39-B19C-9F4EB7226B95}"/>
              </a:ext>
            </a:extLst>
          </p:cNvPr>
          <p:cNvSpPr/>
          <p:nvPr/>
        </p:nvSpPr>
        <p:spPr>
          <a:xfrm>
            <a:off x="3041374" y="4042752"/>
            <a:ext cx="185529" cy="2186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752025F7-6BE1-48DE-BF72-E374E203AF64}"/>
              </a:ext>
            </a:extLst>
          </p:cNvPr>
          <p:cNvSpPr/>
          <p:nvPr/>
        </p:nvSpPr>
        <p:spPr>
          <a:xfrm>
            <a:off x="2675315" y="4708616"/>
            <a:ext cx="185529" cy="2186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05D89B90-BC0E-40BC-9365-CA29A1B17B87}"/>
              </a:ext>
            </a:extLst>
          </p:cNvPr>
          <p:cNvSpPr/>
          <p:nvPr/>
        </p:nvSpPr>
        <p:spPr>
          <a:xfrm>
            <a:off x="3791779" y="4355839"/>
            <a:ext cx="185529" cy="2186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0E61A2CD-2411-4390-AF73-BEDCEB19AF64}"/>
              </a:ext>
            </a:extLst>
          </p:cNvPr>
          <p:cNvSpPr/>
          <p:nvPr/>
        </p:nvSpPr>
        <p:spPr>
          <a:xfrm>
            <a:off x="6821557" y="5374504"/>
            <a:ext cx="185529" cy="2186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3B9C4A7E-AC40-49B8-8532-CC817661DB2E}"/>
              </a:ext>
            </a:extLst>
          </p:cNvPr>
          <p:cNvSpPr/>
          <p:nvPr/>
        </p:nvSpPr>
        <p:spPr>
          <a:xfrm>
            <a:off x="3319668" y="4355839"/>
            <a:ext cx="185525" cy="2186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A71F9436-836A-4D90-8AEA-DEFF2504D806}"/>
              </a:ext>
            </a:extLst>
          </p:cNvPr>
          <p:cNvSpPr/>
          <p:nvPr/>
        </p:nvSpPr>
        <p:spPr>
          <a:xfrm>
            <a:off x="3588019" y="3950811"/>
            <a:ext cx="185525" cy="2186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2AAF0E6A-26B8-4ECD-AFD4-BDBFDE7F0259}"/>
              </a:ext>
            </a:extLst>
          </p:cNvPr>
          <p:cNvSpPr/>
          <p:nvPr/>
        </p:nvSpPr>
        <p:spPr>
          <a:xfrm>
            <a:off x="3379305" y="4964596"/>
            <a:ext cx="185525" cy="2186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7567E59C-6329-4058-AD9F-E23048E8FDFD}"/>
              </a:ext>
            </a:extLst>
          </p:cNvPr>
          <p:cNvSpPr/>
          <p:nvPr/>
        </p:nvSpPr>
        <p:spPr>
          <a:xfrm>
            <a:off x="2830993" y="4333055"/>
            <a:ext cx="185525" cy="2186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E925E61D-8694-4C4C-8AA4-F05F0457BB8E}"/>
              </a:ext>
            </a:extLst>
          </p:cNvPr>
          <p:cNvSpPr/>
          <p:nvPr/>
        </p:nvSpPr>
        <p:spPr>
          <a:xfrm>
            <a:off x="2300944" y="4772455"/>
            <a:ext cx="185525" cy="2186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C1B33F17-3E16-4487-9864-2093350A52C9}"/>
              </a:ext>
            </a:extLst>
          </p:cNvPr>
          <p:cNvSpPr/>
          <p:nvPr/>
        </p:nvSpPr>
        <p:spPr>
          <a:xfrm>
            <a:off x="5014256" y="4495798"/>
            <a:ext cx="1513991" cy="3379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97A3F003-A92D-4B73-AEB0-54C30D19EC1F}"/>
              </a:ext>
            </a:extLst>
          </p:cNvPr>
          <p:cNvSpPr txBox="1"/>
          <p:nvPr/>
        </p:nvSpPr>
        <p:spPr>
          <a:xfrm>
            <a:off x="4849447" y="4097802"/>
            <a:ext cx="1843607" cy="369332"/>
          </a:xfrm>
          <a:prstGeom prst="rect">
            <a:avLst/>
          </a:prstGeom>
          <a:noFill/>
        </p:spPr>
        <p:txBody>
          <a:bodyPr wrap="square" rtlCol="0">
            <a:spAutoFit/>
          </a:bodyPr>
          <a:lstStyle/>
          <a:p>
            <a:r>
              <a:rPr lang="en-US" dirty="0"/>
              <a:t>Kernel Function</a:t>
            </a:r>
            <a:endParaRPr lang="en-IN" dirty="0"/>
          </a:p>
        </p:txBody>
      </p:sp>
      <p:cxnSp>
        <p:nvCxnSpPr>
          <p:cNvPr id="53" name="Straight Connector 52">
            <a:extLst>
              <a:ext uri="{FF2B5EF4-FFF2-40B4-BE49-F238E27FC236}">
                <a16:creationId xmlns:a16="http://schemas.microsoft.com/office/drawing/2014/main" id="{3C9586A9-BC19-424C-853D-06C61B71B88B}"/>
              </a:ext>
            </a:extLst>
          </p:cNvPr>
          <p:cNvCxnSpPr/>
          <p:nvPr/>
        </p:nvCxnSpPr>
        <p:spPr>
          <a:xfrm>
            <a:off x="7474226" y="4060134"/>
            <a:ext cx="0" cy="13169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A193198-69FD-42C7-A087-36564AC2F562}"/>
              </a:ext>
            </a:extLst>
          </p:cNvPr>
          <p:cNvCxnSpPr/>
          <p:nvPr/>
        </p:nvCxnSpPr>
        <p:spPr>
          <a:xfrm>
            <a:off x="7494104" y="5387009"/>
            <a:ext cx="20572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BAC4057-2D60-4C01-A83F-C43B360B587A}"/>
              </a:ext>
            </a:extLst>
          </p:cNvPr>
          <p:cNvCxnSpPr/>
          <p:nvPr/>
        </p:nvCxnSpPr>
        <p:spPr>
          <a:xfrm>
            <a:off x="7474226" y="537707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A3BFDD7-6714-48D4-81B0-6D429D46CCDF}"/>
              </a:ext>
            </a:extLst>
          </p:cNvPr>
          <p:cNvCxnSpPr/>
          <p:nvPr/>
        </p:nvCxnSpPr>
        <p:spPr>
          <a:xfrm flipH="1">
            <a:off x="6096000" y="5377070"/>
            <a:ext cx="1398104" cy="89452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FC8A80-F384-489D-8A8C-8FC3EA631FFD}"/>
              </a:ext>
            </a:extLst>
          </p:cNvPr>
          <p:cNvCxnSpPr>
            <a:cxnSpLocks/>
          </p:cNvCxnSpPr>
          <p:nvPr/>
        </p:nvCxnSpPr>
        <p:spPr>
          <a:xfrm flipV="1">
            <a:off x="6579704" y="4467135"/>
            <a:ext cx="2445026" cy="5826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66D25E2A-54C5-4D3A-9D6B-1EFEBC6AB2FC}"/>
              </a:ext>
            </a:extLst>
          </p:cNvPr>
          <p:cNvSpPr/>
          <p:nvPr/>
        </p:nvSpPr>
        <p:spPr>
          <a:xfrm>
            <a:off x="3150808" y="4626670"/>
            <a:ext cx="185529" cy="2186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C6B7096A-EA9C-40D5-995A-D8DAC210D9D9}"/>
              </a:ext>
            </a:extLst>
          </p:cNvPr>
          <p:cNvSpPr/>
          <p:nvPr/>
        </p:nvSpPr>
        <p:spPr>
          <a:xfrm>
            <a:off x="7848602" y="4876972"/>
            <a:ext cx="185529" cy="2186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5DA00066-BB2F-497B-AD5B-01E984E8B8EA}"/>
              </a:ext>
            </a:extLst>
          </p:cNvPr>
          <p:cNvSpPr/>
          <p:nvPr/>
        </p:nvSpPr>
        <p:spPr>
          <a:xfrm>
            <a:off x="7373181" y="5501324"/>
            <a:ext cx="185529" cy="2186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962CC7F4-7D27-4A3F-8596-BC4236692C0D}"/>
              </a:ext>
            </a:extLst>
          </p:cNvPr>
          <p:cNvSpPr/>
          <p:nvPr/>
        </p:nvSpPr>
        <p:spPr>
          <a:xfrm>
            <a:off x="7214982" y="5142273"/>
            <a:ext cx="185529" cy="2186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1F494D08-BC33-4937-B081-A795B119B204}"/>
              </a:ext>
            </a:extLst>
          </p:cNvPr>
          <p:cNvSpPr/>
          <p:nvPr/>
        </p:nvSpPr>
        <p:spPr>
          <a:xfrm>
            <a:off x="7558710" y="5138535"/>
            <a:ext cx="185529" cy="2186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F494CE5E-9184-4495-8A26-0527808E2524}"/>
              </a:ext>
            </a:extLst>
          </p:cNvPr>
          <p:cNvSpPr/>
          <p:nvPr/>
        </p:nvSpPr>
        <p:spPr>
          <a:xfrm>
            <a:off x="7581868" y="4494468"/>
            <a:ext cx="185525" cy="2186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F2C03BD4-A2F7-49A0-BB8D-47D3190D3D61}"/>
              </a:ext>
            </a:extLst>
          </p:cNvPr>
          <p:cNvSpPr/>
          <p:nvPr/>
        </p:nvSpPr>
        <p:spPr>
          <a:xfrm>
            <a:off x="8133522" y="4139871"/>
            <a:ext cx="185525" cy="2186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760ADDE9-4038-4A7B-BDAB-76CC446E8B24}"/>
              </a:ext>
            </a:extLst>
          </p:cNvPr>
          <p:cNvSpPr/>
          <p:nvPr/>
        </p:nvSpPr>
        <p:spPr>
          <a:xfrm>
            <a:off x="6867950" y="4629981"/>
            <a:ext cx="185525" cy="2186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3" name="Rectangle 72">
            <a:extLst>
              <a:ext uri="{FF2B5EF4-FFF2-40B4-BE49-F238E27FC236}">
                <a16:creationId xmlns:a16="http://schemas.microsoft.com/office/drawing/2014/main" id="{A8F0C9F0-E7A8-4949-AD42-DB1BC4C42E20}"/>
              </a:ext>
            </a:extLst>
          </p:cNvPr>
          <p:cNvSpPr/>
          <p:nvPr/>
        </p:nvSpPr>
        <p:spPr>
          <a:xfrm>
            <a:off x="7053475" y="4202671"/>
            <a:ext cx="185525" cy="2186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E8CB6EE2-53F8-442A-8022-2D19BD92B50E}"/>
              </a:ext>
            </a:extLst>
          </p:cNvPr>
          <p:cNvSpPr/>
          <p:nvPr/>
        </p:nvSpPr>
        <p:spPr>
          <a:xfrm>
            <a:off x="7742577" y="4176111"/>
            <a:ext cx="185525" cy="2186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FDA27617-BE00-41BB-B2CB-07B5646C9E1D}"/>
              </a:ext>
            </a:extLst>
          </p:cNvPr>
          <p:cNvCxnSpPr>
            <a:cxnSpLocks/>
          </p:cNvCxnSpPr>
          <p:nvPr/>
        </p:nvCxnSpPr>
        <p:spPr>
          <a:xfrm flipH="1" flipV="1">
            <a:off x="9047921" y="4553050"/>
            <a:ext cx="723693" cy="2909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C077D945-43B2-4DE8-96C9-A35E29BFFC78}"/>
              </a:ext>
            </a:extLst>
          </p:cNvPr>
          <p:cNvSpPr txBox="1"/>
          <p:nvPr/>
        </p:nvSpPr>
        <p:spPr>
          <a:xfrm>
            <a:off x="9551321" y="4827890"/>
            <a:ext cx="1444624" cy="369332"/>
          </a:xfrm>
          <a:prstGeom prst="rect">
            <a:avLst/>
          </a:prstGeom>
          <a:noFill/>
        </p:spPr>
        <p:txBody>
          <a:bodyPr wrap="square" rtlCol="0">
            <a:spAutoFit/>
          </a:bodyPr>
          <a:lstStyle/>
          <a:p>
            <a:r>
              <a:rPr lang="en-US" dirty="0"/>
              <a:t>Hyperplane</a:t>
            </a:r>
            <a:endParaRPr lang="en-IN" dirty="0"/>
          </a:p>
        </p:txBody>
      </p:sp>
    </p:spTree>
    <p:extLst>
      <p:ext uri="{BB962C8B-B14F-4D97-AF65-F5344CB8AC3E}">
        <p14:creationId xmlns:p14="http://schemas.microsoft.com/office/powerpoint/2010/main" val="320259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78</TotalTime>
  <Words>708</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Assignment – Support Vector Machine (SVM)</vt:lpstr>
      <vt:lpstr>SUPPORT VECTOR MACHINE (SVM)</vt:lpstr>
      <vt:lpstr>PowerPoint Presentation</vt:lpstr>
      <vt:lpstr>Terminologies used in SVM</vt:lpstr>
      <vt:lpstr>Objective of SVM:</vt:lpstr>
      <vt:lpstr>Types of SVM:</vt:lpstr>
      <vt:lpstr>PowerPoint Presentation</vt:lpstr>
      <vt:lpstr>Kernel Trick/ Kernel Function:</vt:lpstr>
      <vt:lpstr>PowerPoint Presentation</vt:lpstr>
      <vt:lpstr>Advantages of SVM:</vt:lpstr>
      <vt:lpstr>Limitations of SVM:</vt:lpstr>
      <vt:lpstr>Application of 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Support Vector Machine (SVM)</dc:title>
  <dc:creator>POORAN PRAGNYA Joshi</dc:creator>
  <cp:lastModifiedBy>POORAN PRAGNYA Joshi</cp:lastModifiedBy>
  <cp:revision>9</cp:revision>
  <dcterms:created xsi:type="dcterms:W3CDTF">2022-02-01T12:13:30Z</dcterms:created>
  <dcterms:modified xsi:type="dcterms:W3CDTF">2022-02-01T13:31:56Z</dcterms:modified>
</cp:coreProperties>
</file>