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144F1-56E6-48A7-B644-0C75D70AD07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4D487-70A3-496B-A59A-A598834387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11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144F1-56E6-48A7-B644-0C75D70AD07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378424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144F1-56E6-48A7-B644-0C75D70AD07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61448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144F1-56E6-48A7-B644-0C75D70AD07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30693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144F1-56E6-48A7-B644-0C75D70AD07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4D487-70A3-496B-A59A-A5988343870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5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144F1-56E6-48A7-B644-0C75D70AD07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242373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144F1-56E6-48A7-B644-0C75D70AD072}"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45512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144F1-56E6-48A7-B644-0C75D70AD072}"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335725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144F1-56E6-48A7-B644-0C75D70AD072}" type="datetimeFigureOut">
              <a:rPr lang="en-IN" smtClean="0"/>
              <a:t>04-02-2022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250875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4144F1-56E6-48A7-B644-0C75D70AD072}" type="datetimeFigureOut">
              <a:rPr lang="en-IN" smtClean="0"/>
              <a:t>04-02-2022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54D487-70A3-496B-A59A-A59883438704}" type="slidenum">
              <a:rPr lang="en-IN" smtClean="0"/>
              <a:t>‹#›</a:t>
            </a:fld>
            <a:endParaRPr lang="en-IN"/>
          </a:p>
        </p:txBody>
      </p:sp>
    </p:spTree>
    <p:extLst>
      <p:ext uri="{BB962C8B-B14F-4D97-AF65-F5344CB8AC3E}">
        <p14:creationId xmlns:p14="http://schemas.microsoft.com/office/powerpoint/2010/main" val="144909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144F1-56E6-48A7-B644-0C75D70AD07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4D487-70A3-496B-A59A-A59883438704}" type="slidenum">
              <a:rPr lang="en-IN" smtClean="0"/>
              <a:t>‹#›</a:t>
            </a:fld>
            <a:endParaRPr lang="en-IN"/>
          </a:p>
        </p:txBody>
      </p:sp>
    </p:spTree>
    <p:extLst>
      <p:ext uri="{BB962C8B-B14F-4D97-AF65-F5344CB8AC3E}">
        <p14:creationId xmlns:p14="http://schemas.microsoft.com/office/powerpoint/2010/main" val="307565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4144F1-56E6-48A7-B644-0C75D70AD072}" type="datetimeFigureOut">
              <a:rPr lang="en-IN" smtClean="0"/>
              <a:t>04-02-2022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54D487-70A3-496B-A59A-A5988343870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468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8FDBBB-E18E-4C43-A0AD-F2C182E75A26}"/>
              </a:ext>
            </a:extLst>
          </p:cNvPr>
          <p:cNvSpPr>
            <a:spLocks noGrp="1"/>
          </p:cNvSpPr>
          <p:nvPr>
            <p:ph type="title"/>
          </p:nvPr>
        </p:nvSpPr>
        <p:spPr>
          <a:xfrm>
            <a:off x="1196671" y="1714285"/>
            <a:ext cx="10058400" cy="1450757"/>
          </a:xfrm>
        </p:spPr>
        <p:txBody>
          <a:bodyPr anchor="ctr">
            <a:normAutofit/>
          </a:bodyPr>
          <a:lstStyle/>
          <a:p>
            <a:r>
              <a:rPr lang="en-US" sz="3600" b="1" dirty="0"/>
              <a:t>Assignment – XG Boost/ Extreme Gradient Boosting</a:t>
            </a:r>
            <a:endParaRPr lang="en-IN" sz="3600" b="1" dirty="0"/>
          </a:p>
        </p:txBody>
      </p:sp>
      <p:sp>
        <p:nvSpPr>
          <p:cNvPr id="7" name="Content Placeholder 6">
            <a:extLst>
              <a:ext uri="{FF2B5EF4-FFF2-40B4-BE49-F238E27FC236}">
                <a16:creationId xmlns:a16="http://schemas.microsoft.com/office/drawing/2014/main" id="{9C7B6C85-8820-4660-9392-3CD06833466B}"/>
              </a:ext>
            </a:extLst>
          </p:cNvPr>
          <p:cNvSpPr>
            <a:spLocks noGrp="1"/>
          </p:cNvSpPr>
          <p:nvPr>
            <p:ph idx="1"/>
          </p:nvPr>
        </p:nvSpPr>
        <p:spPr>
          <a:xfrm>
            <a:off x="7881730" y="4418336"/>
            <a:ext cx="3273950" cy="1147577"/>
          </a:xfrm>
        </p:spPr>
        <p:txBody>
          <a:bodyPr/>
          <a:lstStyle/>
          <a:p>
            <a:r>
              <a:rPr lang="en-US" dirty="0"/>
              <a:t>Submitted By : </a:t>
            </a:r>
            <a:r>
              <a:rPr lang="en-US" dirty="0" err="1"/>
              <a:t>Pooran</a:t>
            </a:r>
            <a:r>
              <a:rPr lang="en-US" dirty="0"/>
              <a:t> </a:t>
            </a:r>
            <a:r>
              <a:rPr lang="en-US" dirty="0" err="1"/>
              <a:t>Pragnya</a:t>
            </a:r>
            <a:endParaRPr lang="en-US" dirty="0"/>
          </a:p>
          <a:p>
            <a:r>
              <a:rPr lang="en-US" dirty="0"/>
              <a:t>November Batch (BDS)</a:t>
            </a:r>
            <a:endParaRPr lang="en-IN" dirty="0"/>
          </a:p>
        </p:txBody>
      </p:sp>
    </p:spTree>
    <p:extLst>
      <p:ext uri="{BB962C8B-B14F-4D97-AF65-F5344CB8AC3E}">
        <p14:creationId xmlns:p14="http://schemas.microsoft.com/office/powerpoint/2010/main" val="186579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A4E8-BFC2-4CA0-95D9-930A6A8B4213}"/>
              </a:ext>
            </a:extLst>
          </p:cNvPr>
          <p:cNvSpPr>
            <a:spLocks noGrp="1"/>
          </p:cNvSpPr>
          <p:nvPr>
            <p:ph type="title"/>
          </p:nvPr>
        </p:nvSpPr>
        <p:spPr/>
        <p:txBody>
          <a:bodyPr anchor="ctr"/>
          <a:lstStyle/>
          <a:p>
            <a:pPr algn="ctr"/>
            <a:r>
              <a:rPr lang="en-US" dirty="0"/>
              <a:t>XG Boost/Extreme Gradient Boosting</a:t>
            </a:r>
            <a:endParaRPr lang="en-IN" dirty="0"/>
          </a:p>
        </p:txBody>
      </p:sp>
      <p:sp>
        <p:nvSpPr>
          <p:cNvPr id="3" name="Content Placeholder 2">
            <a:extLst>
              <a:ext uri="{FF2B5EF4-FFF2-40B4-BE49-F238E27FC236}">
                <a16:creationId xmlns:a16="http://schemas.microsoft.com/office/drawing/2014/main" id="{87A2DBF4-269F-4FD1-BBD8-6287D5C1BE65}"/>
              </a:ext>
            </a:extLst>
          </p:cNvPr>
          <p:cNvSpPr>
            <a:spLocks noGrp="1"/>
          </p:cNvSpPr>
          <p:nvPr>
            <p:ph idx="1"/>
          </p:nvPr>
        </p:nvSpPr>
        <p:spPr/>
        <p:txBody>
          <a:bodyPr>
            <a:normAutofit lnSpcReduction="10000"/>
          </a:bodyPr>
          <a:lstStyle/>
          <a:p>
            <a:pPr algn="just">
              <a:lnSpc>
                <a:spcPct val="100000"/>
              </a:lnSpc>
              <a:buFont typeface="Wingdings" panose="05000000000000000000" pitchFamily="2" charset="2"/>
              <a:buChar char="v"/>
            </a:pPr>
            <a:r>
              <a:rPr lang="en-US" dirty="0"/>
              <a:t> </a:t>
            </a:r>
            <a:r>
              <a:rPr lang="en-US" sz="2400" dirty="0"/>
              <a:t>XG Boost is an advanced implementation of gradient boosting along with some regularization factors.</a:t>
            </a:r>
          </a:p>
          <a:p>
            <a:pPr algn="just">
              <a:lnSpc>
                <a:spcPct val="100000"/>
              </a:lnSpc>
              <a:buFont typeface="Wingdings" panose="05000000000000000000" pitchFamily="2" charset="2"/>
              <a:buChar char="v"/>
            </a:pPr>
            <a:r>
              <a:rPr lang="en-US" sz="2400" dirty="0"/>
              <a:t>XG Boost or extreme gradient boosting is one of the well known boosting techniques (ensemble technique) having enhanced performance.</a:t>
            </a:r>
          </a:p>
          <a:p>
            <a:pPr algn="just">
              <a:lnSpc>
                <a:spcPct val="100000"/>
              </a:lnSpc>
              <a:buFont typeface="Wingdings" panose="05000000000000000000" pitchFamily="2" charset="2"/>
              <a:buChar char="v"/>
            </a:pPr>
            <a:r>
              <a:rPr lang="en-US" sz="2400" dirty="0"/>
              <a:t>It has higher speed when compared with other types of decision trees.</a:t>
            </a:r>
          </a:p>
          <a:p>
            <a:pPr algn="just">
              <a:lnSpc>
                <a:spcPct val="100000"/>
              </a:lnSpc>
              <a:buFont typeface="Wingdings" panose="05000000000000000000" pitchFamily="2" charset="2"/>
              <a:buChar char="v"/>
            </a:pPr>
            <a:r>
              <a:rPr lang="en-US" sz="2400" dirty="0"/>
              <a:t>Earlier only Python and R packages were built for XG Boost but now it has extended to Java, Scala, Julia and other languages as well.</a:t>
            </a:r>
          </a:p>
          <a:p>
            <a:pPr algn="just">
              <a:lnSpc>
                <a:spcPct val="100000"/>
              </a:lnSpc>
              <a:buFont typeface="Wingdings" panose="05000000000000000000" pitchFamily="2" charset="2"/>
              <a:buChar char="v"/>
            </a:pPr>
            <a:r>
              <a:rPr lang="en-US" sz="2400" dirty="0"/>
              <a:t>The main benefit of the XG Boost implementation is computational efficiency and often better model performance.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683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941083B-1F6B-4836-B40C-BB774F0934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3852" y="387627"/>
            <a:ext cx="10187609" cy="54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F93D-2E9C-46E1-8C6C-B77A1C8A8FA7}"/>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B24314CB-4EE7-435C-ACAF-F4A8B8D599AD}"/>
              </a:ext>
            </a:extLst>
          </p:cNvPr>
          <p:cNvSpPr>
            <a:spLocks noGrp="1"/>
          </p:cNvSpPr>
          <p:nvPr>
            <p:ph idx="1"/>
          </p:nvPr>
        </p:nvSpPr>
        <p:spPr>
          <a:xfrm>
            <a:off x="1097280" y="1845734"/>
            <a:ext cx="10058400" cy="2925049"/>
          </a:xfrm>
        </p:spPr>
        <p:txBody>
          <a:bodyPr>
            <a:normAutofit/>
          </a:bodyPr>
          <a:lstStyle/>
          <a:p>
            <a:pPr algn="just">
              <a:lnSpc>
                <a:spcPct val="100000"/>
              </a:lnSpc>
            </a:pPr>
            <a:r>
              <a:rPr lang="en-US" sz="2400" dirty="0">
                <a:solidFill>
                  <a:srgbClr val="273239"/>
                </a:solidFill>
              </a:rPr>
              <a:t>I</a:t>
            </a:r>
            <a:r>
              <a:rPr lang="en-US" sz="2400" b="0" i="0" dirty="0">
                <a:solidFill>
                  <a:srgbClr val="273239"/>
                </a:solidFill>
                <a:effectLst/>
              </a:rPr>
              <a:t>n this algorithm, decision trees are created in sequential form. Weights play an important role in </a:t>
            </a:r>
            <a:r>
              <a:rPr lang="en-US" sz="2400" b="0" i="0" dirty="0" err="1">
                <a:solidFill>
                  <a:srgbClr val="273239"/>
                </a:solidFill>
                <a:effectLst/>
              </a:rPr>
              <a:t>XGBoost</a:t>
            </a:r>
            <a:r>
              <a:rPr lang="en-US" sz="2400" b="0" i="0" dirty="0">
                <a:solidFill>
                  <a:srgbClr val="273239"/>
                </a:solidFill>
                <a:effectLst/>
              </a:rPr>
              <a: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 It can work on regression, classification, ranking, and user-defined prediction problems.</a:t>
            </a:r>
            <a:endParaRPr lang="en-IN" sz="2400" dirty="0"/>
          </a:p>
        </p:txBody>
      </p:sp>
    </p:spTree>
    <p:extLst>
      <p:ext uri="{BB962C8B-B14F-4D97-AF65-F5344CB8AC3E}">
        <p14:creationId xmlns:p14="http://schemas.microsoft.com/office/powerpoint/2010/main" val="425874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1622-5A10-4B33-AA5C-CC74011CF93A}"/>
              </a:ext>
            </a:extLst>
          </p:cNvPr>
          <p:cNvSpPr>
            <a:spLocks noGrp="1"/>
          </p:cNvSpPr>
          <p:nvPr>
            <p:ph type="title"/>
          </p:nvPr>
        </p:nvSpPr>
        <p:spPr/>
        <p:txBody>
          <a:bodyPr/>
          <a:lstStyle/>
          <a:p>
            <a:pPr algn="ctr"/>
            <a:r>
              <a:rPr lang="en-US" dirty="0"/>
              <a:t>Features of XG Boost:</a:t>
            </a:r>
            <a:endParaRPr lang="en-IN" dirty="0"/>
          </a:p>
        </p:txBody>
      </p:sp>
      <p:sp>
        <p:nvSpPr>
          <p:cNvPr id="3" name="Content Placeholder 2">
            <a:extLst>
              <a:ext uri="{FF2B5EF4-FFF2-40B4-BE49-F238E27FC236}">
                <a16:creationId xmlns:a16="http://schemas.microsoft.com/office/drawing/2014/main" id="{E2EDB330-5ABC-46C8-829A-D29D738FAB41}"/>
              </a:ext>
            </a:extLst>
          </p:cNvPr>
          <p:cNvSpPr>
            <a:spLocks noGrp="1"/>
          </p:cNvSpPr>
          <p:nvPr>
            <p:ph idx="1"/>
          </p:nvPr>
        </p:nvSpPr>
        <p:spPr>
          <a:xfrm>
            <a:off x="1066800" y="1737360"/>
            <a:ext cx="10058400" cy="4614701"/>
          </a:xfrm>
        </p:spPr>
        <p:txBody>
          <a:bodyPr>
            <a:noAutofit/>
          </a:bodyPr>
          <a:lstStyle/>
          <a:p>
            <a:pPr marL="457200" indent="-457200" algn="just">
              <a:buFont typeface="+mj-lt"/>
              <a:buAutoNum type="arabicPeriod"/>
            </a:pPr>
            <a:r>
              <a:rPr lang="en-US" sz="2200" dirty="0"/>
              <a:t>It can run on both single and distributed systems (Hadoop, Spark).</a:t>
            </a:r>
          </a:p>
          <a:p>
            <a:pPr marL="457200" indent="-457200" algn="just">
              <a:buFont typeface="+mj-lt"/>
              <a:buAutoNum type="arabicPeriod"/>
            </a:pPr>
            <a:r>
              <a:rPr lang="en-US" sz="2200" dirty="0"/>
              <a:t>It supports parallel processing (multiple models can run at one time).</a:t>
            </a:r>
          </a:p>
          <a:p>
            <a:pPr marL="457200" indent="-457200" algn="just">
              <a:buFont typeface="+mj-lt"/>
              <a:buAutoNum type="arabicPeriod"/>
            </a:pPr>
            <a:r>
              <a:rPr lang="en-US" sz="2200" dirty="0"/>
              <a:t>It can be used in both classification as well as regression problems.</a:t>
            </a:r>
          </a:p>
          <a:p>
            <a:pPr marL="457200" indent="-457200" algn="just">
              <a:buFont typeface="+mj-lt"/>
              <a:buAutoNum type="arabicPeriod"/>
            </a:pPr>
            <a:r>
              <a:rPr lang="en-US" sz="2200" dirty="0"/>
              <a:t>It has cache optimization option.</a:t>
            </a:r>
          </a:p>
          <a:p>
            <a:pPr marL="457200" indent="-457200" algn="just">
              <a:buFont typeface="+mj-lt"/>
              <a:buAutoNum type="arabicPeriod"/>
            </a:pPr>
            <a:r>
              <a:rPr lang="en-US" sz="2200" dirty="0"/>
              <a:t>It has efficient memory management for larger datasets exceeding RAM.</a:t>
            </a:r>
          </a:p>
          <a:p>
            <a:pPr marL="457200" indent="-457200" algn="just">
              <a:buFont typeface="+mj-lt"/>
              <a:buAutoNum type="arabicPeriod"/>
            </a:pPr>
            <a:r>
              <a:rPr lang="en-US" sz="2200" dirty="0"/>
              <a:t>It has auto tree pruning – Decision tree will not grow further after certain limits internally.</a:t>
            </a:r>
          </a:p>
          <a:p>
            <a:pPr marL="457200" indent="-457200" algn="just">
              <a:buFont typeface="+mj-lt"/>
              <a:buAutoNum type="arabicPeriod"/>
            </a:pPr>
            <a:r>
              <a:rPr lang="en-US" sz="2200" dirty="0"/>
              <a:t>It has a variety of regularizations which help in reducing overfitting.</a:t>
            </a:r>
          </a:p>
          <a:p>
            <a:pPr marL="457200" indent="-457200" algn="just">
              <a:buFont typeface="+mj-lt"/>
              <a:buAutoNum type="arabicPeriod"/>
            </a:pPr>
            <a:r>
              <a:rPr lang="en-US" sz="2200" dirty="0"/>
              <a:t>It can handle missing values.</a:t>
            </a:r>
          </a:p>
          <a:p>
            <a:pPr marL="457200" indent="-457200" algn="just">
              <a:buFont typeface="+mj-lt"/>
              <a:buAutoNum type="arabicPeriod"/>
            </a:pPr>
            <a:r>
              <a:rPr lang="en-US" sz="2200" dirty="0"/>
              <a:t>It has inbuilt cross – validation.</a:t>
            </a:r>
            <a:endParaRPr lang="en-IN" sz="2200" dirty="0"/>
          </a:p>
        </p:txBody>
      </p:sp>
    </p:spTree>
    <p:extLst>
      <p:ext uri="{BB962C8B-B14F-4D97-AF65-F5344CB8AC3E}">
        <p14:creationId xmlns:p14="http://schemas.microsoft.com/office/powerpoint/2010/main" val="8998027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25</TotalTime>
  <Words>320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Retrospect</vt:lpstr>
      <vt:lpstr>Assignment – XG Boost/ Extreme Gradient Boosting</vt:lpstr>
      <vt:lpstr>XG Boost/Extreme Gradient Boosting</vt:lpstr>
      <vt:lpstr>PowerPoint Presentation</vt:lpstr>
      <vt:lpstr>Methodology:</vt:lpstr>
      <vt:lpstr>Features of XG 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XG Boost/ Extreme Gradient Boosting</dc:title>
  <dc:creator>POORAN PRAGNYA Joshi</dc:creator>
  <cp:lastModifiedBy>POORAN PRAGNYA Joshi</cp:lastModifiedBy>
  <cp:revision>3</cp:revision>
  <dcterms:created xsi:type="dcterms:W3CDTF">2022-02-04T17:01:00Z</dcterms:created>
  <dcterms:modified xsi:type="dcterms:W3CDTF">2022-02-04T17:26:41Z</dcterms:modified>
</cp:coreProperties>
</file>