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EBE9E4-B430-403D-9F65-7F8278C1C084}"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D4256-FAE8-4FBD-9C62-682F14521B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8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BE9E4-B430-403D-9F65-7F8278C1C084}"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264543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BE9E4-B430-403D-9F65-7F8278C1C084}"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90419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BE9E4-B430-403D-9F65-7F8278C1C084}"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405615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EBE9E4-B430-403D-9F65-7F8278C1C084}"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D4256-FAE8-4FBD-9C62-682F14521B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8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EBE9E4-B430-403D-9F65-7F8278C1C084}"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310290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EBE9E4-B430-403D-9F65-7F8278C1C084}"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82916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EBE9E4-B430-403D-9F65-7F8278C1C084}"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27306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EBE9E4-B430-403D-9F65-7F8278C1C084}" type="datetimeFigureOut">
              <a:rPr lang="en-IN" smtClean="0"/>
              <a:t>04-02-2022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38470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EBE9E4-B430-403D-9F65-7F8278C1C084}" type="datetimeFigureOut">
              <a:rPr lang="en-IN" smtClean="0"/>
              <a:t>04-02-2022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8D4256-FAE8-4FBD-9C62-682F14521B03}" type="slidenum">
              <a:rPr lang="en-IN" smtClean="0"/>
              <a:t>‹#›</a:t>
            </a:fld>
            <a:endParaRPr lang="en-IN"/>
          </a:p>
        </p:txBody>
      </p:sp>
    </p:spTree>
    <p:extLst>
      <p:ext uri="{BB962C8B-B14F-4D97-AF65-F5344CB8AC3E}">
        <p14:creationId xmlns:p14="http://schemas.microsoft.com/office/powerpoint/2010/main" val="246656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EBE9E4-B430-403D-9F65-7F8278C1C084}"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D4256-FAE8-4FBD-9C62-682F14521B03}" type="slidenum">
              <a:rPr lang="en-IN" smtClean="0"/>
              <a:t>‹#›</a:t>
            </a:fld>
            <a:endParaRPr lang="en-IN"/>
          </a:p>
        </p:txBody>
      </p:sp>
    </p:spTree>
    <p:extLst>
      <p:ext uri="{BB962C8B-B14F-4D97-AF65-F5344CB8AC3E}">
        <p14:creationId xmlns:p14="http://schemas.microsoft.com/office/powerpoint/2010/main" val="400971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EBE9E4-B430-403D-9F65-7F8278C1C084}" type="datetimeFigureOut">
              <a:rPr lang="en-IN" smtClean="0"/>
              <a:t>04-02-2022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8D4256-FAE8-4FBD-9C62-682F14521B0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925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36A455-0B9B-4D05-AE17-02616058FE4D}"/>
              </a:ext>
            </a:extLst>
          </p:cNvPr>
          <p:cNvSpPr>
            <a:spLocks noGrp="1"/>
          </p:cNvSpPr>
          <p:nvPr>
            <p:ph type="title"/>
          </p:nvPr>
        </p:nvSpPr>
        <p:spPr>
          <a:xfrm>
            <a:off x="1286124" y="1717838"/>
            <a:ext cx="10058400" cy="864705"/>
          </a:xfrm>
        </p:spPr>
        <p:txBody>
          <a:bodyPr/>
          <a:lstStyle/>
          <a:p>
            <a:pPr algn="ctr"/>
            <a:r>
              <a:rPr lang="en-US" dirty="0"/>
              <a:t>Assignment – Gradient Boosting</a:t>
            </a:r>
            <a:endParaRPr lang="en-IN" dirty="0"/>
          </a:p>
        </p:txBody>
      </p:sp>
      <p:sp>
        <p:nvSpPr>
          <p:cNvPr id="5" name="Content Placeholder 4">
            <a:extLst>
              <a:ext uri="{FF2B5EF4-FFF2-40B4-BE49-F238E27FC236}">
                <a16:creationId xmlns:a16="http://schemas.microsoft.com/office/drawing/2014/main" id="{8B9A6939-F00E-4376-A18B-574DBD9B1AA6}"/>
              </a:ext>
            </a:extLst>
          </p:cNvPr>
          <p:cNvSpPr>
            <a:spLocks noGrp="1"/>
          </p:cNvSpPr>
          <p:nvPr>
            <p:ph idx="1"/>
          </p:nvPr>
        </p:nvSpPr>
        <p:spPr>
          <a:xfrm>
            <a:off x="8279294" y="5049079"/>
            <a:ext cx="3353463" cy="864705"/>
          </a:xfrm>
        </p:spPr>
        <p:txBody>
          <a:bodyPr/>
          <a:lstStyle/>
          <a:p>
            <a:r>
              <a:rPr lang="en-US" dirty="0"/>
              <a:t>Submitted By: </a:t>
            </a:r>
            <a:r>
              <a:rPr lang="en-US" dirty="0" err="1"/>
              <a:t>Pooran</a:t>
            </a:r>
            <a:r>
              <a:rPr lang="en-US" dirty="0"/>
              <a:t> </a:t>
            </a:r>
            <a:r>
              <a:rPr lang="en-US" dirty="0" err="1"/>
              <a:t>Pragnya</a:t>
            </a:r>
            <a:endParaRPr lang="en-US" dirty="0"/>
          </a:p>
          <a:p>
            <a:r>
              <a:rPr lang="en-US" dirty="0"/>
              <a:t>November Batch (BDS)</a:t>
            </a:r>
            <a:endParaRPr lang="en-IN" dirty="0"/>
          </a:p>
        </p:txBody>
      </p:sp>
    </p:spTree>
    <p:extLst>
      <p:ext uri="{BB962C8B-B14F-4D97-AF65-F5344CB8AC3E}">
        <p14:creationId xmlns:p14="http://schemas.microsoft.com/office/powerpoint/2010/main" val="87622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3C58-0EA8-40C3-8ED5-C8C091DB4F88}"/>
              </a:ext>
            </a:extLst>
          </p:cNvPr>
          <p:cNvSpPr>
            <a:spLocks noGrp="1"/>
          </p:cNvSpPr>
          <p:nvPr>
            <p:ph type="title"/>
          </p:nvPr>
        </p:nvSpPr>
        <p:spPr>
          <a:xfrm>
            <a:off x="1097280" y="914400"/>
            <a:ext cx="10058400" cy="822960"/>
          </a:xfrm>
        </p:spPr>
        <p:txBody>
          <a:bodyPr>
            <a:normAutofit/>
          </a:bodyPr>
          <a:lstStyle/>
          <a:p>
            <a:r>
              <a:rPr lang="en-US" sz="2400" dirty="0"/>
              <a:t>There is a technique called </a:t>
            </a:r>
            <a:r>
              <a:rPr lang="en-US" sz="2400" b="1" dirty="0"/>
              <a:t>Gradient Boosted Trees</a:t>
            </a:r>
            <a:r>
              <a:rPr lang="en-US" sz="2400" dirty="0"/>
              <a:t> whose base learners is </a:t>
            </a:r>
            <a:r>
              <a:rPr lang="en-US" sz="2400" b="1" dirty="0"/>
              <a:t>CART </a:t>
            </a:r>
            <a:r>
              <a:rPr lang="en-US" sz="2400" dirty="0"/>
              <a:t>(Classification and Regression Trees).</a:t>
            </a:r>
            <a:endParaRPr lang="en-IN" sz="2400" dirty="0"/>
          </a:p>
        </p:txBody>
      </p:sp>
      <p:pic>
        <p:nvPicPr>
          <p:cNvPr id="1026" name="Picture 2">
            <a:extLst>
              <a:ext uri="{FF2B5EF4-FFF2-40B4-BE49-F238E27FC236}">
                <a16:creationId xmlns:a16="http://schemas.microsoft.com/office/drawing/2014/main" id="{64E2C154-EFE0-45DD-A028-264D6710C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928191"/>
            <a:ext cx="9984850" cy="359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72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B85FB-31E6-45E0-91D6-0FA716C1C988}"/>
              </a:ext>
            </a:extLst>
          </p:cNvPr>
          <p:cNvSpPr>
            <a:spLocks noGrp="1"/>
          </p:cNvSpPr>
          <p:nvPr>
            <p:ph idx="1"/>
          </p:nvPr>
        </p:nvSpPr>
        <p:spPr>
          <a:xfrm>
            <a:off x="1097280" y="1865612"/>
            <a:ext cx="10058400" cy="4023360"/>
          </a:xfrm>
        </p:spPr>
        <p:txBody>
          <a:bodyPr>
            <a:normAutofit/>
          </a:bodyPr>
          <a:lstStyle/>
          <a:p>
            <a:r>
              <a:rPr lang="en-US" dirty="0"/>
              <a:t>Here,</a:t>
            </a:r>
          </a:p>
          <a:p>
            <a:endParaRPr lang="en-US" dirty="0"/>
          </a:p>
          <a:p>
            <a:pPr>
              <a:buFont typeface="Wingdings" panose="05000000000000000000" pitchFamily="2" charset="2"/>
              <a:buChar char="Ø"/>
            </a:pPr>
            <a:r>
              <a:rPr lang="en-US" dirty="0"/>
              <a:t> Each Tree Predicts a label and final prediction is given by the formula:</a:t>
            </a:r>
          </a:p>
          <a:p>
            <a:pPr marL="0" indent="0">
              <a:buNone/>
            </a:pPr>
            <a:endParaRPr lang="en-US" dirty="0"/>
          </a:p>
          <a:p>
            <a:r>
              <a:rPr lang="en-US" dirty="0"/>
              <a:t> Y1 : Average, </a:t>
            </a:r>
          </a:p>
          <a:p>
            <a:r>
              <a:rPr lang="en-US" dirty="0"/>
              <a:t>r1, r2…. </a:t>
            </a:r>
            <a:r>
              <a:rPr lang="en-US" dirty="0" err="1"/>
              <a:t>rn</a:t>
            </a:r>
            <a:r>
              <a:rPr lang="en-US" dirty="0"/>
              <a:t> : Residual of models 1,2…. n</a:t>
            </a:r>
          </a:p>
          <a:p>
            <a:endParaRPr lang="en-US" dirty="0"/>
          </a:p>
          <a:p>
            <a:endParaRPr lang="en-US" dirty="0"/>
          </a:p>
          <a:p>
            <a:r>
              <a:rPr lang="en-US" dirty="0"/>
              <a:t> </a:t>
            </a:r>
          </a:p>
          <a:p>
            <a:endParaRPr lang="en-IN" dirty="0"/>
          </a:p>
        </p:txBody>
      </p:sp>
      <p:sp>
        <p:nvSpPr>
          <p:cNvPr id="5" name="TextBox 4">
            <a:extLst>
              <a:ext uri="{FF2B5EF4-FFF2-40B4-BE49-F238E27FC236}">
                <a16:creationId xmlns:a16="http://schemas.microsoft.com/office/drawing/2014/main" id="{96909E65-5949-4FBD-8AEC-D9E3ADC4CCB4}"/>
              </a:ext>
            </a:extLst>
          </p:cNvPr>
          <p:cNvSpPr txBox="1"/>
          <p:nvPr/>
        </p:nvSpPr>
        <p:spPr>
          <a:xfrm>
            <a:off x="2155135" y="2227598"/>
            <a:ext cx="7605091"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Error from First Model &gt; Errors from Second Model &gt; Errors from Third Model</a:t>
            </a:r>
            <a:endParaRPr lang="en-IN" dirty="0"/>
          </a:p>
        </p:txBody>
      </p:sp>
      <p:sp>
        <p:nvSpPr>
          <p:cNvPr id="8" name="TextBox 7">
            <a:extLst>
              <a:ext uri="{FF2B5EF4-FFF2-40B4-BE49-F238E27FC236}">
                <a16:creationId xmlns:a16="http://schemas.microsoft.com/office/drawing/2014/main" id="{93C54ED5-9957-47DB-87AF-04A783354598}"/>
              </a:ext>
            </a:extLst>
          </p:cNvPr>
          <p:cNvSpPr txBox="1"/>
          <p:nvPr/>
        </p:nvSpPr>
        <p:spPr>
          <a:xfrm>
            <a:off x="2675946" y="3244334"/>
            <a:ext cx="5384689"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 Y (Pred) = Y1 + (eta * r1) + (eta * r2) +………+(eta * </a:t>
            </a:r>
            <a:r>
              <a:rPr lang="en-US" dirty="0" err="1"/>
              <a:t>rn</a:t>
            </a:r>
            <a:r>
              <a:rPr lang="en-US" dirty="0"/>
              <a:t>)</a:t>
            </a:r>
            <a:endParaRPr lang="en-IN" dirty="0"/>
          </a:p>
        </p:txBody>
      </p:sp>
      <p:sp>
        <p:nvSpPr>
          <p:cNvPr id="9" name="TextBox 8">
            <a:extLst>
              <a:ext uri="{FF2B5EF4-FFF2-40B4-BE49-F238E27FC236}">
                <a16:creationId xmlns:a16="http://schemas.microsoft.com/office/drawing/2014/main" id="{D466AB07-210B-4E88-940E-A167BA107E3F}"/>
              </a:ext>
            </a:extLst>
          </p:cNvPr>
          <p:cNvSpPr txBox="1"/>
          <p:nvPr/>
        </p:nvSpPr>
        <p:spPr>
          <a:xfrm>
            <a:off x="1960329" y="4668942"/>
            <a:ext cx="7605091"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 Y (Pred) = Average Price + Learning Rate * Residual Predicted by Decision tree</a:t>
            </a:r>
            <a:endParaRPr lang="en-IN" dirty="0"/>
          </a:p>
        </p:txBody>
      </p:sp>
    </p:spTree>
    <p:extLst>
      <p:ext uri="{BB962C8B-B14F-4D97-AF65-F5344CB8AC3E}">
        <p14:creationId xmlns:p14="http://schemas.microsoft.com/office/powerpoint/2010/main" val="135438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C3FD-AE2F-4D84-B99D-EA7B09537693}"/>
              </a:ext>
            </a:extLst>
          </p:cNvPr>
          <p:cNvSpPr>
            <a:spLocks noGrp="1"/>
          </p:cNvSpPr>
          <p:nvPr>
            <p:ph type="title"/>
          </p:nvPr>
        </p:nvSpPr>
        <p:spPr/>
        <p:txBody>
          <a:bodyPr/>
          <a:lstStyle/>
          <a:p>
            <a:r>
              <a:rPr lang="en-US" dirty="0"/>
              <a:t>Steps involved:</a:t>
            </a:r>
            <a:endParaRPr lang="en-IN" dirty="0"/>
          </a:p>
        </p:txBody>
      </p:sp>
      <p:sp>
        <p:nvSpPr>
          <p:cNvPr id="3" name="Content Placeholder 2">
            <a:extLst>
              <a:ext uri="{FF2B5EF4-FFF2-40B4-BE49-F238E27FC236}">
                <a16:creationId xmlns:a16="http://schemas.microsoft.com/office/drawing/2014/main" id="{F6A5777E-B705-4F0C-ABD5-C351A4C8C02E}"/>
              </a:ext>
            </a:extLst>
          </p:cNvPr>
          <p:cNvSpPr>
            <a:spLocks noGrp="1"/>
          </p:cNvSpPr>
          <p:nvPr>
            <p:ph idx="1"/>
          </p:nvPr>
        </p:nvSpPr>
        <p:spPr/>
        <p:txBody>
          <a:bodyPr>
            <a:normAutofit fontScale="92500" lnSpcReduction="10000"/>
          </a:bodyPr>
          <a:lstStyle/>
          <a:p>
            <a:pPr algn="just">
              <a:lnSpc>
                <a:spcPct val="100000"/>
              </a:lnSpc>
            </a:pPr>
            <a:r>
              <a:rPr lang="en-US" sz="2400" dirty="0"/>
              <a:t>1. Find the average of the label.</a:t>
            </a:r>
          </a:p>
          <a:p>
            <a:pPr algn="just">
              <a:lnSpc>
                <a:spcPct val="100000"/>
              </a:lnSpc>
            </a:pPr>
            <a:r>
              <a:rPr lang="en-US" sz="2400" dirty="0"/>
              <a:t>2. calculate the residual for each sample (Residual = Actual value – Average value).</a:t>
            </a:r>
          </a:p>
          <a:p>
            <a:pPr algn="just">
              <a:lnSpc>
                <a:spcPct val="100000"/>
              </a:lnSpc>
            </a:pPr>
            <a:r>
              <a:rPr lang="en-US" sz="2400" dirty="0"/>
              <a:t>3. Residual calculated will be taken as label for the next  model and model will be trained and process continues.</a:t>
            </a:r>
          </a:p>
          <a:p>
            <a:pPr algn="just">
              <a:lnSpc>
                <a:spcPct val="100000"/>
              </a:lnSpc>
            </a:pPr>
            <a:r>
              <a:rPr lang="en-US" sz="2400" dirty="0"/>
              <a:t>4. Repeat the steps 3 to 5 times until the number of iterations matches the number specified by the hyperparameter (No. of estimators).</a:t>
            </a:r>
          </a:p>
          <a:p>
            <a:pPr algn="just">
              <a:lnSpc>
                <a:spcPct val="100000"/>
              </a:lnSpc>
            </a:pPr>
            <a:r>
              <a:rPr lang="en-US" sz="2400" dirty="0"/>
              <a:t>5. once trained, use all the trees in ensemble to make a final prediction as to value of the target variable. The final prediction will be equal to the mean we computed in step 1plus all the residual predicted by the trees that make up the forest multiplied by the learning rate.</a:t>
            </a:r>
          </a:p>
          <a:p>
            <a:endParaRPr lang="en-IN" dirty="0"/>
          </a:p>
        </p:txBody>
      </p:sp>
    </p:spTree>
    <p:extLst>
      <p:ext uri="{BB962C8B-B14F-4D97-AF65-F5344CB8AC3E}">
        <p14:creationId xmlns:p14="http://schemas.microsoft.com/office/powerpoint/2010/main" val="59717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6812-558F-4581-AAB8-29905FAF77C0}"/>
              </a:ext>
            </a:extLst>
          </p:cNvPr>
          <p:cNvSpPr>
            <a:spLocks noGrp="1"/>
          </p:cNvSpPr>
          <p:nvPr>
            <p:ph type="title"/>
          </p:nvPr>
        </p:nvSpPr>
        <p:spPr/>
        <p:txBody>
          <a:bodyPr/>
          <a:lstStyle/>
          <a:p>
            <a:pPr algn="ctr"/>
            <a:r>
              <a:rPr lang="en-US" dirty="0"/>
              <a:t>Ensemble Technique:</a:t>
            </a:r>
            <a:endParaRPr lang="en-IN" dirty="0"/>
          </a:p>
        </p:txBody>
      </p:sp>
      <p:sp>
        <p:nvSpPr>
          <p:cNvPr id="3" name="Content Placeholder 2">
            <a:extLst>
              <a:ext uri="{FF2B5EF4-FFF2-40B4-BE49-F238E27FC236}">
                <a16:creationId xmlns:a16="http://schemas.microsoft.com/office/drawing/2014/main" id="{3E28A5CC-4693-458C-A061-6121780BCAF0}"/>
              </a:ext>
            </a:extLst>
          </p:cNvPr>
          <p:cNvSpPr>
            <a:spLocks noGrp="1"/>
          </p:cNvSpPr>
          <p:nvPr>
            <p:ph idx="1"/>
          </p:nvPr>
        </p:nvSpPr>
        <p:spPr>
          <a:xfrm>
            <a:off x="1097280" y="2163786"/>
            <a:ext cx="10058400" cy="3054257"/>
          </a:xfrm>
        </p:spPr>
        <p:txBody>
          <a:bodyPr/>
          <a:lstStyle/>
          <a:p>
            <a:pPr algn="just">
              <a:lnSpc>
                <a:spcPct val="100000"/>
              </a:lnSpc>
              <a:buFont typeface="Wingdings" panose="05000000000000000000" pitchFamily="2" charset="2"/>
              <a:buChar char="Ø"/>
            </a:pPr>
            <a:r>
              <a:rPr lang="en-US" dirty="0"/>
              <a:t> </a:t>
            </a:r>
            <a:r>
              <a:rPr lang="en-US" sz="2400" dirty="0"/>
              <a:t>It is a technique which uses multiple weak learners to produce a strong model for regression and classification problems.</a:t>
            </a:r>
          </a:p>
          <a:p>
            <a:pPr algn="just">
              <a:lnSpc>
                <a:spcPct val="100000"/>
              </a:lnSpc>
              <a:buFont typeface="Wingdings" panose="05000000000000000000" pitchFamily="2" charset="2"/>
              <a:buChar char="Ø"/>
            </a:pPr>
            <a:r>
              <a:rPr lang="en-US" sz="2400" dirty="0"/>
              <a:t>It uses multiple learning algorithm to obtain better predictive performance than could be obtained from any of the constituent learning algorithm alone.</a:t>
            </a:r>
          </a:p>
          <a:p>
            <a:pPr algn="just">
              <a:lnSpc>
                <a:spcPct val="100000"/>
              </a:lnSpc>
              <a:buFont typeface="Wingdings" panose="05000000000000000000" pitchFamily="2" charset="2"/>
              <a:buChar char="Ø"/>
            </a:pPr>
            <a:r>
              <a:rPr lang="en-US" sz="2400" dirty="0"/>
              <a:t>These methods help in reducing the variance and bias in ML.</a:t>
            </a:r>
          </a:p>
          <a:p>
            <a:pPr algn="just">
              <a:lnSpc>
                <a:spcPct val="100000"/>
              </a:lnSpc>
              <a:buFont typeface="Wingdings" panose="05000000000000000000" pitchFamily="2" charset="2"/>
              <a:buChar char="Ø"/>
            </a:pPr>
            <a:r>
              <a:rPr lang="en-US" sz="2400" dirty="0"/>
              <a:t>Methods of Ensemble techniques are </a:t>
            </a:r>
            <a:r>
              <a:rPr lang="en-US" sz="2400" b="1" dirty="0"/>
              <a:t>Boosting, Bagging and Stacking.</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8227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29C9-2466-43E0-8AE9-42F7DEE66035}"/>
              </a:ext>
            </a:extLst>
          </p:cNvPr>
          <p:cNvSpPr>
            <a:spLocks noGrp="1"/>
          </p:cNvSpPr>
          <p:nvPr>
            <p:ph type="title"/>
          </p:nvPr>
        </p:nvSpPr>
        <p:spPr/>
        <p:txBody>
          <a:bodyPr/>
          <a:lstStyle/>
          <a:p>
            <a:pPr algn="ctr"/>
            <a:r>
              <a:rPr lang="en-US" dirty="0"/>
              <a:t>Boosting :</a:t>
            </a:r>
            <a:endParaRPr lang="en-IN" dirty="0"/>
          </a:p>
        </p:txBody>
      </p:sp>
      <p:sp>
        <p:nvSpPr>
          <p:cNvPr id="3" name="Content Placeholder 2">
            <a:extLst>
              <a:ext uri="{FF2B5EF4-FFF2-40B4-BE49-F238E27FC236}">
                <a16:creationId xmlns:a16="http://schemas.microsoft.com/office/drawing/2014/main" id="{19C5D190-2949-4FC9-8F1C-5577E635D5CF}"/>
              </a:ext>
            </a:extLst>
          </p:cNvPr>
          <p:cNvSpPr>
            <a:spLocks noGrp="1"/>
          </p:cNvSpPr>
          <p:nvPr>
            <p:ph idx="1"/>
          </p:nvPr>
        </p:nvSpPr>
        <p:spPr>
          <a:xfrm>
            <a:off x="1097280" y="1845734"/>
            <a:ext cx="10058400" cy="3660544"/>
          </a:xfrm>
        </p:spPr>
        <p:txBody>
          <a:bodyPr/>
          <a:lstStyle/>
          <a:p>
            <a:pPr algn="just">
              <a:lnSpc>
                <a:spcPct val="100000"/>
              </a:lnSpc>
              <a:buFont typeface="Wingdings" panose="05000000000000000000" pitchFamily="2" charset="2"/>
              <a:buChar char="Ø"/>
            </a:pPr>
            <a:r>
              <a:rPr lang="en-US" dirty="0"/>
              <a:t> </a:t>
            </a:r>
            <a:r>
              <a:rPr lang="en-US" sz="2400" dirty="0"/>
              <a:t>Building multiple models (typically of same type) each of which learners to fix the prediction errors of a prior model in the sequence of models.</a:t>
            </a:r>
            <a:endParaRPr lang="en-IN" sz="2400" dirty="0"/>
          </a:p>
          <a:p>
            <a:pPr algn="just">
              <a:lnSpc>
                <a:spcPct val="100000"/>
              </a:lnSpc>
              <a:buFont typeface="Wingdings" panose="05000000000000000000" pitchFamily="2" charset="2"/>
              <a:buChar char="Ø"/>
            </a:pPr>
            <a:r>
              <a:rPr lang="en-IN" sz="2400" dirty="0"/>
              <a:t>It is an ensemble modelling technique that attempts to build a strong classifier from the number of weak classifier.</a:t>
            </a:r>
          </a:p>
          <a:p>
            <a:pPr algn="just">
              <a:lnSpc>
                <a:spcPct val="100000"/>
              </a:lnSpc>
              <a:buFont typeface="Wingdings" panose="05000000000000000000" pitchFamily="2" charset="2"/>
              <a:buChar char="Ø"/>
            </a:pPr>
            <a:r>
              <a:rPr lang="en-IN" sz="2400" b="1" u="sng" dirty="0"/>
              <a:t>Methodology</a:t>
            </a:r>
            <a:r>
              <a:rPr lang="en-IN" sz="2400" dirty="0"/>
              <a:t>: firstly a model is built from training the data, then the second model is built which tries to correct the errors present in the first model. This procedure is continued and models are added until either the complete training dataset is predicted correctly or the maximum number of models are added.</a:t>
            </a:r>
            <a:endParaRPr lang="en-US" sz="2400" dirty="0"/>
          </a:p>
        </p:txBody>
      </p:sp>
    </p:spTree>
    <p:extLst>
      <p:ext uri="{BB962C8B-B14F-4D97-AF65-F5344CB8AC3E}">
        <p14:creationId xmlns:p14="http://schemas.microsoft.com/office/powerpoint/2010/main" val="215564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5433-0A0A-40A4-96CA-3CE7878AD7DB}"/>
              </a:ext>
            </a:extLst>
          </p:cNvPr>
          <p:cNvSpPr>
            <a:spLocks noGrp="1"/>
          </p:cNvSpPr>
          <p:nvPr>
            <p:ph type="title"/>
          </p:nvPr>
        </p:nvSpPr>
        <p:spPr/>
        <p:txBody>
          <a:bodyPr/>
          <a:lstStyle/>
          <a:p>
            <a:pPr algn="ctr"/>
            <a:r>
              <a:rPr lang="en-US" dirty="0"/>
              <a:t>Types of Boosting</a:t>
            </a:r>
            <a:endParaRPr lang="en-IN" dirty="0"/>
          </a:p>
        </p:txBody>
      </p:sp>
      <p:sp>
        <p:nvSpPr>
          <p:cNvPr id="3" name="Content Placeholder 2">
            <a:extLst>
              <a:ext uri="{FF2B5EF4-FFF2-40B4-BE49-F238E27FC236}">
                <a16:creationId xmlns:a16="http://schemas.microsoft.com/office/drawing/2014/main" id="{6AC27286-7393-4D4A-A7F8-800787146869}"/>
              </a:ext>
            </a:extLst>
          </p:cNvPr>
          <p:cNvSpPr>
            <a:spLocks noGrp="1"/>
          </p:cNvSpPr>
          <p:nvPr>
            <p:ph idx="1"/>
          </p:nvPr>
        </p:nvSpPr>
        <p:spPr>
          <a:xfrm>
            <a:off x="1097280" y="1845734"/>
            <a:ext cx="10058400" cy="1791988"/>
          </a:xfrm>
        </p:spPr>
        <p:txBody>
          <a:bodyPr>
            <a:normAutofit/>
          </a:bodyPr>
          <a:lstStyle/>
          <a:p>
            <a:r>
              <a:rPr lang="en-US" sz="2400" dirty="0"/>
              <a:t>1. Adaptive Boosting or AdaBoost</a:t>
            </a:r>
          </a:p>
          <a:p>
            <a:r>
              <a:rPr lang="en-US" sz="2400" dirty="0"/>
              <a:t>2. Gradient Boosting</a:t>
            </a:r>
          </a:p>
          <a:p>
            <a:r>
              <a:rPr lang="en-US" sz="2400" dirty="0"/>
              <a:t>3. XG Boost/Extreme Gradient Boosting</a:t>
            </a:r>
            <a:endParaRPr lang="en-IN" sz="2400" dirty="0"/>
          </a:p>
        </p:txBody>
      </p:sp>
    </p:spTree>
    <p:extLst>
      <p:ext uri="{BB962C8B-B14F-4D97-AF65-F5344CB8AC3E}">
        <p14:creationId xmlns:p14="http://schemas.microsoft.com/office/powerpoint/2010/main" val="37602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2F68-C988-4543-9285-5B326001C33B}"/>
              </a:ext>
            </a:extLst>
          </p:cNvPr>
          <p:cNvSpPr>
            <a:spLocks noGrp="1"/>
          </p:cNvSpPr>
          <p:nvPr>
            <p:ph type="title"/>
          </p:nvPr>
        </p:nvSpPr>
        <p:spPr/>
        <p:txBody>
          <a:bodyPr/>
          <a:lstStyle/>
          <a:p>
            <a:pPr algn="ctr"/>
            <a:r>
              <a:rPr lang="en-US" dirty="0"/>
              <a:t>1. Adaptive Boosting</a:t>
            </a:r>
            <a:endParaRPr lang="en-IN" dirty="0"/>
          </a:p>
        </p:txBody>
      </p:sp>
      <p:sp>
        <p:nvSpPr>
          <p:cNvPr id="3" name="Content Placeholder 2">
            <a:extLst>
              <a:ext uri="{FF2B5EF4-FFF2-40B4-BE49-F238E27FC236}">
                <a16:creationId xmlns:a16="http://schemas.microsoft.com/office/drawing/2014/main" id="{6B6A24AD-F423-42D3-B788-3F94A3352D0F}"/>
              </a:ext>
            </a:extLst>
          </p:cNvPr>
          <p:cNvSpPr>
            <a:spLocks noGrp="1"/>
          </p:cNvSpPr>
          <p:nvPr>
            <p:ph idx="1"/>
          </p:nvPr>
        </p:nvSpPr>
        <p:spPr/>
        <p:txBody>
          <a:bodyPr>
            <a:normAutofit/>
          </a:bodyPr>
          <a:lstStyle/>
          <a:p>
            <a:pPr algn="just">
              <a:lnSpc>
                <a:spcPct val="100000"/>
              </a:lnSpc>
              <a:buFont typeface="Wingdings" panose="05000000000000000000" pitchFamily="2" charset="2"/>
              <a:buChar char="q"/>
            </a:pPr>
            <a:r>
              <a:rPr lang="en-US" sz="2400" dirty="0"/>
              <a:t> It was first really successful boosting algorithm developed for the purpose of binary classification.</a:t>
            </a:r>
          </a:p>
          <a:p>
            <a:pPr algn="just">
              <a:lnSpc>
                <a:spcPct val="100000"/>
              </a:lnSpc>
              <a:buFont typeface="Wingdings" panose="05000000000000000000" pitchFamily="2" charset="2"/>
              <a:buChar char="q"/>
            </a:pPr>
            <a:r>
              <a:rPr lang="en-US" sz="2400" dirty="0"/>
              <a:t>Ada Boost is implemented by combining several weak learners into a single strong learners.</a:t>
            </a:r>
          </a:p>
          <a:p>
            <a:pPr algn="just">
              <a:lnSpc>
                <a:spcPct val="100000"/>
              </a:lnSpc>
              <a:buFont typeface="Wingdings" panose="05000000000000000000" pitchFamily="2" charset="2"/>
              <a:buChar char="q"/>
            </a:pPr>
            <a:r>
              <a:rPr lang="en-US" sz="2400" dirty="0"/>
              <a:t>The weak learners in Ada Boost take into account a single input feature and draw out a single split decision tree called the Decision Stump. Each observation is weighed equally while drawing out the first decision stump.</a:t>
            </a:r>
          </a:p>
          <a:p>
            <a:pPr algn="just">
              <a:lnSpc>
                <a:spcPct val="100000"/>
              </a:lnSpc>
              <a:buFont typeface="Wingdings" panose="05000000000000000000" pitchFamily="2" charset="2"/>
              <a:buChar char="q"/>
            </a:pPr>
            <a:r>
              <a:rPr lang="en-IN" sz="2400" dirty="0"/>
              <a:t> AdaBoost can be used for both classification and regression based problems, however it is more commonly used for classification purpose.</a:t>
            </a:r>
          </a:p>
        </p:txBody>
      </p:sp>
    </p:spTree>
    <p:extLst>
      <p:ext uri="{BB962C8B-B14F-4D97-AF65-F5344CB8AC3E}">
        <p14:creationId xmlns:p14="http://schemas.microsoft.com/office/powerpoint/2010/main" val="248733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70AC-433B-477D-B2AF-7B0C39014142}"/>
              </a:ext>
            </a:extLst>
          </p:cNvPr>
          <p:cNvSpPr>
            <a:spLocks noGrp="1"/>
          </p:cNvSpPr>
          <p:nvPr>
            <p:ph type="title"/>
          </p:nvPr>
        </p:nvSpPr>
        <p:spPr/>
        <p:txBody>
          <a:bodyPr/>
          <a:lstStyle/>
          <a:p>
            <a:pPr algn="ctr"/>
            <a:r>
              <a:rPr lang="en-US" dirty="0"/>
              <a:t>2. Gradient Boosting</a:t>
            </a:r>
            <a:endParaRPr lang="en-IN" dirty="0"/>
          </a:p>
        </p:txBody>
      </p:sp>
      <p:sp>
        <p:nvSpPr>
          <p:cNvPr id="3" name="Content Placeholder 2">
            <a:extLst>
              <a:ext uri="{FF2B5EF4-FFF2-40B4-BE49-F238E27FC236}">
                <a16:creationId xmlns:a16="http://schemas.microsoft.com/office/drawing/2014/main" id="{E94E9E0B-6DC3-495F-B84C-B5BD7C35DB98}"/>
              </a:ext>
            </a:extLst>
          </p:cNvPr>
          <p:cNvSpPr>
            <a:spLocks noGrp="1"/>
          </p:cNvSpPr>
          <p:nvPr>
            <p:ph idx="1"/>
          </p:nvPr>
        </p:nvSpPr>
        <p:spPr>
          <a:xfrm>
            <a:off x="1097280" y="1845734"/>
            <a:ext cx="10058400" cy="4445736"/>
          </a:xfrm>
        </p:spPr>
        <p:txBody>
          <a:bodyPr>
            <a:normAutofit/>
          </a:bodyPr>
          <a:lstStyle/>
          <a:p>
            <a:pPr algn="just">
              <a:lnSpc>
                <a:spcPct val="100000"/>
              </a:lnSpc>
              <a:buFont typeface="Wingdings" panose="05000000000000000000" pitchFamily="2" charset="2"/>
              <a:buChar char="v"/>
            </a:pPr>
            <a:r>
              <a:rPr lang="en-US" dirty="0"/>
              <a:t> </a:t>
            </a:r>
            <a:r>
              <a:rPr lang="en-US" sz="2400" dirty="0"/>
              <a:t>It is a type of ensemble technique used in supervised ML algorithm which is used for both classification as well as regression problems.</a:t>
            </a:r>
          </a:p>
          <a:p>
            <a:pPr algn="just">
              <a:lnSpc>
                <a:spcPct val="100000"/>
              </a:lnSpc>
              <a:buFont typeface="Wingdings" panose="05000000000000000000" pitchFamily="2" charset="2"/>
              <a:buChar char="v"/>
            </a:pPr>
            <a:r>
              <a:rPr lang="en-US" sz="2400" dirty="0"/>
              <a:t>It is popular boosting algorithm.</a:t>
            </a:r>
          </a:p>
          <a:p>
            <a:pPr algn="just">
              <a:lnSpc>
                <a:spcPct val="100000"/>
              </a:lnSpc>
              <a:buFont typeface="Wingdings" panose="05000000000000000000" pitchFamily="2" charset="2"/>
              <a:buChar char="v"/>
            </a:pPr>
            <a:r>
              <a:rPr lang="en-US" sz="2400" dirty="0"/>
              <a:t> In gradient boosting, each predictor corrects its predecessors error.</a:t>
            </a:r>
          </a:p>
          <a:p>
            <a:pPr algn="just">
              <a:lnSpc>
                <a:spcPct val="100000"/>
              </a:lnSpc>
              <a:buFont typeface="Wingdings" panose="05000000000000000000" pitchFamily="2" charset="2"/>
              <a:buChar char="v"/>
            </a:pPr>
            <a:r>
              <a:rPr lang="en-US" sz="2400" dirty="0"/>
              <a:t>Here, each predictor is trained using the residual errors of predecessor as labels.</a:t>
            </a:r>
          </a:p>
          <a:p>
            <a:pPr algn="just">
              <a:lnSpc>
                <a:spcPct val="100000"/>
              </a:lnSpc>
              <a:buFont typeface="Wingdings" panose="05000000000000000000" pitchFamily="2" charset="2"/>
              <a:buChar char="v"/>
            </a:pPr>
            <a:r>
              <a:rPr lang="en-US" sz="2400" dirty="0"/>
              <a:t>Here, the base learners are generated sequentially in such a way that the present base learner is always more effective than the previous one </a:t>
            </a:r>
            <a:r>
              <a:rPr lang="en-US" sz="2400" dirty="0" err="1"/>
              <a:t>i.e</a:t>
            </a:r>
            <a:r>
              <a:rPr lang="en-US" sz="2400" dirty="0"/>
              <a:t> the overall model improves sequentially with each iteration.</a:t>
            </a:r>
            <a:endParaRPr lang="en-IN" sz="2400" dirty="0"/>
          </a:p>
        </p:txBody>
      </p:sp>
    </p:spTree>
    <p:extLst>
      <p:ext uri="{BB962C8B-B14F-4D97-AF65-F5344CB8AC3E}">
        <p14:creationId xmlns:p14="http://schemas.microsoft.com/office/powerpoint/2010/main" val="151660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DF22-1451-47FB-9892-C44F1AB2C101}"/>
              </a:ext>
            </a:extLst>
          </p:cNvPr>
          <p:cNvSpPr>
            <a:spLocks noGrp="1"/>
          </p:cNvSpPr>
          <p:nvPr>
            <p:ph type="title"/>
          </p:nvPr>
        </p:nvSpPr>
        <p:spPr/>
        <p:txBody>
          <a:bodyPr/>
          <a:lstStyle/>
          <a:p>
            <a:r>
              <a:rPr lang="en-US" dirty="0"/>
              <a:t>Main Components of Gradient Boosting</a:t>
            </a:r>
            <a:endParaRPr lang="en-IN" dirty="0"/>
          </a:p>
        </p:txBody>
      </p:sp>
      <p:sp>
        <p:nvSpPr>
          <p:cNvPr id="3" name="Content Placeholder 2">
            <a:extLst>
              <a:ext uri="{FF2B5EF4-FFF2-40B4-BE49-F238E27FC236}">
                <a16:creationId xmlns:a16="http://schemas.microsoft.com/office/drawing/2014/main" id="{207A88BA-6144-4F06-9C6A-4C434D3B4B16}"/>
              </a:ext>
            </a:extLst>
          </p:cNvPr>
          <p:cNvSpPr>
            <a:spLocks noGrp="1"/>
          </p:cNvSpPr>
          <p:nvPr>
            <p:ph idx="1"/>
          </p:nvPr>
        </p:nvSpPr>
        <p:spPr>
          <a:xfrm>
            <a:off x="1186732" y="2390558"/>
            <a:ext cx="10058400" cy="1811866"/>
          </a:xfrm>
        </p:spPr>
        <p:txBody>
          <a:bodyPr>
            <a:normAutofit/>
          </a:bodyPr>
          <a:lstStyle/>
          <a:p>
            <a:r>
              <a:rPr lang="en-US" sz="2400" dirty="0"/>
              <a:t>1. Loss Function (Intuition)</a:t>
            </a:r>
          </a:p>
          <a:p>
            <a:r>
              <a:rPr lang="en-US" sz="2400" dirty="0"/>
              <a:t>2.Weak Learners.</a:t>
            </a:r>
          </a:p>
          <a:p>
            <a:r>
              <a:rPr lang="en-US" sz="2400" dirty="0"/>
              <a:t>3.Additive Model</a:t>
            </a:r>
            <a:endParaRPr lang="en-IN" sz="2400" dirty="0"/>
          </a:p>
        </p:txBody>
      </p:sp>
    </p:spTree>
    <p:extLst>
      <p:ext uri="{BB962C8B-B14F-4D97-AF65-F5344CB8AC3E}">
        <p14:creationId xmlns:p14="http://schemas.microsoft.com/office/powerpoint/2010/main" val="42868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AB5E-E9EA-4DA3-AB53-A267CEF04A86}"/>
              </a:ext>
            </a:extLst>
          </p:cNvPr>
          <p:cNvSpPr>
            <a:spLocks noGrp="1"/>
          </p:cNvSpPr>
          <p:nvPr>
            <p:ph type="title"/>
          </p:nvPr>
        </p:nvSpPr>
        <p:spPr/>
        <p:txBody>
          <a:bodyPr/>
          <a:lstStyle/>
          <a:p>
            <a:r>
              <a:rPr lang="en-US" dirty="0"/>
              <a:t>Loss Function:</a:t>
            </a:r>
            <a:endParaRPr lang="en-IN" dirty="0"/>
          </a:p>
        </p:txBody>
      </p:sp>
      <p:sp>
        <p:nvSpPr>
          <p:cNvPr id="3" name="Content Placeholder 2">
            <a:extLst>
              <a:ext uri="{FF2B5EF4-FFF2-40B4-BE49-F238E27FC236}">
                <a16:creationId xmlns:a16="http://schemas.microsoft.com/office/drawing/2014/main" id="{90F22C92-8A3F-49DE-9FAE-3C85A5F98D8E}"/>
              </a:ext>
            </a:extLst>
          </p:cNvPr>
          <p:cNvSpPr>
            <a:spLocks noGrp="1"/>
          </p:cNvSpPr>
          <p:nvPr>
            <p:ph idx="1"/>
          </p:nvPr>
        </p:nvSpPr>
        <p:spPr>
          <a:xfrm>
            <a:off x="1097280" y="1845734"/>
            <a:ext cx="10058400" cy="2030527"/>
          </a:xfrm>
        </p:spPr>
        <p:txBody>
          <a:bodyPr/>
          <a:lstStyle/>
          <a:p>
            <a:pPr algn="just">
              <a:lnSpc>
                <a:spcPct val="100000"/>
              </a:lnSpc>
              <a:buFont typeface="Wingdings" panose="05000000000000000000" pitchFamily="2" charset="2"/>
              <a:buChar char="Ø"/>
            </a:pPr>
            <a:r>
              <a:rPr lang="en-US" dirty="0"/>
              <a:t> </a:t>
            </a:r>
            <a:r>
              <a:rPr lang="en-US" sz="2400" dirty="0"/>
              <a:t>Gradient Boosting relies on the intuition (ability to understand something instantly, without the need for conscious reasoning)  that the best possible next model. When combined with the previous models, minimizes the overall prediction errors. The key idea is to set the target outcomes from the previous models to the next model in order to minimize the errors.</a:t>
            </a:r>
          </a:p>
        </p:txBody>
      </p:sp>
    </p:spTree>
    <p:extLst>
      <p:ext uri="{BB962C8B-B14F-4D97-AF65-F5344CB8AC3E}">
        <p14:creationId xmlns:p14="http://schemas.microsoft.com/office/powerpoint/2010/main" val="174515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C027-A1B3-4F39-A26E-A61362BC8E71}"/>
              </a:ext>
            </a:extLst>
          </p:cNvPr>
          <p:cNvSpPr>
            <a:spLocks noGrp="1"/>
          </p:cNvSpPr>
          <p:nvPr>
            <p:ph type="title"/>
          </p:nvPr>
        </p:nvSpPr>
        <p:spPr/>
        <p:txBody>
          <a:bodyPr/>
          <a:lstStyle/>
          <a:p>
            <a:r>
              <a:rPr lang="en-US" dirty="0"/>
              <a:t>Weak Learners</a:t>
            </a:r>
            <a:endParaRPr lang="en-IN" dirty="0"/>
          </a:p>
        </p:txBody>
      </p:sp>
      <p:sp>
        <p:nvSpPr>
          <p:cNvPr id="3" name="Content Placeholder 2">
            <a:extLst>
              <a:ext uri="{FF2B5EF4-FFF2-40B4-BE49-F238E27FC236}">
                <a16:creationId xmlns:a16="http://schemas.microsoft.com/office/drawing/2014/main" id="{AF19BC22-470D-479F-8E2C-8C81EE984477}"/>
              </a:ext>
            </a:extLst>
          </p:cNvPr>
          <p:cNvSpPr>
            <a:spLocks noGrp="1"/>
          </p:cNvSpPr>
          <p:nvPr>
            <p:ph idx="1"/>
          </p:nvPr>
        </p:nvSpPr>
        <p:spPr>
          <a:xfrm>
            <a:off x="1097280" y="1845734"/>
            <a:ext cx="10058400" cy="1450757"/>
          </a:xfrm>
        </p:spPr>
        <p:txBody>
          <a:bodyPr/>
          <a:lstStyle/>
          <a:p>
            <a:pPr algn="just">
              <a:lnSpc>
                <a:spcPct val="100000"/>
              </a:lnSpc>
              <a:buFont typeface="Wingdings" panose="05000000000000000000" pitchFamily="2" charset="2"/>
              <a:buChar char="Ø"/>
            </a:pPr>
            <a:r>
              <a:rPr lang="en-US" dirty="0"/>
              <a:t> </a:t>
            </a:r>
            <a:r>
              <a:rPr lang="en-US" sz="2400" dirty="0"/>
              <a:t>Weak learners are the Models which are used sequentially to reduce the error generated from the previous models and to return a strong model on the end.</a:t>
            </a:r>
          </a:p>
          <a:p>
            <a:pPr algn="just">
              <a:lnSpc>
                <a:spcPct val="100000"/>
              </a:lnSpc>
              <a:buFont typeface="Wingdings" panose="05000000000000000000" pitchFamily="2" charset="2"/>
              <a:buChar char="Ø"/>
            </a:pPr>
            <a:r>
              <a:rPr lang="en-US" sz="2400" dirty="0"/>
              <a:t>Decision tree are used as weak learners in gradient boosting algorithm.</a:t>
            </a:r>
            <a:endParaRPr lang="en-IN" sz="2400" dirty="0"/>
          </a:p>
        </p:txBody>
      </p:sp>
      <p:sp>
        <p:nvSpPr>
          <p:cNvPr id="4" name="Title 1">
            <a:extLst>
              <a:ext uri="{FF2B5EF4-FFF2-40B4-BE49-F238E27FC236}">
                <a16:creationId xmlns:a16="http://schemas.microsoft.com/office/drawing/2014/main" id="{1E1DFDA1-DBF3-4C08-A4C7-35DC32A35462}"/>
              </a:ext>
            </a:extLst>
          </p:cNvPr>
          <p:cNvSpPr txBox="1">
            <a:spLocks/>
          </p:cNvSpPr>
          <p:nvPr/>
        </p:nvSpPr>
        <p:spPr>
          <a:xfrm>
            <a:off x="1229802" y="3356476"/>
            <a:ext cx="10058400" cy="7469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Additive Model</a:t>
            </a:r>
            <a:endParaRPr lang="en-IN" dirty="0"/>
          </a:p>
        </p:txBody>
      </p:sp>
      <p:sp>
        <p:nvSpPr>
          <p:cNvPr id="5" name="Content Placeholder 2">
            <a:extLst>
              <a:ext uri="{FF2B5EF4-FFF2-40B4-BE49-F238E27FC236}">
                <a16:creationId xmlns:a16="http://schemas.microsoft.com/office/drawing/2014/main" id="{10D58EF5-B4E1-48BA-B6AD-49664497D8C0}"/>
              </a:ext>
            </a:extLst>
          </p:cNvPr>
          <p:cNvSpPr txBox="1">
            <a:spLocks/>
          </p:cNvSpPr>
          <p:nvPr/>
        </p:nvSpPr>
        <p:spPr>
          <a:xfrm>
            <a:off x="1066800" y="4130243"/>
            <a:ext cx="10058400" cy="14507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en-US" sz="2400" dirty="0"/>
              <a:t>In gradient boosting decision trees are added one at a time (in sequence) and existing trees in the model are not changed.</a:t>
            </a:r>
          </a:p>
          <a:p>
            <a:pPr algn="just">
              <a:lnSpc>
                <a:spcPct val="100000"/>
              </a:lnSpc>
              <a:buFont typeface="Wingdings" panose="05000000000000000000" pitchFamily="2" charset="2"/>
              <a:buChar char="Ø"/>
            </a:pPr>
            <a:r>
              <a:rPr lang="en-US" sz="2400" dirty="0"/>
              <a:t>It is a model that will regularize the lass function.</a:t>
            </a:r>
            <a:endParaRPr lang="en-IN" sz="2400" dirty="0"/>
          </a:p>
        </p:txBody>
      </p:sp>
    </p:spTree>
    <p:extLst>
      <p:ext uri="{BB962C8B-B14F-4D97-AF65-F5344CB8AC3E}">
        <p14:creationId xmlns:p14="http://schemas.microsoft.com/office/powerpoint/2010/main" val="24747933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179</TotalTime>
  <Words>821</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Assignment – Gradient Boosting</vt:lpstr>
      <vt:lpstr>Ensemble Technique:</vt:lpstr>
      <vt:lpstr>Boosting :</vt:lpstr>
      <vt:lpstr>Types of Boosting</vt:lpstr>
      <vt:lpstr>1. Adaptive Boosting</vt:lpstr>
      <vt:lpstr>2. Gradient Boosting</vt:lpstr>
      <vt:lpstr>Main Components of Gradient Boosting</vt:lpstr>
      <vt:lpstr>Loss Function:</vt:lpstr>
      <vt:lpstr>Weak Learners</vt:lpstr>
      <vt:lpstr>There is a technique called Gradient Boosted Trees whose base learners is CART (Classification and Regression Trees).</vt:lpstr>
      <vt:lpstr>PowerPoint Presentation</vt:lpstr>
      <vt:lpstr>Steps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Gradient Boosting</dc:title>
  <dc:creator>POORAN PRAGNYA Joshi</dc:creator>
  <cp:lastModifiedBy>POORAN PRAGNYA Joshi</cp:lastModifiedBy>
  <cp:revision>8</cp:revision>
  <dcterms:created xsi:type="dcterms:W3CDTF">2022-02-04T14:01:04Z</dcterms:created>
  <dcterms:modified xsi:type="dcterms:W3CDTF">2022-02-04T17:00:44Z</dcterms:modified>
</cp:coreProperties>
</file>