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8" r:id="rId2"/>
  </p:sldMasterIdLst>
  <p:sldIdLst>
    <p:sldId id="264" r:id="rId3"/>
    <p:sldId id="270" r:id="rId4"/>
    <p:sldId id="256" r:id="rId5"/>
    <p:sldId id="265" r:id="rId6"/>
    <p:sldId id="266" r:id="rId7"/>
    <p:sldId id="267" r:id="rId8"/>
    <p:sldId id="268" r:id="rId9"/>
    <p:sldId id="269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44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87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61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57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18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2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8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08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AAE460C-DABF-4143-9244-AF87D3BDF6D7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2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64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9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667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061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97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5592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2441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022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51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404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1809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1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211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85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000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09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5590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84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3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8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0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8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0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4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AE460C-DABF-4143-9244-AF87D3BDF6D7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7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8691-ABF7-44FC-92F4-F64CE440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10705"/>
            <a:ext cx="9601196" cy="5065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 Assignment – Linear Regression</a:t>
            </a:r>
          </a:p>
          <a:p>
            <a:pPr marL="0" indent="0">
              <a:buNone/>
            </a:pP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r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Submitted By: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Pooran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Pragnya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r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November Batch (BDS)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8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9B29-5B7E-47F2-A3A7-F6A9A07D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05694"/>
          </a:xfrm>
        </p:spPr>
        <p:txBody>
          <a:bodyPr/>
          <a:lstStyle/>
          <a:p>
            <a:r>
              <a:rPr lang="en-US" dirty="0"/>
              <a:t>1. Linear Regression: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C78B-AD20-4E23-8DC4-E63839DC6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64904"/>
            <a:ext cx="9601196" cy="341096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It is based on supervised learning, it performs regression tasks</a:t>
            </a:r>
          </a:p>
          <a:p>
            <a:pPr algn="just"/>
            <a:r>
              <a:rPr lang="en-US" dirty="0"/>
              <a:t>Linear Regression performs the task to predict a dependent variable (label) based on a given independent variable (feature) and it finds the linear relationship between them</a:t>
            </a:r>
          </a:p>
          <a:p>
            <a:pPr algn="just"/>
            <a:r>
              <a:rPr lang="en-US" dirty="0"/>
              <a:t>Dependent variable is continuous in nature (that is it can be expressed in decimal form)</a:t>
            </a:r>
          </a:p>
          <a:p>
            <a:pPr algn="just"/>
            <a:r>
              <a:rPr lang="en-US" dirty="0"/>
              <a:t>It is commonly used for predictive analysis</a:t>
            </a:r>
          </a:p>
          <a:p>
            <a:pPr algn="just"/>
            <a:r>
              <a:rPr lang="en-US" dirty="0"/>
              <a:t>Example: 1. weight of a person is linearly related to height</a:t>
            </a:r>
          </a:p>
          <a:p>
            <a:pPr marL="0" indent="0" algn="just">
              <a:buNone/>
            </a:pPr>
            <a:r>
              <a:rPr lang="en-US" dirty="0"/>
              <a:t>                   2. Salary of person based on past experiences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29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7C0982-5433-4DB3-B72B-8AB4567F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Types of Linear Regression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389C42-532E-41CF-895B-7A7608AE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Simple Linear Regression</a:t>
            </a:r>
          </a:p>
          <a:p>
            <a:r>
              <a:rPr lang="en-US" dirty="0"/>
              <a:t>2. Multiple Linear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34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B771-F492-4B30-AE78-D6D1E24C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Simple 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591A5-A3EE-4F95-9A4C-AE5C8A17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type of linear regression where dependent variable (label) depends on only one independent variable (feature)</a:t>
            </a:r>
          </a:p>
          <a:p>
            <a:r>
              <a:rPr lang="en-US" dirty="0"/>
              <a:t>Example: 1. Salary of Person Depending only on Past Experiences.</a:t>
            </a:r>
          </a:p>
          <a:p>
            <a:pPr marL="0" indent="0">
              <a:buNone/>
            </a:pPr>
            <a:r>
              <a:rPr lang="en-US" dirty="0"/>
              <a:t>                   2. Marks obtained by students based on number of hours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08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2844-50C1-4C89-AF88-52EC36A7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Simple Linear Regression</a:t>
            </a:r>
            <a:endParaRPr lang="en-IN" dirty="0"/>
          </a:p>
        </p:txBody>
      </p:sp>
      <p:pic>
        <p:nvPicPr>
          <p:cNvPr id="1026" name="Picture 2" descr="MAT 312: Linear Relationships: A Review">
            <a:extLst>
              <a:ext uri="{FF2B5EF4-FFF2-40B4-BE49-F238E27FC236}">
                <a16:creationId xmlns:a16="http://schemas.microsoft.com/office/drawing/2014/main" id="{CD3041F7-F50B-4B8F-A2BE-E3EA3DAB50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2801938"/>
            <a:ext cx="3789708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16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EF44-61BD-4861-9581-F108DD00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for simple 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88DB-E944-4988-B64C-CEE0A9E07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Where, </a:t>
            </a:r>
          </a:p>
          <a:p>
            <a:pPr marL="0" indent="0">
              <a:buNone/>
            </a:pPr>
            <a:r>
              <a:rPr lang="en-IN" dirty="0"/>
              <a:t>Y = output/label/dependent Variable</a:t>
            </a:r>
          </a:p>
          <a:p>
            <a:pPr marL="0" indent="0">
              <a:buNone/>
            </a:pPr>
            <a:r>
              <a:rPr lang="en-IN" dirty="0"/>
              <a:t>m = Slope </a:t>
            </a:r>
          </a:p>
          <a:p>
            <a:pPr marL="0" indent="0">
              <a:buNone/>
            </a:pPr>
            <a:r>
              <a:rPr lang="en-IN" dirty="0"/>
              <a:t>X = independent Variable/Feature/Input</a:t>
            </a:r>
          </a:p>
          <a:p>
            <a:pPr marL="0" indent="0">
              <a:buNone/>
            </a:pPr>
            <a:r>
              <a:rPr lang="en-IN" dirty="0"/>
              <a:t>C= Intercept (the linear line where it cuts the y-axis)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2A5C8-898B-4B9E-B0D9-74950DA2780D}"/>
              </a:ext>
            </a:extLst>
          </p:cNvPr>
          <p:cNvSpPr/>
          <p:nvPr/>
        </p:nvSpPr>
        <p:spPr>
          <a:xfrm>
            <a:off x="3965713" y="2951922"/>
            <a:ext cx="3975652" cy="4770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 = </a:t>
            </a:r>
            <a:r>
              <a:rPr lang="en-US" b="1" dirty="0" err="1"/>
              <a:t>mX+C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468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288C-01AC-4A84-B43F-61B54CBA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/>
              <a:t>.  </a:t>
            </a:r>
            <a:r>
              <a:rPr lang="en-US" dirty="0"/>
              <a:t>Multiple 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5D6BD-0E39-4797-A795-36489D7E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25207"/>
          </a:xfrm>
        </p:spPr>
        <p:txBody>
          <a:bodyPr/>
          <a:lstStyle/>
          <a:p>
            <a:r>
              <a:rPr lang="en-US" dirty="0"/>
              <a:t>It is a type of linear regression where dependent variable (Label) depends on more than one independent variables or features.</a:t>
            </a:r>
          </a:p>
          <a:p>
            <a:r>
              <a:rPr lang="en-US" dirty="0"/>
              <a:t>Example: House Price Prediction, Salary Hike in a company etc.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46DB46-66C3-4036-8BA0-5434ED6E1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89102"/>
              </p:ext>
            </p:extLst>
          </p:nvPr>
        </p:nvGraphicFramePr>
        <p:xfrm>
          <a:off x="2186609" y="3952241"/>
          <a:ext cx="86371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276">
                  <a:extLst>
                    <a:ext uri="{9D8B030D-6E8A-4147-A177-3AD203B41FA5}">
                      <a16:colId xmlns:a16="http://schemas.microsoft.com/office/drawing/2014/main" val="1826350125"/>
                    </a:ext>
                  </a:extLst>
                </a:gridCol>
                <a:gridCol w="2159276">
                  <a:extLst>
                    <a:ext uri="{9D8B030D-6E8A-4147-A177-3AD203B41FA5}">
                      <a16:colId xmlns:a16="http://schemas.microsoft.com/office/drawing/2014/main" val="3475242551"/>
                    </a:ext>
                  </a:extLst>
                </a:gridCol>
                <a:gridCol w="2159276">
                  <a:extLst>
                    <a:ext uri="{9D8B030D-6E8A-4147-A177-3AD203B41FA5}">
                      <a16:colId xmlns:a16="http://schemas.microsoft.com/office/drawing/2014/main" val="2711400682"/>
                    </a:ext>
                  </a:extLst>
                </a:gridCol>
                <a:gridCol w="2159276">
                  <a:extLst>
                    <a:ext uri="{9D8B030D-6E8A-4147-A177-3AD203B41FA5}">
                      <a16:colId xmlns:a16="http://schemas.microsoft.com/office/drawing/2014/main" val="2281426002"/>
                    </a:ext>
                  </a:extLst>
                </a:gridCol>
              </a:tblGrid>
              <a:tr h="5497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Square Feet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No. of Rooms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Bed Rooms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(in Lakh Rupees)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6108"/>
                  </a:ext>
                </a:extLst>
              </a:tr>
              <a:tr h="314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25.00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072581"/>
                  </a:ext>
                </a:extLst>
              </a:tr>
              <a:tr h="314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30.00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107369"/>
                  </a:ext>
                </a:extLst>
              </a:tr>
              <a:tr h="314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40.00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466600"/>
                  </a:ext>
                </a:extLst>
              </a:tr>
              <a:tr h="314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60.00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310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82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505B-FB30-4486-ABFE-885AD1BF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for Multiple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572F-38A8-4E9E-87F0-2F95EA1F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Where,</a:t>
            </a:r>
          </a:p>
          <a:p>
            <a:pPr marL="0" indent="0">
              <a:buNone/>
            </a:pPr>
            <a:r>
              <a:rPr lang="en-IN" dirty="0"/>
              <a:t>Y = Dependent Variable (Label)</a:t>
            </a:r>
          </a:p>
          <a:p>
            <a:pPr marL="0" indent="0">
              <a:buNone/>
            </a:pPr>
            <a:r>
              <a:rPr lang="en-IN" dirty="0"/>
              <a:t>C = Interceptor</a:t>
            </a:r>
          </a:p>
          <a:p>
            <a:pPr marL="0" indent="0">
              <a:buNone/>
            </a:pPr>
            <a:r>
              <a:rPr lang="en-IN" dirty="0"/>
              <a:t>M1, M2….Mn Are Slopes of Independent Variables</a:t>
            </a:r>
          </a:p>
          <a:p>
            <a:pPr marL="0" indent="0">
              <a:buNone/>
            </a:pPr>
            <a:r>
              <a:rPr lang="en-IN" dirty="0"/>
              <a:t>X1, X2…. </a:t>
            </a:r>
            <a:r>
              <a:rPr lang="en-IN" dirty="0" err="1"/>
              <a:t>Xn</a:t>
            </a:r>
            <a:r>
              <a:rPr lang="en-IN" dirty="0"/>
              <a:t> Are Independent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B24BF-FBAC-425A-A2F4-19E22E90ED94}"/>
              </a:ext>
            </a:extLst>
          </p:cNvPr>
          <p:cNvSpPr/>
          <p:nvPr/>
        </p:nvSpPr>
        <p:spPr>
          <a:xfrm>
            <a:off x="3796747" y="2683565"/>
            <a:ext cx="4393096" cy="954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 = C+M1X1+M2X2+M3X3+……</a:t>
            </a:r>
            <a:r>
              <a:rPr lang="en-US" b="1" dirty="0" err="1"/>
              <a:t>MnXn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1328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1F4151-E750-4CA6-BF97-0E0B34ED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M1, M2 …Mn are slopes of independent variables.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Depending on the value of slope, we can find which independent variable/feature impacts the dependent variable/output/label  more than others and we can prioritize which independent factor/variable is utmost important and next and so on.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317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401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Garamond</vt:lpstr>
      <vt:lpstr>Wingdings</vt:lpstr>
      <vt:lpstr>Organic</vt:lpstr>
      <vt:lpstr>1_Organic</vt:lpstr>
      <vt:lpstr>PowerPoint Presentation</vt:lpstr>
      <vt:lpstr>1. Linear Regression:</vt:lpstr>
      <vt:lpstr>2. Types of Linear Regression</vt:lpstr>
      <vt:lpstr>3. Simple Linear Regression</vt:lpstr>
      <vt:lpstr>Representation of Simple Linear Regression</vt:lpstr>
      <vt:lpstr>Equation for simple Linear Regression</vt:lpstr>
      <vt:lpstr>4.  Multiple Linear Regression</vt:lpstr>
      <vt:lpstr>Equation for Multiple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POORAN PRAGNYA Joshi</dc:creator>
  <cp:lastModifiedBy>POORAN PRAGNYA Joshi</cp:lastModifiedBy>
  <cp:revision>7</cp:revision>
  <dcterms:created xsi:type="dcterms:W3CDTF">2022-01-12T11:50:35Z</dcterms:created>
  <dcterms:modified xsi:type="dcterms:W3CDTF">2022-01-12T14:58:36Z</dcterms:modified>
</cp:coreProperties>
</file>