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05E683-03E6-49BC-A0B5-FB69F2A24E1D}" type="datetimeFigureOut">
              <a:rPr lang="en-IN" smtClean="0"/>
              <a:t>30-12-2021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68E09C18-EA4F-4D5A-BD4D-1A4B5CD15534}" type="slidenum">
              <a:rPr lang="en-IN" smtClean="0"/>
              <a:t>‹#›</a:t>
            </a:fld>
            <a:endParaRPr lang="en-IN"/>
          </a:p>
        </p:txBody>
      </p:sp>
    </p:spTree>
    <p:extLst>
      <p:ext uri="{BB962C8B-B14F-4D97-AF65-F5344CB8AC3E}">
        <p14:creationId xmlns:p14="http://schemas.microsoft.com/office/powerpoint/2010/main" val="207606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05E683-03E6-49BC-A0B5-FB69F2A24E1D}"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E09C18-EA4F-4D5A-BD4D-1A4B5CD15534}" type="slidenum">
              <a:rPr lang="en-IN" smtClean="0"/>
              <a:t>‹#›</a:t>
            </a:fld>
            <a:endParaRPr lang="en-IN"/>
          </a:p>
        </p:txBody>
      </p:sp>
    </p:spTree>
    <p:extLst>
      <p:ext uri="{BB962C8B-B14F-4D97-AF65-F5344CB8AC3E}">
        <p14:creationId xmlns:p14="http://schemas.microsoft.com/office/powerpoint/2010/main" val="1540743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05E683-03E6-49BC-A0B5-FB69F2A24E1D}"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E09C18-EA4F-4D5A-BD4D-1A4B5CD15534}" type="slidenum">
              <a:rPr lang="en-IN" smtClean="0"/>
              <a:t>‹#›</a:t>
            </a:fld>
            <a:endParaRPr lang="en-IN"/>
          </a:p>
        </p:txBody>
      </p:sp>
    </p:spTree>
    <p:extLst>
      <p:ext uri="{BB962C8B-B14F-4D97-AF65-F5344CB8AC3E}">
        <p14:creationId xmlns:p14="http://schemas.microsoft.com/office/powerpoint/2010/main" val="1965489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05E683-03E6-49BC-A0B5-FB69F2A24E1D}"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E09C18-EA4F-4D5A-BD4D-1A4B5CD15534}" type="slidenum">
              <a:rPr lang="en-IN" smtClean="0"/>
              <a:t>‹#›</a:t>
            </a:fld>
            <a:endParaRPr lang="en-IN"/>
          </a:p>
        </p:txBody>
      </p:sp>
    </p:spTree>
    <p:extLst>
      <p:ext uri="{BB962C8B-B14F-4D97-AF65-F5344CB8AC3E}">
        <p14:creationId xmlns:p14="http://schemas.microsoft.com/office/powerpoint/2010/main" val="1973359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05E683-03E6-49BC-A0B5-FB69F2A24E1D}"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E09C18-EA4F-4D5A-BD4D-1A4B5CD15534}" type="slidenum">
              <a:rPr lang="en-IN" smtClean="0"/>
              <a:t>‹#›</a:t>
            </a:fld>
            <a:endParaRPr lang="en-IN"/>
          </a:p>
        </p:txBody>
      </p:sp>
    </p:spTree>
    <p:extLst>
      <p:ext uri="{BB962C8B-B14F-4D97-AF65-F5344CB8AC3E}">
        <p14:creationId xmlns:p14="http://schemas.microsoft.com/office/powerpoint/2010/main" val="862765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05E683-03E6-49BC-A0B5-FB69F2A24E1D}"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E09C18-EA4F-4D5A-BD4D-1A4B5CD15534}" type="slidenum">
              <a:rPr lang="en-IN" smtClean="0"/>
              <a:t>‹#›</a:t>
            </a:fld>
            <a:endParaRPr lang="en-IN"/>
          </a:p>
        </p:txBody>
      </p:sp>
    </p:spTree>
    <p:extLst>
      <p:ext uri="{BB962C8B-B14F-4D97-AF65-F5344CB8AC3E}">
        <p14:creationId xmlns:p14="http://schemas.microsoft.com/office/powerpoint/2010/main" val="893857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05E683-03E6-49BC-A0B5-FB69F2A24E1D}"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E09C18-EA4F-4D5A-BD4D-1A4B5CD15534}" type="slidenum">
              <a:rPr lang="en-IN" smtClean="0"/>
              <a:t>‹#›</a:t>
            </a:fld>
            <a:endParaRPr lang="en-IN"/>
          </a:p>
        </p:txBody>
      </p:sp>
    </p:spTree>
    <p:extLst>
      <p:ext uri="{BB962C8B-B14F-4D97-AF65-F5344CB8AC3E}">
        <p14:creationId xmlns:p14="http://schemas.microsoft.com/office/powerpoint/2010/main" val="219258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05E683-03E6-49BC-A0B5-FB69F2A24E1D}"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E09C18-EA4F-4D5A-BD4D-1A4B5CD15534}" type="slidenum">
              <a:rPr lang="en-IN" smtClean="0"/>
              <a:t>‹#›</a:t>
            </a:fld>
            <a:endParaRPr lang="en-IN"/>
          </a:p>
        </p:txBody>
      </p:sp>
    </p:spTree>
    <p:extLst>
      <p:ext uri="{BB962C8B-B14F-4D97-AF65-F5344CB8AC3E}">
        <p14:creationId xmlns:p14="http://schemas.microsoft.com/office/powerpoint/2010/main" val="484083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05E683-03E6-49BC-A0B5-FB69F2A24E1D}"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E09C18-EA4F-4D5A-BD4D-1A4B5CD15534}" type="slidenum">
              <a:rPr lang="en-IN" smtClean="0"/>
              <a:t>‹#›</a:t>
            </a:fld>
            <a:endParaRPr lang="en-IN"/>
          </a:p>
        </p:txBody>
      </p:sp>
    </p:spTree>
    <p:extLst>
      <p:ext uri="{BB962C8B-B14F-4D97-AF65-F5344CB8AC3E}">
        <p14:creationId xmlns:p14="http://schemas.microsoft.com/office/powerpoint/2010/main" val="2152252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05E683-03E6-49BC-A0B5-FB69F2A24E1D}"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68E09C18-EA4F-4D5A-BD4D-1A4B5CD15534}" type="slidenum">
              <a:rPr lang="en-IN" smtClean="0"/>
              <a:t>‹#›</a:t>
            </a:fld>
            <a:endParaRPr lang="en-IN"/>
          </a:p>
        </p:txBody>
      </p:sp>
    </p:spTree>
    <p:extLst>
      <p:ext uri="{BB962C8B-B14F-4D97-AF65-F5344CB8AC3E}">
        <p14:creationId xmlns:p14="http://schemas.microsoft.com/office/powerpoint/2010/main" val="3729750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05E683-03E6-49BC-A0B5-FB69F2A24E1D}"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E09C18-EA4F-4D5A-BD4D-1A4B5CD15534}" type="slidenum">
              <a:rPr lang="en-IN" smtClean="0"/>
              <a:t>‹#›</a:t>
            </a:fld>
            <a:endParaRPr lang="en-IN"/>
          </a:p>
        </p:txBody>
      </p:sp>
    </p:spTree>
    <p:extLst>
      <p:ext uri="{BB962C8B-B14F-4D97-AF65-F5344CB8AC3E}">
        <p14:creationId xmlns:p14="http://schemas.microsoft.com/office/powerpoint/2010/main" val="3731591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05E683-03E6-49BC-A0B5-FB69F2A24E1D}"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E09C18-EA4F-4D5A-BD4D-1A4B5CD15534}" type="slidenum">
              <a:rPr lang="en-IN" smtClean="0"/>
              <a:t>‹#›</a:t>
            </a:fld>
            <a:endParaRPr lang="en-IN"/>
          </a:p>
        </p:txBody>
      </p:sp>
    </p:spTree>
    <p:extLst>
      <p:ext uri="{BB962C8B-B14F-4D97-AF65-F5344CB8AC3E}">
        <p14:creationId xmlns:p14="http://schemas.microsoft.com/office/powerpoint/2010/main" val="47804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05E683-03E6-49BC-A0B5-FB69F2A24E1D}" type="datetimeFigureOut">
              <a:rPr lang="en-IN" smtClean="0"/>
              <a:t>30-12-2021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E09C18-EA4F-4D5A-BD4D-1A4B5CD15534}" type="slidenum">
              <a:rPr lang="en-IN" smtClean="0"/>
              <a:t>‹#›</a:t>
            </a:fld>
            <a:endParaRPr lang="en-IN"/>
          </a:p>
        </p:txBody>
      </p:sp>
    </p:spTree>
    <p:extLst>
      <p:ext uri="{BB962C8B-B14F-4D97-AF65-F5344CB8AC3E}">
        <p14:creationId xmlns:p14="http://schemas.microsoft.com/office/powerpoint/2010/main" val="2531364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05E683-03E6-49BC-A0B5-FB69F2A24E1D}" type="datetimeFigureOut">
              <a:rPr lang="en-IN" smtClean="0"/>
              <a:t>30-12-2021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E09C18-EA4F-4D5A-BD4D-1A4B5CD15534}" type="slidenum">
              <a:rPr lang="en-IN" smtClean="0"/>
              <a:t>‹#›</a:t>
            </a:fld>
            <a:endParaRPr lang="en-IN"/>
          </a:p>
        </p:txBody>
      </p:sp>
    </p:spTree>
    <p:extLst>
      <p:ext uri="{BB962C8B-B14F-4D97-AF65-F5344CB8AC3E}">
        <p14:creationId xmlns:p14="http://schemas.microsoft.com/office/powerpoint/2010/main" val="395779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5E683-03E6-49BC-A0B5-FB69F2A24E1D}" type="datetimeFigureOut">
              <a:rPr lang="en-IN" smtClean="0"/>
              <a:t>30-12-2021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E09C18-EA4F-4D5A-BD4D-1A4B5CD15534}" type="slidenum">
              <a:rPr lang="en-IN" smtClean="0"/>
              <a:t>‹#›</a:t>
            </a:fld>
            <a:endParaRPr lang="en-IN"/>
          </a:p>
        </p:txBody>
      </p:sp>
    </p:spTree>
    <p:extLst>
      <p:ext uri="{BB962C8B-B14F-4D97-AF65-F5344CB8AC3E}">
        <p14:creationId xmlns:p14="http://schemas.microsoft.com/office/powerpoint/2010/main" val="242712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05E683-03E6-49BC-A0B5-FB69F2A24E1D}"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E09C18-EA4F-4D5A-BD4D-1A4B5CD15534}" type="slidenum">
              <a:rPr lang="en-IN" smtClean="0"/>
              <a:t>‹#›</a:t>
            </a:fld>
            <a:endParaRPr lang="en-IN"/>
          </a:p>
        </p:txBody>
      </p:sp>
    </p:spTree>
    <p:extLst>
      <p:ext uri="{BB962C8B-B14F-4D97-AF65-F5344CB8AC3E}">
        <p14:creationId xmlns:p14="http://schemas.microsoft.com/office/powerpoint/2010/main" val="1797992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05E683-03E6-49BC-A0B5-FB69F2A24E1D}"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E09C18-EA4F-4D5A-BD4D-1A4B5CD15534}" type="slidenum">
              <a:rPr lang="en-IN" smtClean="0"/>
              <a:t>‹#›</a:t>
            </a:fld>
            <a:endParaRPr lang="en-IN"/>
          </a:p>
        </p:txBody>
      </p:sp>
    </p:spTree>
    <p:extLst>
      <p:ext uri="{BB962C8B-B14F-4D97-AF65-F5344CB8AC3E}">
        <p14:creationId xmlns:p14="http://schemas.microsoft.com/office/powerpoint/2010/main" val="279483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805E683-03E6-49BC-A0B5-FB69F2A24E1D}" type="datetimeFigureOut">
              <a:rPr lang="en-IN" smtClean="0"/>
              <a:t>30-12-2021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E09C18-EA4F-4D5A-BD4D-1A4B5CD15534}" type="slidenum">
              <a:rPr lang="en-IN" smtClean="0"/>
              <a:t>‹#›</a:t>
            </a:fld>
            <a:endParaRPr lang="en-IN"/>
          </a:p>
        </p:txBody>
      </p:sp>
    </p:spTree>
    <p:extLst>
      <p:ext uri="{BB962C8B-B14F-4D97-AF65-F5344CB8AC3E}">
        <p14:creationId xmlns:p14="http://schemas.microsoft.com/office/powerpoint/2010/main" val="575955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1D0896-B9A0-4FA9-A141-5917FCE36668}"/>
              </a:ext>
            </a:extLst>
          </p:cNvPr>
          <p:cNvSpPr>
            <a:spLocks noGrp="1"/>
          </p:cNvSpPr>
          <p:nvPr>
            <p:ph type="title"/>
          </p:nvPr>
        </p:nvSpPr>
        <p:spPr>
          <a:xfrm>
            <a:off x="1434034" y="1419127"/>
            <a:ext cx="10018713" cy="1752599"/>
          </a:xfrm>
        </p:spPr>
        <p:txBody>
          <a:bodyPr>
            <a:normAutofit/>
          </a:bodyPr>
          <a:lstStyle/>
          <a:p>
            <a:r>
              <a:rPr lang="en-IN" dirty="0">
                <a:solidFill>
                  <a:schemeClr val="accent5">
                    <a:lumMod val="75000"/>
                  </a:schemeClr>
                </a:solidFill>
              </a:rPr>
              <a:t>Machine Learning Assignment</a:t>
            </a:r>
            <a:br>
              <a:rPr lang="en-IN" dirty="0">
                <a:solidFill>
                  <a:schemeClr val="accent5">
                    <a:lumMod val="75000"/>
                  </a:schemeClr>
                </a:solidFill>
              </a:rPr>
            </a:br>
            <a:endParaRPr lang="en-IN" dirty="0">
              <a:solidFill>
                <a:schemeClr val="accent5">
                  <a:lumMod val="75000"/>
                </a:schemeClr>
              </a:solidFill>
            </a:endParaRPr>
          </a:p>
        </p:txBody>
      </p:sp>
      <p:sp>
        <p:nvSpPr>
          <p:cNvPr id="5" name="Content Placeholder 4">
            <a:extLst>
              <a:ext uri="{FF2B5EF4-FFF2-40B4-BE49-F238E27FC236}">
                <a16:creationId xmlns:a16="http://schemas.microsoft.com/office/drawing/2014/main" id="{4BA81906-DACF-4DF7-A7F0-1D75A584BF9C}"/>
              </a:ext>
            </a:extLst>
          </p:cNvPr>
          <p:cNvSpPr>
            <a:spLocks noGrp="1"/>
          </p:cNvSpPr>
          <p:nvPr>
            <p:ph idx="1"/>
          </p:nvPr>
        </p:nvSpPr>
        <p:spPr>
          <a:xfrm>
            <a:off x="7626285" y="4562573"/>
            <a:ext cx="3876738" cy="1228627"/>
          </a:xfrm>
        </p:spPr>
        <p:txBody>
          <a:bodyPr>
            <a:normAutofit fontScale="92500"/>
          </a:bodyPr>
          <a:lstStyle/>
          <a:p>
            <a:pPr marL="0" indent="0" algn="r">
              <a:buNone/>
            </a:pPr>
            <a:r>
              <a:rPr lang="en-US" dirty="0">
                <a:solidFill>
                  <a:srgbClr val="002060"/>
                </a:solidFill>
              </a:rPr>
              <a:t>Submitted by: </a:t>
            </a:r>
            <a:r>
              <a:rPr lang="en-US" dirty="0" err="1">
                <a:solidFill>
                  <a:srgbClr val="002060"/>
                </a:solidFill>
              </a:rPr>
              <a:t>Pooran</a:t>
            </a:r>
            <a:r>
              <a:rPr lang="en-US" dirty="0">
                <a:solidFill>
                  <a:srgbClr val="002060"/>
                </a:solidFill>
              </a:rPr>
              <a:t> </a:t>
            </a:r>
            <a:r>
              <a:rPr lang="en-US" dirty="0" err="1">
                <a:solidFill>
                  <a:srgbClr val="002060"/>
                </a:solidFill>
              </a:rPr>
              <a:t>Pragnya</a:t>
            </a:r>
            <a:endParaRPr lang="en-US" dirty="0">
              <a:solidFill>
                <a:srgbClr val="002060"/>
              </a:solidFill>
            </a:endParaRPr>
          </a:p>
          <a:p>
            <a:pPr marL="0" indent="0" algn="r">
              <a:buNone/>
            </a:pPr>
            <a:r>
              <a:rPr lang="en-US" dirty="0">
                <a:solidFill>
                  <a:srgbClr val="002060"/>
                </a:solidFill>
              </a:rPr>
              <a:t>November batch (bds)</a:t>
            </a:r>
            <a:endParaRPr lang="en-IN" dirty="0">
              <a:solidFill>
                <a:srgbClr val="002060"/>
              </a:solidFill>
            </a:endParaRPr>
          </a:p>
          <a:p>
            <a:endParaRPr lang="en-IN" dirty="0"/>
          </a:p>
        </p:txBody>
      </p:sp>
    </p:spTree>
    <p:extLst>
      <p:ext uri="{BB962C8B-B14F-4D97-AF65-F5344CB8AC3E}">
        <p14:creationId xmlns:p14="http://schemas.microsoft.com/office/powerpoint/2010/main" val="2034692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29C37-7FF4-4EAE-B0A6-48FC4DD95186}"/>
              </a:ext>
            </a:extLst>
          </p:cNvPr>
          <p:cNvSpPr>
            <a:spLocks noGrp="1"/>
          </p:cNvSpPr>
          <p:nvPr>
            <p:ph type="title"/>
          </p:nvPr>
        </p:nvSpPr>
        <p:spPr>
          <a:xfrm>
            <a:off x="1484309" y="346436"/>
            <a:ext cx="10018713" cy="1180707"/>
          </a:xfrm>
        </p:spPr>
        <p:txBody>
          <a:bodyPr/>
          <a:lstStyle/>
          <a:p>
            <a:r>
              <a:rPr lang="en-US" dirty="0"/>
              <a:t>1. What is Machine Learning?</a:t>
            </a:r>
            <a:endParaRPr lang="en-IN" dirty="0"/>
          </a:p>
        </p:txBody>
      </p:sp>
      <p:sp>
        <p:nvSpPr>
          <p:cNvPr id="3" name="Content Placeholder 2">
            <a:extLst>
              <a:ext uri="{FF2B5EF4-FFF2-40B4-BE49-F238E27FC236}">
                <a16:creationId xmlns:a16="http://schemas.microsoft.com/office/drawing/2014/main" id="{B84C4907-CB7F-4507-981A-EF4636DFC0A5}"/>
              </a:ext>
            </a:extLst>
          </p:cNvPr>
          <p:cNvSpPr>
            <a:spLocks noGrp="1"/>
          </p:cNvSpPr>
          <p:nvPr>
            <p:ph idx="1"/>
          </p:nvPr>
        </p:nvSpPr>
        <p:spPr>
          <a:xfrm>
            <a:off x="1484309" y="1809946"/>
            <a:ext cx="10018713" cy="4440025"/>
          </a:xfrm>
        </p:spPr>
        <p:txBody>
          <a:bodyPr>
            <a:normAutofit lnSpcReduction="10000"/>
          </a:bodyPr>
          <a:lstStyle/>
          <a:p>
            <a:pPr marL="0" indent="0" algn="just">
              <a:buNone/>
            </a:pPr>
            <a:r>
              <a:rPr lang="en-US" sz="2800" b="1" u="sng" dirty="0"/>
              <a:t>Machine Learning</a:t>
            </a:r>
            <a:r>
              <a:rPr lang="en-US" dirty="0"/>
              <a:t>:</a:t>
            </a:r>
            <a:r>
              <a:rPr lang="en-IN" dirty="0"/>
              <a:t> It is the study of computer </a:t>
            </a:r>
            <a:r>
              <a:rPr lang="en-US" dirty="0"/>
              <a:t>algorithms that can improve automatically through experience and by the use of data.</a:t>
            </a:r>
          </a:p>
          <a:p>
            <a:pPr marL="0" indent="0" algn="just">
              <a:buNone/>
            </a:pPr>
            <a:r>
              <a:rPr lang="en-US" u="sng" dirty="0"/>
              <a:t>Or</a:t>
            </a:r>
          </a:p>
          <a:p>
            <a:pPr marL="0" indent="0" algn="just">
              <a:buNone/>
            </a:pPr>
            <a:r>
              <a:rPr lang="en-US" dirty="0"/>
              <a:t>The use of development of computer systems that are able to learn and adapt without following explicit instructions, by using algorithms and statistical models to analyze and draw inferences from patterns in data.</a:t>
            </a:r>
          </a:p>
          <a:p>
            <a:pPr algn="just">
              <a:buFont typeface="Wingdings" panose="05000000000000000000" pitchFamily="2" charset="2"/>
              <a:buChar char="Ø"/>
            </a:pPr>
            <a:r>
              <a:rPr lang="en-US" dirty="0"/>
              <a:t> It is a subfield of artificial intelligence.</a:t>
            </a:r>
          </a:p>
          <a:p>
            <a:pPr algn="just">
              <a:buFont typeface="Wingdings" panose="05000000000000000000" pitchFamily="2" charset="2"/>
              <a:buChar char="Ø"/>
            </a:pPr>
            <a:r>
              <a:rPr lang="en-US" dirty="0"/>
              <a:t>The goal of machine learning generally is to understand the structure of data and fit that data into models that can be understood and utilized by people.</a:t>
            </a:r>
          </a:p>
          <a:p>
            <a:pPr marL="0" indent="0" algn="just">
              <a:buNone/>
            </a:pPr>
            <a:endParaRPr lang="en-US" dirty="0"/>
          </a:p>
        </p:txBody>
      </p:sp>
      <p:sp>
        <p:nvSpPr>
          <p:cNvPr id="5" name="TextBox 4">
            <a:extLst>
              <a:ext uri="{FF2B5EF4-FFF2-40B4-BE49-F238E27FC236}">
                <a16:creationId xmlns:a16="http://schemas.microsoft.com/office/drawing/2014/main" id="{C3A7482F-AEEA-43B6-8490-82ED7004C4E7}"/>
              </a:ext>
            </a:extLst>
          </p:cNvPr>
          <p:cNvSpPr txBox="1"/>
          <p:nvPr/>
        </p:nvSpPr>
        <p:spPr>
          <a:xfrm>
            <a:off x="3047215" y="3246690"/>
            <a:ext cx="6094428" cy="369332"/>
          </a:xfrm>
          <a:prstGeom prst="rect">
            <a:avLst/>
          </a:prstGeom>
          <a:noFill/>
        </p:spPr>
        <p:txBody>
          <a:bodyPr wrap="square">
            <a:spAutoFit/>
          </a:bodyPr>
          <a:lstStyle/>
          <a:p>
            <a:pPr marL="0" indent="0">
              <a:buNone/>
            </a:pPr>
            <a:endParaRPr lang="en-US" dirty="0"/>
          </a:p>
        </p:txBody>
      </p:sp>
    </p:spTree>
    <p:extLst>
      <p:ext uri="{BB962C8B-B14F-4D97-AF65-F5344CB8AC3E}">
        <p14:creationId xmlns:p14="http://schemas.microsoft.com/office/powerpoint/2010/main" val="186995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698EA-C1D9-4F89-BE77-77A44330ABC2}"/>
              </a:ext>
            </a:extLst>
          </p:cNvPr>
          <p:cNvSpPr>
            <a:spLocks noGrp="1"/>
          </p:cNvSpPr>
          <p:nvPr>
            <p:ph type="title"/>
          </p:nvPr>
        </p:nvSpPr>
        <p:spPr>
          <a:xfrm>
            <a:off x="1484311" y="685801"/>
            <a:ext cx="10018713" cy="1020452"/>
          </a:xfrm>
        </p:spPr>
        <p:txBody>
          <a:bodyPr/>
          <a:lstStyle/>
          <a:p>
            <a:r>
              <a:rPr lang="en-US" dirty="0"/>
              <a:t>2. Applications of Machine Learning:</a:t>
            </a:r>
            <a:endParaRPr lang="en-IN" dirty="0"/>
          </a:p>
        </p:txBody>
      </p:sp>
      <p:sp>
        <p:nvSpPr>
          <p:cNvPr id="3" name="Content Placeholder 2">
            <a:extLst>
              <a:ext uri="{FF2B5EF4-FFF2-40B4-BE49-F238E27FC236}">
                <a16:creationId xmlns:a16="http://schemas.microsoft.com/office/drawing/2014/main" id="{EB71ECB6-042A-4B2E-B53A-1FC018521703}"/>
              </a:ext>
            </a:extLst>
          </p:cNvPr>
          <p:cNvSpPr>
            <a:spLocks noGrp="1"/>
          </p:cNvSpPr>
          <p:nvPr>
            <p:ph idx="1"/>
          </p:nvPr>
        </p:nvSpPr>
        <p:spPr>
          <a:xfrm>
            <a:off x="1484311" y="1706253"/>
            <a:ext cx="10018713" cy="4289196"/>
          </a:xfrm>
        </p:spPr>
        <p:txBody>
          <a:bodyPr>
            <a:noAutofit/>
          </a:bodyPr>
          <a:lstStyle/>
          <a:p>
            <a:pPr algn="just">
              <a:buFont typeface="Wingdings" panose="05000000000000000000" pitchFamily="2" charset="2"/>
              <a:buChar char="v"/>
            </a:pPr>
            <a:r>
              <a:rPr lang="en-US" sz="2200" dirty="0"/>
              <a:t> It finds extensive application in Information Extraction (IE).It is the process of extracting structured information from unstructured data such as Webpages, articles, blogs, business reports etc.</a:t>
            </a:r>
          </a:p>
          <a:p>
            <a:pPr algn="just">
              <a:buFont typeface="Wingdings" panose="05000000000000000000" pitchFamily="2" charset="2"/>
              <a:buChar char="v"/>
            </a:pPr>
            <a:r>
              <a:rPr lang="en-US" sz="2200" dirty="0"/>
              <a:t>It helps in solving diagnostic and prognostic problems in variety of medical domain for example in prediction of disease progression, for therapy planning and support and for overall patient management.</a:t>
            </a:r>
          </a:p>
          <a:p>
            <a:pPr algn="just">
              <a:buFont typeface="Wingdings" panose="05000000000000000000" pitchFamily="2" charset="2"/>
              <a:buChar char="v"/>
            </a:pPr>
            <a:r>
              <a:rPr lang="en-US" sz="2200" dirty="0"/>
              <a:t>It helps in speech recognition which enables the popularity and translation of speech into text by computers</a:t>
            </a:r>
          </a:p>
          <a:p>
            <a:pPr algn="just">
              <a:buFont typeface="Wingdings" panose="05000000000000000000" pitchFamily="2" charset="2"/>
              <a:buChar char="v"/>
            </a:pPr>
            <a:r>
              <a:rPr lang="en-US" sz="2200" dirty="0"/>
              <a:t>It is used in image recognition like face recognition and also used in optical character recognition (OCR).</a:t>
            </a:r>
          </a:p>
          <a:p>
            <a:pPr algn="just">
              <a:buFont typeface="Wingdings" panose="05000000000000000000" pitchFamily="2" charset="2"/>
              <a:buChar char="v"/>
            </a:pPr>
            <a:r>
              <a:rPr lang="en-US" sz="2200" dirty="0"/>
              <a:t>It is used for future predictions based on a historical data.</a:t>
            </a:r>
          </a:p>
        </p:txBody>
      </p:sp>
    </p:spTree>
    <p:extLst>
      <p:ext uri="{BB962C8B-B14F-4D97-AF65-F5344CB8AC3E}">
        <p14:creationId xmlns:p14="http://schemas.microsoft.com/office/powerpoint/2010/main" val="1791713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3858D-91EE-41C2-B4C7-66A2E4F27079}"/>
              </a:ext>
            </a:extLst>
          </p:cNvPr>
          <p:cNvSpPr>
            <a:spLocks noGrp="1"/>
          </p:cNvSpPr>
          <p:nvPr>
            <p:ph type="title"/>
          </p:nvPr>
        </p:nvSpPr>
        <p:spPr>
          <a:xfrm>
            <a:off x="1333482" y="544397"/>
            <a:ext cx="10018713" cy="1086440"/>
          </a:xfrm>
        </p:spPr>
        <p:txBody>
          <a:bodyPr/>
          <a:lstStyle/>
          <a:p>
            <a:r>
              <a:rPr lang="en-US" dirty="0"/>
              <a:t>3. </a:t>
            </a:r>
            <a:r>
              <a:rPr lang="en-US" sz="3200" dirty="0"/>
              <a:t>Applications of Machine Learning in Date to Day life:</a:t>
            </a:r>
            <a:endParaRPr lang="en-IN" sz="3200" dirty="0"/>
          </a:p>
        </p:txBody>
      </p:sp>
      <p:sp>
        <p:nvSpPr>
          <p:cNvPr id="3" name="Content Placeholder 2">
            <a:extLst>
              <a:ext uri="{FF2B5EF4-FFF2-40B4-BE49-F238E27FC236}">
                <a16:creationId xmlns:a16="http://schemas.microsoft.com/office/drawing/2014/main" id="{AFE564C5-2A70-40BC-9008-80A0A1680C6C}"/>
              </a:ext>
            </a:extLst>
          </p:cNvPr>
          <p:cNvSpPr>
            <a:spLocks noGrp="1"/>
          </p:cNvSpPr>
          <p:nvPr>
            <p:ph idx="1"/>
          </p:nvPr>
        </p:nvSpPr>
        <p:spPr>
          <a:xfrm>
            <a:off x="1484310" y="1696825"/>
            <a:ext cx="10018713" cy="4490301"/>
          </a:xfrm>
        </p:spPr>
        <p:txBody>
          <a:bodyPr>
            <a:normAutofit fontScale="92500" lnSpcReduction="20000"/>
          </a:bodyPr>
          <a:lstStyle/>
          <a:p>
            <a:pPr algn="just">
              <a:buFont typeface="Wingdings" panose="05000000000000000000" pitchFamily="2" charset="2"/>
              <a:buChar char="ü"/>
            </a:pPr>
            <a:r>
              <a:rPr lang="en-US" dirty="0"/>
              <a:t>It is the main algorithm behind various day to day life applications like virtual personal assistants like Siri, Alexa, Google assistants etc.</a:t>
            </a:r>
          </a:p>
          <a:p>
            <a:pPr algn="just">
              <a:buFont typeface="Wingdings" panose="05000000000000000000" pitchFamily="2" charset="2"/>
              <a:buChar char="ü"/>
            </a:pPr>
            <a:r>
              <a:rPr lang="en-US" dirty="0"/>
              <a:t>It is used in social media services. Features like people you may know, face recognition </a:t>
            </a:r>
            <a:r>
              <a:rPr lang="en-US" dirty="0" err="1"/>
              <a:t>etc</a:t>
            </a:r>
            <a:r>
              <a:rPr lang="en-US" dirty="0"/>
              <a:t>  are applications of machine learning algorithm.</a:t>
            </a:r>
          </a:p>
          <a:p>
            <a:pPr algn="just">
              <a:buFont typeface="Wingdings" panose="05000000000000000000" pitchFamily="2" charset="2"/>
              <a:buChar char="ü"/>
            </a:pPr>
            <a:r>
              <a:rPr lang="en-US" dirty="0"/>
              <a:t>It is extensively used in product recommendation.</a:t>
            </a:r>
          </a:p>
          <a:p>
            <a:pPr algn="just">
              <a:buFont typeface="Wingdings" panose="05000000000000000000" pitchFamily="2" charset="2"/>
              <a:buChar char="ü"/>
            </a:pPr>
            <a:r>
              <a:rPr lang="en-US" dirty="0"/>
              <a:t>It is used to detect email spam and malware filtering.</a:t>
            </a:r>
          </a:p>
          <a:p>
            <a:pPr algn="just">
              <a:buFont typeface="Wingdings" panose="05000000000000000000" pitchFamily="2" charset="2"/>
              <a:buChar char="ü"/>
            </a:pPr>
            <a:r>
              <a:rPr lang="en-US" dirty="0"/>
              <a:t>It finds application in search engine result refining </a:t>
            </a:r>
            <a:r>
              <a:rPr lang="en-US" dirty="0" err="1"/>
              <a:t>i.e</a:t>
            </a:r>
            <a:r>
              <a:rPr lang="en-US" dirty="0"/>
              <a:t> in shopping websites, YouTube, Gmail text generation.</a:t>
            </a:r>
          </a:p>
          <a:p>
            <a:pPr algn="just">
              <a:buFont typeface="Wingdings" panose="05000000000000000000" pitchFamily="2" charset="2"/>
              <a:buChar char="ü"/>
            </a:pPr>
            <a:r>
              <a:rPr lang="en-US" dirty="0"/>
              <a:t>It is the background algorithm in predictions while commuting like traffic predictions, online transportation networks etc.</a:t>
            </a:r>
          </a:p>
          <a:p>
            <a:pPr algn="just">
              <a:buFont typeface="Wingdings" panose="05000000000000000000" pitchFamily="2" charset="2"/>
              <a:buChar char="ü"/>
            </a:pPr>
            <a:r>
              <a:rPr lang="en-US" dirty="0"/>
              <a:t>It is used in online fraud detection</a:t>
            </a:r>
          </a:p>
          <a:p>
            <a:pPr algn="just">
              <a:buFont typeface="Wingdings" panose="05000000000000000000" pitchFamily="2" charset="2"/>
              <a:buChar char="ü"/>
            </a:pPr>
            <a:r>
              <a:rPr lang="en-US" dirty="0"/>
              <a:t>It is also used in online customer support.</a:t>
            </a:r>
          </a:p>
        </p:txBody>
      </p:sp>
    </p:spTree>
    <p:extLst>
      <p:ext uri="{BB962C8B-B14F-4D97-AF65-F5344CB8AC3E}">
        <p14:creationId xmlns:p14="http://schemas.microsoft.com/office/powerpoint/2010/main" val="1453725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FE28E-F7D0-417B-929E-55035F648DF2}"/>
              </a:ext>
            </a:extLst>
          </p:cNvPr>
          <p:cNvSpPr>
            <a:spLocks noGrp="1"/>
          </p:cNvSpPr>
          <p:nvPr>
            <p:ph type="title"/>
          </p:nvPr>
        </p:nvSpPr>
        <p:spPr>
          <a:xfrm>
            <a:off x="1390043" y="412422"/>
            <a:ext cx="10018713" cy="916757"/>
          </a:xfrm>
        </p:spPr>
        <p:txBody>
          <a:bodyPr>
            <a:normAutofit fontScale="90000"/>
          </a:bodyPr>
          <a:lstStyle/>
          <a:p>
            <a:r>
              <a:rPr lang="en-US" dirty="0"/>
              <a:t>4. </a:t>
            </a:r>
            <a:r>
              <a:rPr lang="en-US" sz="3200" dirty="0"/>
              <a:t>How python is very useful and supportive language for machine learning</a:t>
            </a:r>
            <a:r>
              <a:rPr lang="en-US" dirty="0"/>
              <a:t>.</a:t>
            </a:r>
            <a:endParaRPr lang="en-IN" dirty="0"/>
          </a:p>
        </p:txBody>
      </p:sp>
      <p:sp>
        <p:nvSpPr>
          <p:cNvPr id="3" name="Content Placeholder 2">
            <a:extLst>
              <a:ext uri="{FF2B5EF4-FFF2-40B4-BE49-F238E27FC236}">
                <a16:creationId xmlns:a16="http://schemas.microsoft.com/office/drawing/2014/main" id="{E9B417FE-3855-4B0D-AC05-978D5D800147}"/>
              </a:ext>
            </a:extLst>
          </p:cNvPr>
          <p:cNvSpPr>
            <a:spLocks noGrp="1"/>
          </p:cNvSpPr>
          <p:nvPr>
            <p:ph idx="1"/>
          </p:nvPr>
        </p:nvSpPr>
        <p:spPr>
          <a:xfrm>
            <a:off x="1484310" y="1602557"/>
            <a:ext cx="10018713" cy="4188643"/>
          </a:xfrm>
        </p:spPr>
        <p:txBody>
          <a:bodyPr>
            <a:normAutofit fontScale="92500" lnSpcReduction="20000"/>
          </a:bodyPr>
          <a:lstStyle/>
          <a:p>
            <a:pPr marL="0" indent="0" algn="just">
              <a:buNone/>
            </a:pPr>
            <a:r>
              <a:rPr lang="en-US" dirty="0">
                <a:solidFill>
                  <a:srgbClr val="3C3C3B"/>
                </a:solidFill>
                <a:latin typeface="IBM Plex Sans" panose="020B0604020202020204" pitchFamily="34" charset="0"/>
              </a:rPr>
              <a:t>P</a:t>
            </a:r>
            <a:r>
              <a:rPr lang="en-US" b="0" i="0" dirty="0">
                <a:solidFill>
                  <a:srgbClr val="3C3C3B"/>
                </a:solidFill>
                <a:effectLst/>
                <a:latin typeface="IBM Plex Sans" panose="020B0604020202020204" pitchFamily="34" charset="0"/>
              </a:rPr>
              <a:t>ython is extensively used by all most all machine learning programmers because it has various advantages like:</a:t>
            </a:r>
          </a:p>
          <a:p>
            <a:pPr marL="457200" indent="-457200" algn="just">
              <a:buAutoNum type="arabicPeriod"/>
            </a:pPr>
            <a:r>
              <a:rPr lang="en-US" sz="2200" dirty="0">
                <a:solidFill>
                  <a:srgbClr val="3C3C3B"/>
                </a:solidFill>
                <a:latin typeface="IBM Plex Sans" panose="020B0604020202020204" pitchFamily="34" charset="0"/>
              </a:rPr>
              <a:t>It is very stable, flexible and provides various tools for developers.</a:t>
            </a:r>
          </a:p>
          <a:p>
            <a:pPr marL="457200" indent="-457200" algn="just">
              <a:buAutoNum type="arabicPeriod"/>
            </a:pPr>
            <a:r>
              <a:rPr lang="en-US" sz="2200" dirty="0">
                <a:solidFill>
                  <a:srgbClr val="3C3C3B"/>
                </a:solidFill>
                <a:latin typeface="IBM Plex Sans" panose="020B0604020202020204" pitchFamily="34" charset="0"/>
              </a:rPr>
              <a:t>It is very simple and consistent.</a:t>
            </a:r>
          </a:p>
          <a:p>
            <a:pPr marL="457200" indent="-457200" algn="just">
              <a:buAutoNum type="arabicPeriod"/>
            </a:pPr>
            <a:r>
              <a:rPr lang="en-US" sz="2200" dirty="0">
                <a:solidFill>
                  <a:srgbClr val="3C3C3B"/>
                </a:solidFill>
                <a:latin typeface="IBM Plex Sans" panose="020B0604020202020204" pitchFamily="34" charset="0"/>
              </a:rPr>
              <a:t>It has various ML Libraries like Pandas, </a:t>
            </a:r>
            <a:r>
              <a:rPr lang="en-US" sz="2200" dirty="0" err="1">
                <a:solidFill>
                  <a:srgbClr val="3C3C3B"/>
                </a:solidFill>
                <a:latin typeface="IBM Plex Sans" panose="020B0604020202020204" pitchFamily="34" charset="0"/>
              </a:rPr>
              <a:t>Numpy</a:t>
            </a:r>
            <a:r>
              <a:rPr lang="en-US" sz="2200" dirty="0">
                <a:solidFill>
                  <a:srgbClr val="3C3C3B"/>
                </a:solidFill>
                <a:latin typeface="IBM Plex Sans" panose="020B0604020202020204" pitchFamily="34" charset="0"/>
              </a:rPr>
              <a:t>, Scikit learn, </a:t>
            </a:r>
            <a:r>
              <a:rPr lang="en-US" sz="2200" dirty="0" err="1">
                <a:solidFill>
                  <a:srgbClr val="3C3C3B"/>
                </a:solidFill>
                <a:latin typeface="IBM Plex Sans" panose="020B0604020202020204" pitchFamily="34" charset="0"/>
              </a:rPr>
              <a:t>Matplot</a:t>
            </a:r>
            <a:r>
              <a:rPr lang="en-US" sz="2200" dirty="0">
                <a:solidFill>
                  <a:srgbClr val="3C3C3B"/>
                </a:solidFill>
                <a:latin typeface="IBM Plex Sans" panose="020B0604020202020204" pitchFamily="34" charset="0"/>
              </a:rPr>
              <a:t> lib, </a:t>
            </a:r>
            <a:r>
              <a:rPr lang="en-US" sz="2200" dirty="0" err="1">
                <a:solidFill>
                  <a:srgbClr val="3C3C3B"/>
                </a:solidFill>
                <a:latin typeface="IBM Plex Sans" panose="020B0604020202020204" pitchFamily="34" charset="0"/>
              </a:rPr>
              <a:t>pytorch</a:t>
            </a:r>
            <a:r>
              <a:rPr lang="en-US" sz="2200" dirty="0">
                <a:solidFill>
                  <a:srgbClr val="3C3C3B"/>
                </a:solidFill>
                <a:latin typeface="IBM Plex Sans" panose="020B0604020202020204" pitchFamily="34" charset="0"/>
              </a:rPr>
              <a:t>, </a:t>
            </a:r>
            <a:r>
              <a:rPr lang="en-US" sz="2200" dirty="0" err="1">
                <a:solidFill>
                  <a:srgbClr val="3C3C3B"/>
                </a:solidFill>
                <a:latin typeface="IBM Plex Sans" panose="020B0604020202020204" pitchFamily="34" charset="0"/>
              </a:rPr>
              <a:t>keras</a:t>
            </a:r>
            <a:r>
              <a:rPr lang="en-US" sz="2200" dirty="0">
                <a:solidFill>
                  <a:srgbClr val="3C3C3B"/>
                </a:solidFill>
                <a:latin typeface="IBM Plex Sans" panose="020B0604020202020204" pitchFamily="34" charset="0"/>
              </a:rPr>
              <a:t>, </a:t>
            </a:r>
            <a:r>
              <a:rPr lang="en-US" sz="2200" dirty="0" err="1">
                <a:solidFill>
                  <a:srgbClr val="3C3C3B"/>
                </a:solidFill>
                <a:latin typeface="IBM Plex Sans" panose="020B0604020202020204" pitchFamily="34" charset="0"/>
              </a:rPr>
              <a:t>tensorflow</a:t>
            </a:r>
            <a:r>
              <a:rPr lang="en-US" sz="2200" dirty="0">
                <a:solidFill>
                  <a:srgbClr val="3C3C3B"/>
                </a:solidFill>
                <a:latin typeface="IBM Plex Sans" panose="020B0604020202020204" pitchFamily="34" charset="0"/>
              </a:rPr>
              <a:t> etc.</a:t>
            </a:r>
          </a:p>
          <a:p>
            <a:pPr marL="457200" indent="-457200" algn="just">
              <a:buAutoNum type="arabicPeriod"/>
            </a:pPr>
            <a:r>
              <a:rPr lang="en-US" sz="2200" dirty="0">
                <a:solidFill>
                  <a:srgbClr val="3C3C3B"/>
                </a:solidFill>
                <a:latin typeface="IBM Plex Sans" panose="020B0604020202020204" pitchFamily="34" charset="0"/>
              </a:rPr>
              <a:t>It can be used in any of the cross platforms (any of the operating systems like windows, Mac, Linux </a:t>
            </a:r>
            <a:r>
              <a:rPr lang="en-US" sz="2200" dirty="0" err="1">
                <a:solidFill>
                  <a:srgbClr val="3C3C3B"/>
                </a:solidFill>
                <a:latin typeface="IBM Plex Sans" panose="020B0604020202020204" pitchFamily="34" charset="0"/>
              </a:rPr>
              <a:t>etc</a:t>
            </a:r>
            <a:r>
              <a:rPr lang="en-US" sz="2200" dirty="0">
                <a:solidFill>
                  <a:srgbClr val="3C3C3B"/>
                </a:solidFill>
                <a:latin typeface="IBM Plex Sans" panose="020B0604020202020204" pitchFamily="34" charset="0"/>
              </a:rPr>
              <a:t>).</a:t>
            </a:r>
          </a:p>
          <a:p>
            <a:pPr marL="457200" indent="-457200" algn="just">
              <a:buAutoNum type="arabicPeriod"/>
            </a:pPr>
            <a:r>
              <a:rPr lang="en-US" sz="2200" dirty="0">
                <a:solidFill>
                  <a:srgbClr val="3C3C3B"/>
                </a:solidFill>
                <a:latin typeface="IBM Plex Sans" panose="020B0604020202020204" pitchFamily="34" charset="0"/>
              </a:rPr>
              <a:t>It is easy to read, in other words its readability is high compared to other languages.</a:t>
            </a:r>
          </a:p>
          <a:p>
            <a:pPr marL="457200" indent="-457200" algn="just">
              <a:buAutoNum type="arabicPeriod"/>
            </a:pPr>
            <a:r>
              <a:rPr lang="en-US" sz="2200" dirty="0">
                <a:solidFill>
                  <a:srgbClr val="3C3C3B"/>
                </a:solidFill>
                <a:latin typeface="IBM Plex Sans" panose="020B0604020202020204" pitchFamily="34" charset="0"/>
              </a:rPr>
              <a:t>Various features like testing, debugging </a:t>
            </a:r>
            <a:r>
              <a:rPr lang="en-US" sz="2200" dirty="0" err="1">
                <a:solidFill>
                  <a:srgbClr val="3C3C3B"/>
                </a:solidFill>
                <a:latin typeface="IBM Plex Sans" panose="020B0604020202020204" pitchFamily="34" charset="0"/>
              </a:rPr>
              <a:t>etc</a:t>
            </a:r>
            <a:r>
              <a:rPr lang="en-US" sz="2200" dirty="0">
                <a:solidFill>
                  <a:srgbClr val="3C3C3B"/>
                </a:solidFill>
                <a:latin typeface="IBM Plex Sans" panose="020B0604020202020204" pitchFamily="34" charset="0"/>
              </a:rPr>
              <a:t> make it more user friendly and </a:t>
            </a:r>
            <a:r>
              <a:rPr lang="en-US" sz="2200" dirty="0" err="1">
                <a:solidFill>
                  <a:srgbClr val="3C3C3B"/>
                </a:solidFill>
                <a:latin typeface="IBM Plex Sans" panose="020B0604020202020204" pitchFamily="34" charset="0"/>
              </a:rPr>
              <a:t>understable</a:t>
            </a:r>
            <a:r>
              <a:rPr lang="en-US" sz="2200" dirty="0">
                <a:solidFill>
                  <a:srgbClr val="3C3C3B"/>
                </a:solidFill>
                <a:latin typeface="IBM Plex Sans" panose="020B0604020202020204" pitchFamily="34" charset="0"/>
              </a:rPr>
              <a:t>.</a:t>
            </a:r>
            <a:endParaRPr lang="en-US" b="0" i="0" dirty="0">
              <a:solidFill>
                <a:srgbClr val="3C3C3B"/>
              </a:solidFill>
              <a:effectLst/>
              <a:latin typeface="IBM Plex Sans" panose="020B0604020202020204" pitchFamily="34" charset="0"/>
            </a:endParaRPr>
          </a:p>
        </p:txBody>
      </p:sp>
    </p:spTree>
    <p:extLst>
      <p:ext uri="{BB962C8B-B14F-4D97-AF65-F5344CB8AC3E}">
        <p14:creationId xmlns:p14="http://schemas.microsoft.com/office/powerpoint/2010/main" val="11250267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80</TotalTime>
  <Words>506</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Corbel</vt:lpstr>
      <vt:lpstr>IBM Plex Sans</vt:lpstr>
      <vt:lpstr>Wingdings</vt:lpstr>
      <vt:lpstr>Parallax</vt:lpstr>
      <vt:lpstr>Machine Learning Assignment </vt:lpstr>
      <vt:lpstr>1. What is Machine Learning?</vt:lpstr>
      <vt:lpstr>2. Applications of Machine Learning:</vt:lpstr>
      <vt:lpstr>3. Applications of Machine Learning in Date to Day life:</vt:lpstr>
      <vt:lpstr>4. How python is very useful and supportive language for machine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Assignment</dc:title>
  <dc:creator>POORAN PRAGNYA Joshi</dc:creator>
  <cp:lastModifiedBy>POORAN PRAGNYA Joshi</cp:lastModifiedBy>
  <cp:revision>1</cp:revision>
  <dcterms:created xsi:type="dcterms:W3CDTF">2021-12-30T12:01:27Z</dcterms:created>
  <dcterms:modified xsi:type="dcterms:W3CDTF">2021-12-30T13:21:55Z</dcterms:modified>
</cp:coreProperties>
</file>