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6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5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5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4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6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9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1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3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17D-EAF5-4011-A6BF-C4D10508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91" y="1357459"/>
            <a:ext cx="8825658" cy="1932495"/>
          </a:xfrm>
        </p:spPr>
        <p:txBody>
          <a:bodyPr/>
          <a:lstStyle/>
          <a:p>
            <a:pPr algn="ctr"/>
            <a:r>
              <a:rPr lang="en-US" dirty="0"/>
              <a:t>Mathematics Assignment (Statistics)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7BC62-7FA0-43E6-BF37-DAB193B5C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830" y="5069831"/>
            <a:ext cx="8825658" cy="861420"/>
          </a:xfrm>
        </p:spPr>
        <p:txBody>
          <a:bodyPr/>
          <a:lstStyle/>
          <a:p>
            <a:pPr algn="r"/>
            <a:r>
              <a:rPr lang="en-US" dirty="0"/>
              <a:t>Submitted by: </a:t>
            </a:r>
            <a:r>
              <a:rPr lang="en-US" dirty="0" err="1"/>
              <a:t>pooran</a:t>
            </a:r>
            <a:r>
              <a:rPr lang="en-US" dirty="0"/>
              <a:t> </a:t>
            </a:r>
            <a:r>
              <a:rPr lang="en-US" dirty="0" err="1"/>
              <a:t>pragnya</a:t>
            </a:r>
            <a:endParaRPr lang="en-US" dirty="0"/>
          </a:p>
          <a:p>
            <a:pPr algn="r"/>
            <a:r>
              <a:rPr lang="en-US" dirty="0"/>
              <a:t>November batch (bds)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91B60-6806-4235-B7B9-E397CEF0141E}"/>
              </a:ext>
            </a:extLst>
          </p:cNvPr>
          <p:cNvSpPr/>
          <p:nvPr/>
        </p:nvSpPr>
        <p:spPr>
          <a:xfrm>
            <a:off x="7305261" y="4641573"/>
            <a:ext cx="4108227" cy="4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Assignments 01 to 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7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6C6E-EDC0-4947-B7BB-AC45A9DE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81" y="821834"/>
            <a:ext cx="8825659" cy="40365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To Find Variance and Standard Deviation: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19DF6-B905-417C-ACD3-5A21DDED5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27197"/>
                  </p:ext>
                </p:extLst>
              </p:nvPr>
            </p:nvGraphicFramePr>
            <p:xfrm>
              <a:off x="1447221" y="1954576"/>
              <a:ext cx="8969399" cy="383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4915">
                      <a:extLst>
                        <a:ext uri="{9D8B030D-6E8A-4147-A177-3AD203B41FA5}">
                          <a16:colId xmlns:a16="http://schemas.microsoft.com/office/drawing/2014/main" val="599341544"/>
                        </a:ext>
                      </a:extLst>
                    </a:gridCol>
                    <a:gridCol w="2404664">
                      <a:extLst>
                        <a:ext uri="{9D8B030D-6E8A-4147-A177-3AD203B41FA5}">
                          <a16:colId xmlns:a16="http://schemas.microsoft.com/office/drawing/2014/main" val="4170395048"/>
                        </a:ext>
                      </a:extLst>
                    </a:gridCol>
                    <a:gridCol w="2184316">
                      <a:extLst>
                        <a:ext uri="{9D8B030D-6E8A-4147-A177-3AD203B41FA5}">
                          <a16:colId xmlns:a16="http://schemas.microsoft.com/office/drawing/2014/main" val="2346782035"/>
                        </a:ext>
                      </a:extLst>
                    </a:gridCol>
                    <a:gridCol w="2785504">
                      <a:extLst>
                        <a:ext uri="{9D8B030D-6E8A-4147-A177-3AD203B41FA5}">
                          <a16:colId xmlns:a16="http://schemas.microsoft.com/office/drawing/2014/main" val="897040121"/>
                        </a:ext>
                      </a:extLst>
                    </a:gridCol>
                  </a:tblGrid>
                  <a:tr h="654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Sl. No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Observation/Data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𝒙𝒊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IN" b="1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44119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07 – 13 = -06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383645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 – 13 = 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902593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 – 13 = 03 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9652516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 – 13 = 01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833551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 – 13 = -2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33531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 – 13 = 00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01132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 – 13 = 06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6515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13 -13 = 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722447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 – 13 = 00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991666"/>
                      </a:ext>
                    </a:extLst>
                  </a:tr>
                  <a:tr h="3739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Mean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kumimoji="0" lang="en-US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117/9 = 13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90/9 = 10</a:t>
                          </a:r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8630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19DF6-B905-417C-ACD3-5A21DDED5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27197"/>
                  </p:ext>
                </p:extLst>
              </p:nvPr>
            </p:nvGraphicFramePr>
            <p:xfrm>
              <a:off x="1447221" y="1954576"/>
              <a:ext cx="8969399" cy="383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4915">
                      <a:extLst>
                        <a:ext uri="{9D8B030D-6E8A-4147-A177-3AD203B41FA5}">
                          <a16:colId xmlns:a16="http://schemas.microsoft.com/office/drawing/2014/main" val="599341544"/>
                        </a:ext>
                      </a:extLst>
                    </a:gridCol>
                    <a:gridCol w="2404664">
                      <a:extLst>
                        <a:ext uri="{9D8B030D-6E8A-4147-A177-3AD203B41FA5}">
                          <a16:colId xmlns:a16="http://schemas.microsoft.com/office/drawing/2014/main" val="4170395048"/>
                        </a:ext>
                      </a:extLst>
                    </a:gridCol>
                    <a:gridCol w="2184316">
                      <a:extLst>
                        <a:ext uri="{9D8B030D-6E8A-4147-A177-3AD203B41FA5}">
                          <a16:colId xmlns:a16="http://schemas.microsoft.com/office/drawing/2014/main" val="2346782035"/>
                        </a:ext>
                      </a:extLst>
                    </a:gridCol>
                    <a:gridCol w="2785504">
                      <a:extLst>
                        <a:ext uri="{9D8B030D-6E8A-4147-A177-3AD203B41FA5}">
                          <a16:colId xmlns:a16="http://schemas.microsoft.com/office/drawing/2014/main" val="897040121"/>
                        </a:ext>
                      </a:extLst>
                    </a:gridCol>
                  </a:tblGrid>
                  <a:tr h="654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Sl. No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51" t="-4630" r="-208122" b="-4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008" t="-4630" r="-128412" b="-4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319" t="-4630" r="-875" b="-4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144119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07 – 13 = -06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383645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 – 13 = 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902593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 – 13 = 03 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9652516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 – 13 = 01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833551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 – 13 = -2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33531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 – 13 = 00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01132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 – 13 = 06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6515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13 -13 = 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722447"/>
                      </a:ext>
                    </a:extLst>
                  </a:tr>
                  <a:tr h="311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 – 13 = 00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991666"/>
                      </a:ext>
                    </a:extLst>
                  </a:tr>
                  <a:tr h="373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940984" r="-4633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117/9 = 13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90/9 = 10</a:t>
                          </a:r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863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86D3090-1559-4D69-9CA9-9178DAA180A9}"/>
              </a:ext>
            </a:extLst>
          </p:cNvPr>
          <p:cNvSpPr/>
          <p:nvPr/>
        </p:nvSpPr>
        <p:spPr>
          <a:xfrm>
            <a:off x="3475032" y="5880000"/>
            <a:ext cx="4204355" cy="78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Variance (⌐</a:t>
            </a:r>
            <a:r>
              <a:rPr lang="en-US" b="1" baseline="30000" dirty="0"/>
              <a:t>2</a:t>
            </a:r>
            <a:r>
              <a:rPr lang="en-US" b="1" dirty="0"/>
              <a:t>) = 10</a:t>
            </a:r>
          </a:p>
          <a:p>
            <a:pPr algn="ctr"/>
            <a:r>
              <a:rPr lang="en-US" b="1" dirty="0"/>
              <a:t>Standard Deviation (⌐) = 3.17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69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37B-5146-4D86-A691-2697553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04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D90C-1256-4B5D-9BC5-D28E829A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Given set of Data: 16, 15, 16, 17, 19, 12, 14, 09.</a:t>
            </a:r>
          </a:p>
          <a:p>
            <a:pPr marL="0" indent="0">
              <a:buNone/>
            </a:pPr>
            <a:r>
              <a:rPr lang="en-US" dirty="0"/>
              <a:t>Step 1: Arrange in Ascending Order:</a:t>
            </a:r>
          </a:p>
          <a:p>
            <a:pPr marL="0" indent="0">
              <a:buNone/>
            </a:pPr>
            <a:r>
              <a:rPr lang="en-US" dirty="0"/>
              <a:t>9, 12, 14, 15, 16, 16, 17, 19.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</a:t>
            </a:r>
            <a:r>
              <a:rPr lang="en-US" dirty="0"/>
              <a:t> = 9+12+14+15+16+16+17+19/8 = 118/8 = </a:t>
            </a:r>
            <a:r>
              <a:rPr lang="en-US" b="1" dirty="0"/>
              <a:t>14.75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 = 15+16/2 = 15.5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 = 16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143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6C6E-EDC0-4947-B7BB-AC45A9DE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81" y="821834"/>
            <a:ext cx="8825659" cy="40365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To Find Variance and Standard Deviation: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19DF6-B905-417C-ACD3-5A21DDED5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375541"/>
                  </p:ext>
                </p:extLst>
              </p:nvPr>
            </p:nvGraphicFramePr>
            <p:xfrm>
              <a:off x="1447221" y="1954577"/>
              <a:ext cx="8825660" cy="333899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69356">
                      <a:extLst>
                        <a:ext uri="{9D8B030D-6E8A-4147-A177-3AD203B41FA5}">
                          <a16:colId xmlns:a16="http://schemas.microsoft.com/office/drawing/2014/main" val="599341544"/>
                        </a:ext>
                      </a:extLst>
                    </a:gridCol>
                    <a:gridCol w="2205872">
                      <a:extLst>
                        <a:ext uri="{9D8B030D-6E8A-4147-A177-3AD203B41FA5}">
                          <a16:colId xmlns:a16="http://schemas.microsoft.com/office/drawing/2014/main" val="4170395048"/>
                        </a:ext>
                      </a:extLst>
                    </a:gridCol>
                    <a:gridCol w="2309567">
                      <a:extLst>
                        <a:ext uri="{9D8B030D-6E8A-4147-A177-3AD203B41FA5}">
                          <a16:colId xmlns:a16="http://schemas.microsoft.com/office/drawing/2014/main" val="2346782035"/>
                        </a:ext>
                      </a:extLst>
                    </a:gridCol>
                    <a:gridCol w="2740865">
                      <a:extLst>
                        <a:ext uri="{9D8B030D-6E8A-4147-A177-3AD203B41FA5}">
                          <a16:colId xmlns:a16="http://schemas.microsoft.com/office/drawing/2014/main" val="897040121"/>
                        </a:ext>
                      </a:extLst>
                    </a:gridCol>
                  </a:tblGrid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Sl. 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Observation/Data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smtClean="0"/>
                                    </m:ctrlPr>
                                  </m:dPr>
                                  <m:e>
                                    <m:r>
                                      <a:rPr lang="en-US" b="0" smtClean="0"/>
                                      <m:t>𝑥𝑖</m:t>
                                    </m:r>
                                    <m:r>
                                      <a:rPr lang="en-US" b="0" smtClean="0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smtClean="0"/>
                                        </m:ctrlPr>
                                      </m:sSupPr>
                                      <m:e>
                                        <m:r>
                                          <a:rPr lang="en-US" b="0" smtClean="0"/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smtClean="0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smtClean="0"/>
                                  </m:ctrlPr>
                                </m:dPr>
                                <m:e>
                                  <m:r>
                                    <a:rPr lang="en-US" b="0" smtClean="0"/>
                                    <m:t>𝑥𝑖</m:t>
                                  </m:r>
                                  <m:r>
                                    <a:rPr lang="en-US" b="0" smtClean="0"/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smtClean="0"/>
                                      </m:ctrlPr>
                                    </m:sSupPr>
                                    <m:e>
                                      <m:r>
                                        <a:rPr lang="en-US" b="0" smtClean="0"/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smtClean="0"/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IN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44119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 – 14.75 = 1.25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1.5625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38364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 – 14.75 = 0.25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902593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 – 14.75 = 1.25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1.5625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9652516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 – 14.75 = 2.25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83355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 – 14.75 = 4.25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18.0625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3353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 – 14.75 = -1.75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01132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 – 14.75 = -0.75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651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09 – 14.75 = -5.75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33.0625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722447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US" sz="18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18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8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sz="18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7.875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8630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19DF6-B905-417C-ACD3-5A21DDED5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375541"/>
                  </p:ext>
                </p:extLst>
              </p:nvPr>
            </p:nvGraphicFramePr>
            <p:xfrm>
              <a:off x="1447221" y="1954577"/>
              <a:ext cx="8825660" cy="333899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69356">
                      <a:extLst>
                        <a:ext uri="{9D8B030D-6E8A-4147-A177-3AD203B41FA5}">
                          <a16:colId xmlns:a16="http://schemas.microsoft.com/office/drawing/2014/main" val="599341544"/>
                        </a:ext>
                      </a:extLst>
                    </a:gridCol>
                    <a:gridCol w="2205872">
                      <a:extLst>
                        <a:ext uri="{9D8B030D-6E8A-4147-A177-3AD203B41FA5}">
                          <a16:colId xmlns:a16="http://schemas.microsoft.com/office/drawing/2014/main" val="4170395048"/>
                        </a:ext>
                      </a:extLst>
                    </a:gridCol>
                    <a:gridCol w="2309567">
                      <a:extLst>
                        <a:ext uri="{9D8B030D-6E8A-4147-A177-3AD203B41FA5}">
                          <a16:colId xmlns:a16="http://schemas.microsoft.com/office/drawing/2014/main" val="2346782035"/>
                        </a:ext>
                      </a:extLst>
                    </a:gridCol>
                    <a:gridCol w="2740865">
                      <a:extLst>
                        <a:ext uri="{9D8B030D-6E8A-4147-A177-3AD203B41FA5}">
                          <a16:colId xmlns:a16="http://schemas.microsoft.com/office/drawing/2014/main" val="897040121"/>
                        </a:ext>
                      </a:extLst>
                    </a:gridCol>
                  </a:tblGrid>
                  <a:tr h="409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Sl. 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Observation/Data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852" t="-7463" r="-119789" b="-735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222" t="-7463" r="-889" b="-735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144119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 – 14.75 = 1.25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1.5625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38364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 – 14.75 = 0.25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902593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 – 14.75 = 1.25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1.5625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9652516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 – 14.75 = 2.25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83355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 – 14.75 = 4.25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18.0625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3353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 – 14.75 = -1.75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01132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 – 14.75 = -0.75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651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09 – 14.75 = -5.75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33.0625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722447"/>
                      </a:ext>
                    </a:extLst>
                  </a:tr>
                  <a:tr h="409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8" t="-726866" r="-463178" b="-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7.875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863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86D3090-1559-4D69-9CA9-9178DAA180A9}"/>
              </a:ext>
            </a:extLst>
          </p:cNvPr>
          <p:cNvSpPr/>
          <p:nvPr/>
        </p:nvSpPr>
        <p:spPr>
          <a:xfrm>
            <a:off x="3475032" y="5521781"/>
            <a:ext cx="4204355" cy="78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Variance (⌐</a:t>
            </a:r>
            <a:r>
              <a:rPr lang="en-US" b="1" baseline="30000" dirty="0"/>
              <a:t>2</a:t>
            </a:r>
            <a:r>
              <a:rPr lang="en-US" b="1" dirty="0"/>
              <a:t>) = 7.875</a:t>
            </a:r>
          </a:p>
          <a:p>
            <a:pPr algn="ctr"/>
            <a:r>
              <a:rPr lang="en-US" b="1" dirty="0"/>
              <a:t>Standard Deviation (⌐) = 2.806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4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37B-5146-4D86-A691-2697553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04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D90C-1256-4B5D-9BC5-D28E829A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Given set of Data: 27, 66, 24, 81, 50, 40, 74, 81, 97.</a:t>
            </a:r>
          </a:p>
          <a:p>
            <a:pPr marL="0" indent="0">
              <a:buNone/>
            </a:pPr>
            <a:r>
              <a:rPr lang="en-US" dirty="0"/>
              <a:t>Step 1: Arrange in Ascending Order:</a:t>
            </a:r>
          </a:p>
          <a:p>
            <a:pPr marL="0" indent="0">
              <a:buNone/>
            </a:pPr>
            <a:r>
              <a:rPr lang="en-US" dirty="0"/>
              <a:t>24, 27, 40, 50, 66, 74, 81, 81, 97.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</a:t>
            </a:r>
            <a:r>
              <a:rPr lang="en-US" dirty="0"/>
              <a:t> = 24+27+40+50+66+74+81+81+97/9 = 540/9 = </a:t>
            </a:r>
            <a:r>
              <a:rPr lang="en-US" b="1" dirty="0"/>
              <a:t>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 = 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 = 81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8547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6C6E-EDC0-4947-B7BB-AC45A9DE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81" y="821834"/>
            <a:ext cx="8825659" cy="40365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To Find Variance and Standard Deviation: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19DF6-B905-417C-ACD3-5A21DDED5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335367"/>
                  </p:ext>
                </p:extLst>
              </p:nvPr>
            </p:nvGraphicFramePr>
            <p:xfrm>
              <a:off x="1447221" y="1954577"/>
              <a:ext cx="8825660" cy="365407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569356">
                      <a:extLst>
                        <a:ext uri="{9D8B030D-6E8A-4147-A177-3AD203B41FA5}">
                          <a16:colId xmlns:a16="http://schemas.microsoft.com/office/drawing/2014/main" val="599341544"/>
                        </a:ext>
                      </a:extLst>
                    </a:gridCol>
                    <a:gridCol w="2205872">
                      <a:extLst>
                        <a:ext uri="{9D8B030D-6E8A-4147-A177-3AD203B41FA5}">
                          <a16:colId xmlns:a16="http://schemas.microsoft.com/office/drawing/2014/main" val="4170395048"/>
                        </a:ext>
                      </a:extLst>
                    </a:gridCol>
                    <a:gridCol w="2309567">
                      <a:extLst>
                        <a:ext uri="{9D8B030D-6E8A-4147-A177-3AD203B41FA5}">
                          <a16:colId xmlns:a16="http://schemas.microsoft.com/office/drawing/2014/main" val="2346782035"/>
                        </a:ext>
                      </a:extLst>
                    </a:gridCol>
                    <a:gridCol w="2740865">
                      <a:extLst>
                        <a:ext uri="{9D8B030D-6E8A-4147-A177-3AD203B41FA5}">
                          <a16:colId xmlns:a16="http://schemas.microsoft.com/office/drawing/2014/main" val="897040121"/>
                        </a:ext>
                      </a:extLst>
                    </a:gridCol>
                  </a:tblGrid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Sl. 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Observation/Data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smtClean="0"/>
                                    </m:ctrlPr>
                                  </m:dPr>
                                  <m:e>
                                    <m:r>
                                      <a:rPr lang="en-US" b="0" smtClean="0"/>
                                      <m:t>𝑥𝑖</m:t>
                                    </m:r>
                                    <m:r>
                                      <a:rPr lang="en-US" b="0" smtClean="0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smtClean="0"/>
                                        </m:ctrlPr>
                                      </m:sSupPr>
                                      <m:e>
                                        <m:r>
                                          <a:rPr lang="en-US" b="0" smtClean="0"/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smtClean="0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smtClean="0"/>
                                  </m:ctrlPr>
                                </m:dPr>
                                <m:e>
                                  <m:r>
                                    <a:rPr lang="en-US" b="0" smtClean="0"/>
                                    <m:t>𝑥𝑖</m:t>
                                  </m:r>
                                  <m:r>
                                    <a:rPr lang="en-US" b="0" smtClean="0"/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smtClean="0"/>
                                      </m:ctrlPr>
                                    </m:sSupPr>
                                    <m:e>
                                      <m:r>
                                        <a:rPr lang="en-US" b="0" smtClean="0"/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smtClean="0"/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IN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44119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27 – 60 = -33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1089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38364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66 – 60 = 06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0036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902593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 – 60 = -36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1296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9652516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 – 60 = 21 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0441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83355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 – 60 = -10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0100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3353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 – 60 = -20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01132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 – 60 = -14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0196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651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 – 60 = 21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0441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722447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97 – 60 = 37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1369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991666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US" sz="18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18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8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sz="18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596.44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8630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19DF6-B905-417C-ACD3-5A21DDED5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335367"/>
                  </p:ext>
                </p:extLst>
              </p:nvPr>
            </p:nvGraphicFramePr>
            <p:xfrm>
              <a:off x="1447221" y="1954577"/>
              <a:ext cx="8825660" cy="365407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569356">
                      <a:extLst>
                        <a:ext uri="{9D8B030D-6E8A-4147-A177-3AD203B41FA5}">
                          <a16:colId xmlns:a16="http://schemas.microsoft.com/office/drawing/2014/main" val="599341544"/>
                        </a:ext>
                      </a:extLst>
                    </a:gridCol>
                    <a:gridCol w="2205872">
                      <a:extLst>
                        <a:ext uri="{9D8B030D-6E8A-4147-A177-3AD203B41FA5}">
                          <a16:colId xmlns:a16="http://schemas.microsoft.com/office/drawing/2014/main" val="4170395048"/>
                        </a:ext>
                      </a:extLst>
                    </a:gridCol>
                    <a:gridCol w="2309567">
                      <a:extLst>
                        <a:ext uri="{9D8B030D-6E8A-4147-A177-3AD203B41FA5}">
                          <a16:colId xmlns:a16="http://schemas.microsoft.com/office/drawing/2014/main" val="2346782035"/>
                        </a:ext>
                      </a:extLst>
                    </a:gridCol>
                    <a:gridCol w="2740865">
                      <a:extLst>
                        <a:ext uri="{9D8B030D-6E8A-4147-A177-3AD203B41FA5}">
                          <a16:colId xmlns:a16="http://schemas.microsoft.com/office/drawing/2014/main" val="897040121"/>
                        </a:ext>
                      </a:extLst>
                    </a:gridCol>
                  </a:tblGrid>
                  <a:tr h="409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Sl. 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Observation/Data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852" t="-7463" r="-119789" b="-8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222" t="-7463" r="-889" b="-8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144119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27 – 60 = -33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1089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38364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66 – 60 = 06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0036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902593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 – 60 = -36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1296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9652516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 – 60 = 21 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0441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83355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 – 60 = -10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0100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33531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 – 60 = -20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0400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01132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 – 60 = -14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0196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6515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 – 60 = 21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0441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1722447"/>
                      </a:ext>
                    </a:extLst>
                  </a:tr>
                  <a:tr h="315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97 – 60 = 37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1369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991666"/>
                      </a:ext>
                    </a:extLst>
                  </a:tr>
                  <a:tr h="409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8" t="-804478" r="-463178" b="-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596.44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863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86D3090-1559-4D69-9CA9-9178DAA180A9}"/>
              </a:ext>
            </a:extLst>
          </p:cNvPr>
          <p:cNvSpPr/>
          <p:nvPr/>
        </p:nvSpPr>
        <p:spPr>
          <a:xfrm>
            <a:off x="3475032" y="5521781"/>
            <a:ext cx="4204355" cy="78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Variance (⌐</a:t>
            </a:r>
            <a:r>
              <a:rPr lang="en-US" b="1" baseline="30000" dirty="0"/>
              <a:t>2</a:t>
            </a:r>
            <a:r>
              <a:rPr lang="en-US" b="1" dirty="0"/>
              <a:t>) = 596.44</a:t>
            </a:r>
          </a:p>
          <a:p>
            <a:pPr algn="ctr"/>
            <a:r>
              <a:rPr lang="en-US" b="1" dirty="0"/>
              <a:t>Standard Deviation (⌐) = 24.42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20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4298B-A590-4740-B0A8-9337F2D6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:01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F475E-EE08-4080-B2F8-F004075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69" y="2394408"/>
            <a:ext cx="8825659" cy="3996965"/>
          </a:xfrm>
        </p:spPr>
        <p:txBody>
          <a:bodyPr/>
          <a:lstStyle/>
          <a:p>
            <a:r>
              <a:rPr lang="en-US" sz="2000" b="1" u="sng" dirty="0"/>
              <a:t>Mean</a:t>
            </a:r>
            <a:r>
              <a:rPr lang="en-US" sz="2000" dirty="0"/>
              <a:t>: </a:t>
            </a:r>
            <a:r>
              <a:rPr lang="en-US" dirty="0"/>
              <a:t>It is the Average value of given observations.</a:t>
            </a:r>
          </a:p>
          <a:p>
            <a:pPr marL="0" indent="0">
              <a:buNone/>
            </a:pPr>
            <a:r>
              <a:rPr lang="en-US" dirty="0"/>
              <a:t>It is given by the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Marks of Different 6 Students in a class</a:t>
            </a:r>
          </a:p>
          <a:p>
            <a:pPr marL="0" indent="0">
              <a:buNone/>
            </a:pPr>
            <a:r>
              <a:rPr lang="en-US" dirty="0"/>
              <a:t>Marks: 65, 96,75,61,89,79</a:t>
            </a:r>
          </a:p>
          <a:p>
            <a:pPr marL="0" indent="0">
              <a:buNone/>
            </a:pPr>
            <a:r>
              <a:rPr lang="en-US" dirty="0"/>
              <a:t>Mean = 65+96+75+61+89+79/6 = 77.5</a:t>
            </a:r>
          </a:p>
          <a:p>
            <a:pPr marL="0" indent="0">
              <a:buNone/>
            </a:pPr>
            <a:r>
              <a:rPr lang="en-US" b="1" dirty="0"/>
              <a:t>Average Marks of 6 Students in a class = 77.5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05855-7ECA-4072-8B13-4F4A6DE10BDD}"/>
              </a:ext>
            </a:extLst>
          </p:cNvPr>
          <p:cNvSpPr/>
          <p:nvPr/>
        </p:nvSpPr>
        <p:spPr>
          <a:xfrm>
            <a:off x="2978869" y="3195687"/>
            <a:ext cx="5835192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Mean = sum of all values / Total number of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1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F76C-B882-4D59-89A8-95319E8A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7145"/>
            <a:ext cx="9714151" cy="447301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u="sng" dirty="0"/>
              <a:t>Median: </a:t>
            </a:r>
            <a:r>
              <a:rPr lang="en-US" dirty="0"/>
              <a:t>It is the Middle Value of given observation after sorting all the values in ascending or descending order.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Median is given by the formula:</a:t>
            </a:r>
          </a:p>
          <a:p>
            <a:pPr marL="0" indent="0">
              <a:buNone/>
            </a:pPr>
            <a:r>
              <a:rPr lang="en-IN" dirty="0"/>
              <a:t>For Even no of observations: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odd no. of observations: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Marks: 65, 96,75,61,89,79 </a:t>
            </a:r>
          </a:p>
          <a:p>
            <a:pPr marL="0" indent="0">
              <a:buNone/>
            </a:pPr>
            <a:r>
              <a:rPr lang="en-US" dirty="0"/>
              <a:t>(Arrange the numbers in Ascending or Descending Order)</a:t>
            </a:r>
          </a:p>
          <a:p>
            <a:pPr marL="0" indent="0">
              <a:buNone/>
            </a:pPr>
            <a:r>
              <a:rPr lang="en-US" dirty="0"/>
              <a:t>Marks: 61,65,75,79,89,96, so </a:t>
            </a:r>
            <a:r>
              <a:rPr lang="en-US" b="1" dirty="0"/>
              <a:t>Median = 75+79/2 = 77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851DC-1891-49E0-A903-1DD5BD5042A2}"/>
              </a:ext>
            </a:extLst>
          </p:cNvPr>
          <p:cNvSpPr/>
          <p:nvPr/>
        </p:nvSpPr>
        <p:spPr>
          <a:xfrm>
            <a:off x="4581426" y="3349657"/>
            <a:ext cx="5241303" cy="688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Median = (n/2)</a:t>
            </a:r>
            <a:r>
              <a:rPr lang="en-US" baseline="30000" dirty="0" err="1"/>
              <a:t>th</a:t>
            </a:r>
            <a:r>
              <a:rPr lang="en-US" dirty="0"/>
              <a:t> + (n/2+1)</a:t>
            </a:r>
            <a:r>
              <a:rPr lang="en-US" baseline="30000" dirty="0" err="1"/>
              <a:t>th</a:t>
            </a:r>
            <a:r>
              <a:rPr lang="en-US" dirty="0"/>
              <a:t> /2 (term)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12B0E-811D-425C-A66E-DE4B39F08171}"/>
              </a:ext>
            </a:extLst>
          </p:cNvPr>
          <p:cNvSpPr/>
          <p:nvPr/>
        </p:nvSpPr>
        <p:spPr>
          <a:xfrm>
            <a:off x="4458878" y="4433740"/>
            <a:ext cx="5241303" cy="688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Median = (n/2)</a:t>
            </a:r>
            <a:r>
              <a:rPr lang="en-US" baseline="30000" dirty="0" err="1"/>
              <a:t>th</a:t>
            </a:r>
            <a:r>
              <a:rPr lang="en-US" dirty="0"/>
              <a:t> (term)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3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3E289-3286-4252-962E-05760540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/>
              <a:t>Mode</a:t>
            </a:r>
            <a:r>
              <a:rPr lang="en-US" dirty="0"/>
              <a:t>: It is the value that appears most number of times in observation.</a:t>
            </a:r>
          </a:p>
          <a:p>
            <a:pPr marL="0" indent="0">
              <a:buNone/>
            </a:pPr>
            <a:r>
              <a:rPr lang="en-US" dirty="0"/>
              <a:t>Example: Marks of Different 6 Students in a class</a:t>
            </a:r>
          </a:p>
          <a:p>
            <a:pPr marL="0" indent="0">
              <a:buNone/>
            </a:pPr>
            <a:r>
              <a:rPr lang="en-US" dirty="0"/>
              <a:t>Marks: 65, 96,75,61,89,79</a:t>
            </a:r>
          </a:p>
          <a:p>
            <a:pPr marL="0" indent="0">
              <a:buNone/>
            </a:pPr>
            <a:r>
              <a:rPr lang="en-IN" dirty="0"/>
              <a:t>* In the given set of marks, no values repeats, so there is </a:t>
            </a:r>
            <a:r>
              <a:rPr lang="en-IN" b="1" dirty="0"/>
              <a:t>No Mode.</a:t>
            </a:r>
          </a:p>
          <a:p>
            <a:pPr marL="0" indent="0">
              <a:buNone/>
            </a:pPr>
            <a:r>
              <a:rPr lang="en-IN" dirty="0"/>
              <a:t>* Similarly, if two values repeat then the set is said to be </a:t>
            </a:r>
            <a:r>
              <a:rPr lang="en-IN" b="1" dirty="0"/>
              <a:t>Bimodal</a:t>
            </a:r>
            <a:r>
              <a:rPr lang="en-IN" dirty="0"/>
              <a:t> and if there are three modes then it Is called as </a:t>
            </a:r>
            <a:r>
              <a:rPr lang="en-IN" b="1" dirty="0"/>
              <a:t>Trimodal.</a:t>
            </a:r>
          </a:p>
        </p:txBody>
      </p:sp>
    </p:spTree>
    <p:extLst>
      <p:ext uri="{BB962C8B-B14F-4D97-AF65-F5344CB8AC3E}">
        <p14:creationId xmlns:p14="http://schemas.microsoft.com/office/powerpoint/2010/main" val="33772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146D6-49FF-4718-AC37-4C037593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02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B4E8C9-B84D-4534-8A8D-AFB11D48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543711" cy="370303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Standard Variation</a:t>
            </a:r>
            <a:r>
              <a:rPr lang="en-US" dirty="0"/>
              <a:t>: It is a number that measures the dispersion of a dataset relative to its mean. </a:t>
            </a:r>
            <a:r>
              <a:rPr lang="en-US" dirty="0" err="1"/>
              <a:t>i.e</a:t>
            </a:r>
            <a:r>
              <a:rPr lang="en-US" dirty="0"/>
              <a:t> It is the number that describes how spread-out the values are.</a:t>
            </a:r>
          </a:p>
          <a:p>
            <a:pPr marL="0" indent="0">
              <a:buNone/>
            </a:pPr>
            <a:r>
              <a:rPr lang="en-US" dirty="0"/>
              <a:t>It is represented by the symbol </a:t>
            </a:r>
            <a:r>
              <a:rPr lang="en-US" b="1" dirty="0"/>
              <a:t>“⌐”</a:t>
            </a:r>
          </a:p>
          <a:p>
            <a:pPr marL="0" indent="0">
              <a:buNone/>
            </a:pPr>
            <a:r>
              <a:rPr lang="en-US" dirty="0"/>
              <a:t>It is given by the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low standard deviation means that most of the numbers are close to the mean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high standard deviation means that most of the numbers are spread-out to the mean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409810-7DB0-478C-8AA4-3E56E264411C}"/>
                  </a:ext>
                </a:extLst>
              </p:cNvPr>
              <p:cNvSpPr/>
              <p:nvPr/>
            </p:nvSpPr>
            <p:spPr>
              <a:xfrm>
                <a:off x="4364611" y="3878015"/>
                <a:ext cx="4421171" cy="9709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⌐ ={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IN" dirty="0"/>
                  <a:t>}</a:t>
                </a:r>
                <a:r>
                  <a:rPr lang="en-IN" baseline="30000" dirty="0"/>
                  <a:t>1/2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409810-7DB0-478C-8AA4-3E56E2644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1" y="3878015"/>
                <a:ext cx="4421171" cy="970961"/>
              </a:xfrm>
              <a:prstGeom prst="rect">
                <a:avLst/>
              </a:prstGeom>
              <a:blipFill>
                <a:blip r:embed="rId2"/>
                <a:stretch>
                  <a:fillRect t="-12963" b="-3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07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18AA-3A6E-4E23-B34C-46A6D023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Variance</a:t>
            </a:r>
            <a:r>
              <a:rPr lang="en-US" dirty="0"/>
              <a:t>: It is another number that indicates how spread-out the values are.</a:t>
            </a:r>
          </a:p>
          <a:p>
            <a:pPr marL="0" indent="0">
              <a:buNone/>
            </a:pPr>
            <a:r>
              <a:rPr lang="en-US" dirty="0"/>
              <a:t>* It is represented by the symbol </a:t>
            </a:r>
            <a:r>
              <a:rPr lang="en-US" b="1" dirty="0"/>
              <a:t>“⌐</a:t>
            </a:r>
            <a:r>
              <a:rPr lang="en-US" b="1" baseline="30000" dirty="0"/>
              <a:t>2</a:t>
            </a:r>
            <a:r>
              <a:rPr lang="en-US" b="1" dirty="0"/>
              <a:t>”</a:t>
            </a:r>
          </a:p>
          <a:p>
            <a:pPr marL="0" indent="0">
              <a:buNone/>
            </a:pPr>
            <a:r>
              <a:rPr lang="en-IN" dirty="0"/>
              <a:t>It  is given by the formula: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 It is square of standard Deviation.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125A9D-B043-4FAF-B642-752D3EC4D09F}"/>
                  </a:ext>
                </a:extLst>
              </p:cNvPr>
              <p:cNvSpPr/>
              <p:nvPr/>
            </p:nvSpPr>
            <p:spPr>
              <a:xfrm>
                <a:off x="4185503" y="3727187"/>
                <a:ext cx="4015818" cy="59971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⌐</a:t>
                </a:r>
                <a:r>
                  <a:rPr lang="en-IN" baseline="30000" dirty="0"/>
                  <a:t>2 </a:t>
                </a:r>
                <a:r>
                  <a:rPr lang="en-IN" dirty="0"/>
                  <a:t>={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IN" dirty="0"/>
                  <a:t>}</a:t>
                </a:r>
                <a:endParaRPr lang="en-IN" baseline="30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125A9D-B043-4FAF-B642-752D3EC4D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03" y="3727187"/>
                <a:ext cx="4015818" cy="599718"/>
              </a:xfrm>
              <a:prstGeom prst="rect">
                <a:avLst/>
              </a:prstGeom>
              <a:blipFill>
                <a:blip r:embed="rId2"/>
                <a:stretch>
                  <a:fillRect t="-50000" b="-9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3F0C50-F482-4B68-B0E4-ACFFDD85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Assignment:03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C313-1145-461A-B3C0-5918ADE8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4722"/>
            <a:ext cx="8825659" cy="3525078"/>
          </a:xfrm>
        </p:spPr>
        <p:txBody>
          <a:bodyPr/>
          <a:lstStyle/>
          <a:p>
            <a:r>
              <a:rPr lang="en-US" sz="2000" b="1" u="sng" dirty="0"/>
              <a:t>Population Mean</a:t>
            </a:r>
            <a:r>
              <a:rPr lang="en-US" dirty="0"/>
              <a:t>: It is the mean/average of all parameters of whole population used in study.</a:t>
            </a:r>
          </a:p>
          <a:p>
            <a:pPr marL="0" indent="0">
              <a:buNone/>
            </a:pPr>
            <a:r>
              <a:rPr lang="en-US" dirty="0"/>
              <a:t>* It is represented by the symbol ‘µ’</a:t>
            </a:r>
          </a:p>
          <a:p>
            <a:pPr marL="0" indent="0">
              <a:buNone/>
            </a:pPr>
            <a:r>
              <a:rPr lang="en-US" dirty="0"/>
              <a:t>It is given by the formula: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‘N’ is Total population.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b="1" dirty="0"/>
              <a:t>Population</a:t>
            </a:r>
            <a:r>
              <a:rPr lang="en-US" dirty="0"/>
              <a:t>: It is the collection of a specified group of similar objects, individuals or entities that have some common observable characteristics in them. Out of which each object is called as </a:t>
            </a:r>
            <a:r>
              <a:rPr lang="en-US" b="1" dirty="0"/>
              <a:t>“Elementary Units”.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AD50C7-5C42-4FFC-A005-1AAAB27329A8}"/>
                  </a:ext>
                </a:extLst>
              </p:cNvPr>
              <p:cNvSpPr/>
              <p:nvPr/>
            </p:nvSpPr>
            <p:spPr>
              <a:xfrm>
                <a:off x="4385026" y="3690731"/>
                <a:ext cx="2365513" cy="5665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µ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)}/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AD50C7-5C42-4FFC-A005-1AAAB2732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026" y="3690731"/>
                <a:ext cx="2365513" cy="566530"/>
              </a:xfrm>
              <a:prstGeom prst="rect">
                <a:avLst/>
              </a:prstGeom>
              <a:blipFill>
                <a:blip r:embed="rId2"/>
                <a:stretch>
                  <a:fillRect t="-56250" b="-10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95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0F01-16FF-44A7-A8A3-CC1373DF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</a:t>
            </a:r>
            <a:r>
              <a:rPr lang="en-US" dirty="0"/>
              <a:t> : it is a subset of population used to study </a:t>
            </a:r>
            <a:r>
              <a:rPr lang="en-US" dirty="0" err="1"/>
              <a:t>i.e</a:t>
            </a:r>
            <a:r>
              <a:rPr lang="en-US" dirty="0"/>
              <a:t> it is a part of the population drawn according to a rule/plan for concluding characteristic.</a:t>
            </a:r>
          </a:p>
          <a:p>
            <a:r>
              <a:rPr lang="en-US" b="1" dirty="0"/>
              <a:t>Sample Size: </a:t>
            </a:r>
            <a:r>
              <a:rPr lang="en-US" dirty="0"/>
              <a:t>The number of items in a sample is called sample size. </a:t>
            </a:r>
          </a:p>
          <a:p>
            <a:r>
              <a:rPr lang="en-US" sz="2000" b="1" u="sng" dirty="0"/>
              <a:t>Sample mean</a:t>
            </a:r>
            <a:r>
              <a:rPr lang="en-US" dirty="0"/>
              <a:t>:   Average/mean of subset of population used to study is called sample mean.</a:t>
            </a:r>
          </a:p>
          <a:p>
            <a:pPr marL="0" indent="0">
              <a:buNone/>
            </a:pPr>
            <a:r>
              <a:rPr lang="en-US" dirty="0"/>
              <a:t>*sample mean is given by the formula:</a:t>
            </a:r>
          </a:p>
          <a:p>
            <a:pPr marL="0" indent="0">
              <a:buNone/>
            </a:pPr>
            <a:r>
              <a:rPr lang="en-IN" dirty="0"/>
              <a:t> where ‘n’ is total number of items in a sample.</a:t>
            </a:r>
          </a:p>
          <a:p>
            <a:pPr marL="0" indent="0">
              <a:buNone/>
            </a:pPr>
            <a:r>
              <a:rPr lang="en-IN" dirty="0"/>
              <a:t>**Note: It is impractical to find the population </a:t>
            </a:r>
            <a:r>
              <a:rPr lang="en-IN"/>
              <a:t>mean so, sample </a:t>
            </a:r>
            <a:r>
              <a:rPr lang="en-IN" dirty="0"/>
              <a:t>mean is generally used to study the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FFEEB8-7BDD-420F-AD7F-E664B4E0E4C6}"/>
                  </a:ext>
                </a:extLst>
              </p:cNvPr>
              <p:cNvSpPr/>
              <p:nvPr/>
            </p:nvSpPr>
            <p:spPr>
              <a:xfrm>
                <a:off x="5695351" y="4277543"/>
                <a:ext cx="2365513" cy="5665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µ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)}/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FFEEB8-7BDD-420F-AD7F-E664B4E0E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51" y="4277543"/>
                <a:ext cx="2365513" cy="566530"/>
              </a:xfrm>
              <a:prstGeom prst="rect">
                <a:avLst/>
              </a:prstGeom>
              <a:blipFill>
                <a:blip r:embed="rId2"/>
                <a:stretch>
                  <a:fillRect t="-57292" b="-989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6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37B-5146-4D86-A691-2697553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04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D90C-1256-4B5D-9BC5-D28E829A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set of Data: 7, 11, 16, 14, 11, 13, 19, 13, 13.</a:t>
            </a:r>
          </a:p>
          <a:p>
            <a:pPr marL="0" indent="0">
              <a:buNone/>
            </a:pPr>
            <a:r>
              <a:rPr lang="en-US" dirty="0"/>
              <a:t>Step 1: Arrange in Ascending Order:</a:t>
            </a:r>
          </a:p>
          <a:p>
            <a:pPr marL="0" indent="0">
              <a:buNone/>
            </a:pPr>
            <a:r>
              <a:rPr lang="en-US" dirty="0"/>
              <a:t>7, 11, 11, 13, 13, 13, 14, 16, 19.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</a:t>
            </a:r>
            <a:r>
              <a:rPr lang="en-US" dirty="0"/>
              <a:t> = 7+11+11+13+13+13+14+16+19/9 = 117/9 = </a:t>
            </a:r>
            <a:r>
              <a:rPr lang="en-US" b="1" dirty="0"/>
              <a:t>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 = 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 = 13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511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1121</Words>
  <Application>Microsoft Office PowerPoint</Application>
  <PresentationFormat>Widescreen</PresentationFormat>
  <Paragraphs>217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Ion Boardroom</vt:lpstr>
      <vt:lpstr>Mathematics Assignment (Statistics)</vt:lpstr>
      <vt:lpstr>Assignment :01</vt:lpstr>
      <vt:lpstr>PowerPoint Presentation</vt:lpstr>
      <vt:lpstr>PowerPoint Presentation</vt:lpstr>
      <vt:lpstr>Assignment: 02</vt:lpstr>
      <vt:lpstr>PowerPoint Presentation</vt:lpstr>
      <vt:lpstr>Assignment:03</vt:lpstr>
      <vt:lpstr>PowerPoint Presentation</vt:lpstr>
      <vt:lpstr>Assignment : 04</vt:lpstr>
      <vt:lpstr>PowerPoint Presentation</vt:lpstr>
      <vt:lpstr>Assignment : 04</vt:lpstr>
      <vt:lpstr>PowerPoint Presentation</vt:lpstr>
      <vt:lpstr>Assignment : 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POORAN PRAGNYA Joshi</dc:creator>
  <cp:lastModifiedBy>POORAN PRAGNYA Joshi</cp:lastModifiedBy>
  <cp:revision>12</cp:revision>
  <dcterms:created xsi:type="dcterms:W3CDTF">2021-12-12T08:50:59Z</dcterms:created>
  <dcterms:modified xsi:type="dcterms:W3CDTF">2021-12-20T09:53:35Z</dcterms:modified>
</cp:coreProperties>
</file>