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75" r:id="rId5"/>
    <p:sldId id="269" r:id="rId6"/>
    <p:sldId id="276" r:id="rId7"/>
    <p:sldId id="277" r:id="rId8"/>
    <p:sldId id="268" r:id="rId9"/>
    <p:sldId id="270" r:id="rId10"/>
    <p:sldId id="271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5:00:2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5:00:2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3T05:00:32.4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5:00:1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5:00:1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5:00:1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5:00:1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05:00:1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06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2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0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74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9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36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07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35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0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9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6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6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1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1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279EED-026A-4E60-A78E-E6A0E009D5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3F4E-2214-4130-94BA-44D596EF14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75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ustomXml" Target="../ink/ink8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EE95519-3A75-472C-83CD-763C73AC50A3}"/>
              </a:ext>
            </a:extLst>
          </p:cNvPr>
          <p:cNvSpPr txBox="1"/>
          <p:nvPr/>
        </p:nvSpPr>
        <p:spPr>
          <a:xfrm>
            <a:off x="1146928" y="1290283"/>
            <a:ext cx="98981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Mathematics Assignment</a:t>
            </a:r>
          </a:p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</a:t>
            </a:r>
            <a:r>
              <a:rPr lang="en-US" sz="5400" dirty="0">
                <a:solidFill>
                  <a:srgbClr val="EBEBEB"/>
                </a:solidFill>
                <a:latin typeface="Century Gothic" panose="020B0502020202020204"/>
                <a:ea typeface="+mj-ea"/>
                <a:cs typeface="+mj-cs"/>
              </a:rPr>
              <a:t>Probability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D06BA-1213-45A1-8CE2-4FD51BD955FC}"/>
              </a:ext>
            </a:extLst>
          </p:cNvPr>
          <p:cNvSpPr txBox="1"/>
          <p:nvPr/>
        </p:nvSpPr>
        <p:spPr>
          <a:xfrm>
            <a:off x="5762134" y="552976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Submitted by: </a:t>
            </a:r>
            <a:r>
              <a:rPr lang="en-US" dirty="0" err="1"/>
              <a:t>Pooran</a:t>
            </a:r>
            <a:r>
              <a:rPr lang="en-US" dirty="0"/>
              <a:t> </a:t>
            </a:r>
            <a:r>
              <a:rPr lang="en-US" dirty="0" err="1"/>
              <a:t>Pragnya</a:t>
            </a:r>
            <a:endParaRPr lang="en-US" dirty="0"/>
          </a:p>
          <a:p>
            <a:pPr algn="r"/>
            <a:r>
              <a:rPr lang="en-US" dirty="0"/>
              <a:t>November batch (bds)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96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00F5-00F8-46CA-B5F3-7AC98271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836" y="904973"/>
            <a:ext cx="8946541" cy="5192597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/>
              <a:t>Problems: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Untitled Sans"/>
              </a:rPr>
              <a:t>What is the Probability of spinning a prime number or an odd number on a spinner numbered  1 to 8?</a:t>
            </a:r>
          </a:p>
          <a:p>
            <a:pPr marL="0" indent="0" algn="just">
              <a:buNone/>
            </a:pPr>
            <a:r>
              <a:rPr lang="en-US" dirty="0" err="1">
                <a:latin typeface="Untitled Sans"/>
              </a:rPr>
              <a:t>Soln</a:t>
            </a:r>
            <a:r>
              <a:rPr lang="en-US" dirty="0">
                <a:latin typeface="Untitled Sans"/>
              </a:rPr>
              <a:t>: Step 1: finding whether the given events are mutually Exclusive Events </a:t>
            </a:r>
            <a:r>
              <a:rPr lang="en-US" b="1" dirty="0">
                <a:latin typeface="Untitled Sans"/>
              </a:rPr>
              <a:t>or</a:t>
            </a:r>
            <a:r>
              <a:rPr lang="en-US" dirty="0">
                <a:latin typeface="Untitled Sans"/>
              </a:rPr>
              <a:t> </a:t>
            </a:r>
            <a:r>
              <a:rPr lang="en-US" dirty="0" err="1">
                <a:latin typeface="Untitled Sans"/>
              </a:rPr>
              <a:t>mutally</a:t>
            </a:r>
            <a:r>
              <a:rPr lang="en-US" dirty="0">
                <a:latin typeface="Untitled Sans"/>
              </a:rPr>
              <a:t> inclusive events.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Untitled Sans"/>
              </a:rPr>
              <a:t>It is clear from the given statement that these events are mutually inclusive, because there are events which are overlapping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 Sample space = {1, 2, 3, 4, 5, 6, 7, 8}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Odd Numbers from Sample Space = {1, 3, 5, 7}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Prime Numbers from Sample Space = { 2, 3, 5, 7}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P (odd and Prime) = { 3, 5, 7}</a:t>
            </a:r>
          </a:p>
          <a:p>
            <a:pPr marL="0" indent="0" algn="just">
              <a:buNone/>
            </a:pPr>
            <a:r>
              <a:rPr lang="en-US" b="1" dirty="0">
                <a:latin typeface="Untitled Sans"/>
              </a:rPr>
              <a:t>P (Odd or Prime) = P(Odd) + P(Prime) – P (odd and Prime)</a:t>
            </a:r>
          </a:p>
          <a:p>
            <a:pPr marL="0" indent="0" algn="just">
              <a:buNone/>
            </a:pPr>
            <a:r>
              <a:rPr lang="en-US" b="1" dirty="0">
                <a:latin typeface="Untitled Sans"/>
              </a:rPr>
              <a:t>                               = 4/8 + 4/8 – 3/8</a:t>
            </a:r>
          </a:p>
          <a:p>
            <a:pPr marL="0" indent="0" algn="just">
              <a:buNone/>
            </a:pPr>
            <a:r>
              <a:rPr lang="en-US" b="1" dirty="0">
                <a:latin typeface="Untitled Sans"/>
              </a:rPr>
              <a:t>                               = 5/8 = 0.625 = </a:t>
            </a:r>
            <a:r>
              <a:rPr lang="en-US" b="1" u="sng" dirty="0">
                <a:latin typeface="Untitled Sans"/>
              </a:rPr>
              <a:t>62.5%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507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00F5-00F8-46CA-B5F3-7AC98271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945" y="933254"/>
            <a:ext cx="8946541" cy="5192597"/>
          </a:xfrm>
        </p:spPr>
        <p:txBody>
          <a:bodyPr>
            <a:normAutofit fontScale="92500"/>
          </a:bodyPr>
          <a:lstStyle/>
          <a:p>
            <a:r>
              <a:rPr lang="en-US" sz="2400" b="1" u="sng" dirty="0"/>
              <a:t>Problems: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2. For numbers, one to nine get the probability of getting a number 2 or no. less than 4? </a:t>
            </a:r>
          </a:p>
          <a:p>
            <a:pPr marL="0" indent="0" algn="just">
              <a:buNone/>
            </a:pPr>
            <a:r>
              <a:rPr lang="en-US" dirty="0" err="1">
                <a:latin typeface="Untitled Sans"/>
              </a:rPr>
              <a:t>Soln</a:t>
            </a:r>
            <a:r>
              <a:rPr lang="en-US" dirty="0">
                <a:latin typeface="Untitled Sans"/>
              </a:rPr>
              <a:t>: Step 1: finding whether the given events are mutually Exclusive Events </a:t>
            </a:r>
            <a:r>
              <a:rPr lang="en-US" b="1" dirty="0">
                <a:latin typeface="Untitled Sans"/>
              </a:rPr>
              <a:t>or</a:t>
            </a:r>
            <a:r>
              <a:rPr lang="en-US" dirty="0">
                <a:latin typeface="Untitled Sans"/>
              </a:rPr>
              <a:t> </a:t>
            </a:r>
            <a:r>
              <a:rPr lang="en-US" dirty="0" err="1">
                <a:latin typeface="Untitled Sans"/>
              </a:rPr>
              <a:t>mutally</a:t>
            </a:r>
            <a:r>
              <a:rPr lang="en-US" dirty="0">
                <a:latin typeface="Untitled Sans"/>
              </a:rPr>
              <a:t> inclusive events.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Untitled Sans"/>
              </a:rPr>
              <a:t>It is clear from the given statement that these events are mutually inclusive, because there are events which are overlapping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 Sample space = {1, 2, 3, 4, 5, 6, 7, 8, 9}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P (2) = {2} =  1/9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P (&lt;4) = {1, 2, 3}= 3/9 = 1/3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P ( 2 and &lt;4) = {2} = 1/9 </a:t>
            </a:r>
          </a:p>
          <a:p>
            <a:pPr marL="0" indent="0" algn="just">
              <a:buNone/>
            </a:pPr>
            <a:r>
              <a:rPr lang="en-US" b="1" dirty="0">
                <a:latin typeface="Untitled Sans"/>
              </a:rPr>
              <a:t>P (2 or &lt;4) = P(2) + P(&lt;4) – P (2 and &lt;4)</a:t>
            </a:r>
          </a:p>
          <a:p>
            <a:pPr marL="0" indent="0" algn="just">
              <a:buNone/>
            </a:pPr>
            <a:r>
              <a:rPr lang="en-US" b="1" dirty="0">
                <a:latin typeface="Untitled Sans"/>
              </a:rPr>
              <a:t>                               = 1/9 + 1/3 – 1/9</a:t>
            </a:r>
          </a:p>
          <a:p>
            <a:pPr marL="0" indent="0" algn="just">
              <a:buNone/>
            </a:pPr>
            <a:r>
              <a:rPr lang="en-US" b="1" dirty="0">
                <a:latin typeface="Untitled Sans"/>
              </a:rPr>
              <a:t>                               = 1/3 = 0.33 = </a:t>
            </a:r>
            <a:r>
              <a:rPr lang="en-US" b="1" u="sng" dirty="0">
                <a:latin typeface="Untitled Sans"/>
              </a:rPr>
              <a:t>33.33%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66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00F5-00F8-46CA-B5F3-7AC98271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945" y="933254"/>
            <a:ext cx="8946541" cy="5192597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Problems:</a:t>
            </a:r>
          </a:p>
          <a:p>
            <a:pPr marL="457200" indent="-457200" algn="just">
              <a:buAutoNum type="arabicPeriod" startAt="3"/>
            </a:pPr>
            <a:r>
              <a:rPr lang="en-US" dirty="0">
                <a:latin typeface="Untitled Sans"/>
              </a:rPr>
              <a:t>Let X and Y are two independent events such that P(X) = 0.3 and P(Y) = 0.7 find  P(X and Y)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It is clear from the given statement that these events are independent events.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So for Independent, probability is given by the formula: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P (X and Y) = P (X) . P(Y)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                    = 0.3 * 0.7 = 0.21 = </a:t>
            </a:r>
            <a:r>
              <a:rPr lang="en-US" b="1" u="sng" dirty="0">
                <a:latin typeface="Untitled Sans"/>
              </a:rPr>
              <a:t>21%</a:t>
            </a:r>
          </a:p>
          <a:p>
            <a:pPr marL="0" indent="0" algn="just">
              <a:buNone/>
            </a:pPr>
            <a:r>
              <a:rPr lang="en-US" dirty="0">
                <a:latin typeface="Untitled Sans"/>
              </a:rPr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508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00F5-00F8-46CA-B5F3-7AC98271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89" y="1018095"/>
            <a:ext cx="8946541" cy="5192597"/>
          </a:xfrm>
        </p:spPr>
        <p:txBody>
          <a:bodyPr/>
          <a:lstStyle/>
          <a:p>
            <a:pPr algn="just"/>
            <a:r>
              <a:rPr lang="en-US" sz="2400" b="1" u="sng" dirty="0"/>
              <a:t>Probability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US" b="0" i="0" dirty="0">
                <a:effectLst/>
                <a:latin typeface="Untitled Sans"/>
              </a:rPr>
              <a:t>Probability defines the likelihood of occurrence of an event</a:t>
            </a:r>
            <a:r>
              <a:rPr lang="en-IN" b="0" i="0" dirty="0">
                <a:effectLst/>
                <a:latin typeface="Untitled Sans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latin typeface="Untitled Sans"/>
              </a:rPr>
              <a:t>It is a number that reflects the chance/likelihood that a particular event will occur or not.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latin typeface="Untitled Sans"/>
              </a:rPr>
              <a:t>It ranges between 0 to 1 ( 0% to 100%).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latin typeface="Untitled Sans"/>
              </a:rPr>
              <a:t>0 indicates impossibility of occurrence of event and 1 indicates certainty of the occurrence of the event.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Untitled Sans"/>
              </a:rPr>
              <a:t>Probability generally has great applications in games, in business to make probability-based predictions, and also probability has extensive applications in this new area of artificial intelligence.</a:t>
            </a:r>
            <a:endParaRPr lang="en-IN" dirty="0">
              <a:latin typeface="Untitled Sans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It is given by the formula: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B0F0E-5301-469D-877F-B1DEF011EC74}"/>
              </a:ext>
            </a:extLst>
          </p:cNvPr>
          <p:cNvSpPr/>
          <p:nvPr/>
        </p:nvSpPr>
        <p:spPr>
          <a:xfrm>
            <a:off x="2865747" y="5151748"/>
            <a:ext cx="6089716" cy="8295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Probability = Total No. of Ways/Total Outcomes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99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00F5-00F8-46CA-B5F3-7AC98271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970" y="754144"/>
            <a:ext cx="8946541" cy="5835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/>
              <a:t>Mutually Exclusive Event and Non Mutually Exclusive Events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u="sng" dirty="0"/>
              <a:t>1. Mutually Exclusive Event</a:t>
            </a:r>
            <a:r>
              <a:rPr lang="en-IN" sz="2400" b="1" dirty="0"/>
              <a:t>: </a:t>
            </a:r>
            <a:r>
              <a:rPr lang="en-US" dirty="0">
                <a:latin typeface="Untitled Sans"/>
              </a:rPr>
              <a:t>Mutually exclusive events are those events that do not occur at the same time</a:t>
            </a:r>
            <a:r>
              <a:rPr lang="en-IN" dirty="0">
                <a:latin typeface="Untitled Sans"/>
              </a:rPr>
              <a:t> </a:t>
            </a:r>
            <a:r>
              <a:rPr lang="en-IN" dirty="0" err="1">
                <a:latin typeface="Untitled Sans"/>
              </a:rPr>
              <a:t>i.e</a:t>
            </a:r>
            <a:r>
              <a:rPr lang="en-IN" dirty="0">
                <a:latin typeface="Untitled Sans"/>
              </a:rPr>
              <a:t> simultaneously.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Untitled Sans"/>
              </a:rPr>
              <a:t>Two events are said to be mutually exclusive if they cannot occur at the same time or simultaneously.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Untitled Sans"/>
              </a:rPr>
              <a:t>Mutually Exclusive Events</a:t>
            </a:r>
            <a:r>
              <a:rPr lang="en-US" dirty="0">
                <a:latin typeface="Untitled Sans"/>
              </a:rPr>
              <a:t> are also called as </a:t>
            </a:r>
            <a:r>
              <a:rPr lang="en-US" b="1" dirty="0">
                <a:latin typeface="Untitled Sans"/>
              </a:rPr>
              <a:t>Disjoint Events.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Untitled Sans"/>
              </a:rPr>
              <a:t>If two events are considered disjoint events, then the probability of both events occurring at the same time will be zero.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Untitled Sans"/>
              </a:rPr>
              <a:t>Example</a:t>
            </a:r>
            <a:r>
              <a:rPr lang="en-US" dirty="0">
                <a:latin typeface="Untitled Sans"/>
              </a:rPr>
              <a:t>: Flipping a coin results in either Heads or Tails, both cannot occur at the same time.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latin typeface="Untitled Sans"/>
              </a:rPr>
              <a:t>For mutually exclusive events the additive theorem of probability states if A and B are two mutually exclusive events then the probability of either A or B is given by: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Untitled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066CA-3666-4C88-AD36-9630B0682AD2}"/>
              </a:ext>
            </a:extLst>
          </p:cNvPr>
          <p:cNvSpPr/>
          <p:nvPr/>
        </p:nvSpPr>
        <p:spPr>
          <a:xfrm>
            <a:off x="3205114" y="5429840"/>
            <a:ext cx="5637229" cy="912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P (A or B) = P(A) + P(B)</a:t>
            </a:r>
          </a:p>
          <a:p>
            <a:pPr algn="ctr">
              <a:lnSpc>
                <a:spcPct val="150000"/>
              </a:lnSpc>
            </a:pPr>
            <a:r>
              <a:rPr lang="en-US" sz="2000" b="1" dirty="0"/>
              <a:t>P (A U B)= P(A) + P(B)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78435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00F5-00F8-46CA-B5F3-7AC98271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970" y="1036948"/>
            <a:ext cx="8946541" cy="51925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u="sng" dirty="0"/>
              <a:t>2. Non Mutually Exclusive Event</a:t>
            </a:r>
            <a:r>
              <a:rPr lang="en-IN" sz="2400" b="1" dirty="0"/>
              <a:t>: </a:t>
            </a:r>
            <a:r>
              <a:rPr lang="en-IN" dirty="0">
                <a:latin typeface="Untitled Sans"/>
              </a:rPr>
              <a:t>Non</a:t>
            </a:r>
            <a:r>
              <a:rPr lang="en-IN" sz="2400" b="1" dirty="0"/>
              <a:t> </a:t>
            </a:r>
            <a:r>
              <a:rPr lang="en-US" dirty="0">
                <a:latin typeface="Untitled Sans"/>
              </a:rPr>
              <a:t>Mutually exclusive events are those events that occur at the same time</a:t>
            </a:r>
            <a:r>
              <a:rPr lang="en-IN" dirty="0">
                <a:latin typeface="Untitled Sans"/>
              </a:rPr>
              <a:t> </a:t>
            </a:r>
            <a:r>
              <a:rPr lang="en-IN" dirty="0" err="1">
                <a:latin typeface="Untitled Sans"/>
              </a:rPr>
              <a:t>i.e</a:t>
            </a:r>
            <a:r>
              <a:rPr lang="en-IN" dirty="0">
                <a:latin typeface="Untitled Sans"/>
              </a:rPr>
              <a:t> simultaneously.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Untitled Sans"/>
              </a:rPr>
              <a:t>Two events are said to be non mutually exclusive if they occur at the same time or simultaneously.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Untitled Sans"/>
              </a:rPr>
              <a:t>Non Mutually Exclusive Events</a:t>
            </a:r>
            <a:r>
              <a:rPr lang="en-US" dirty="0">
                <a:latin typeface="Untitled Sans"/>
              </a:rPr>
              <a:t> are also called as </a:t>
            </a:r>
            <a:r>
              <a:rPr lang="en-US" b="1" dirty="0">
                <a:latin typeface="Untitled Sans"/>
              </a:rPr>
              <a:t>Mutually Inclusive Events.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Untitled Sans"/>
              </a:rPr>
              <a:t>Example: </a:t>
            </a:r>
            <a:r>
              <a:rPr lang="en-US" b="0" i="0" dirty="0">
                <a:effectLst/>
                <a:latin typeface="Untitled Sans"/>
              </a:rPr>
              <a:t>Getting an even number or getting a perfect square number (4' is both a perfect square number and even number so, when '4' is obtained both the events can happen together)</a:t>
            </a:r>
            <a:endParaRPr lang="en-US" b="1" dirty="0">
              <a:latin typeface="Untitled Sans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latin typeface="Untitled Sans"/>
              </a:rPr>
              <a:t>Consider A and B are two non mutually exclusive events then the probability of either A or B is given by: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066CA-3666-4C88-AD36-9630B0682AD2}"/>
              </a:ext>
            </a:extLst>
          </p:cNvPr>
          <p:cNvSpPr/>
          <p:nvPr/>
        </p:nvSpPr>
        <p:spPr>
          <a:xfrm>
            <a:off x="2894028" y="5005632"/>
            <a:ext cx="5637229" cy="912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 (A or B) = P(A) + P(B) – P(A </a:t>
            </a:r>
            <a:r>
              <a:rPr lang="en-IN" sz="2000" b="1" i="0" dirty="0">
                <a:solidFill>
                  <a:srgbClr val="333333"/>
                </a:solidFill>
                <a:effectLst/>
              </a:rPr>
              <a:t>∩ B)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 (A U B)= P(A) + P(B) - P(A </a:t>
            </a:r>
            <a:r>
              <a:rPr lang="en-IN" sz="2000" b="1" i="0" dirty="0">
                <a:solidFill>
                  <a:srgbClr val="333333"/>
                </a:solidFill>
                <a:effectLst/>
              </a:rPr>
              <a:t>∩ B)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60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7836E5-2F28-4675-B05B-F35934EEE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09" y="1977272"/>
            <a:ext cx="6779307" cy="2903455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6E82E6E-9626-4869-9AD7-EC5F8F80C50D}"/>
              </a:ext>
            </a:extLst>
          </p:cNvPr>
          <p:cNvGrpSpPr/>
          <p:nvPr/>
        </p:nvGrpSpPr>
        <p:grpSpPr>
          <a:xfrm>
            <a:off x="2479313" y="1536465"/>
            <a:ext cx="360" cy="360"/>
            <a:chOff x="2479313" y="1536465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C21728B-BC97-4138-A5C9-CB1996F719F9}"/>
                    </a:ext>
                  </a:extLst>
                </p14:cNvPr>
                <p14:cNvContentPartPr/>
                <p14:nvPr/>
              </p14:nvContentPartPr>
              <p14:xfrm>
                <a:off x="2479313" y="1536465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C21728B-BC97-4138-A5C9-CB1996F719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70313" y="1527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33EB2A-2ED8-460E-8D52-0B64CA2D35AF}"/>
                    </a:ext>
                  </a:extLst>
                </p14:cNvPr>
                <p14:cNvContentPartPr/>
                <p14:nvPr/>
              </p14:nvContentPartPr>
              <p14:xfrm>
                <a:off x="2479313" y="1536465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33EB2A-2ED8-460E-8D52-0B64CA2D35A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70313" y="1527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BC4169-386F-4B62-B086-4FA0F34F6223}"/>
                  </a:ext>
                </a:extLst>
              </p14:cNvPr>
              <p14:cNvContentPartPr/>
              <p14:nvPr/>
            </p14:nvContentPartPr>
            <p14:xfrm>
              <a:off x="-1074967" y="386265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BC4169-386F-4B62-B086-4FA0F34F62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128607" y="278265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19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00F5-00F8-46CA-B5F3-7AC98271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970" y="989814"/>
            <a:ext cx="8946541" cy="50150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/>
              <a:t>Independent Event and Dependent Events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u="sng" dirty="0"/>
              <a:t>1. Independent Event</a:t>
            </a:r>
            <a:r>
              <a:rPr lang="en-IN" sz="2400" b="1" dirty="0"/>
              <a:t>: </a:t>
            </a:r>
            <a:r>
              <a:rPr lang="en-IN" dirty="0">
                <a:latin typeface="Untitled Sans"/>
              </a:rPr>
              <a:t>Two events are independent if the outcome or occurrence of the first does not affects the outcome of the second or subsequent event.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Untitled Sans"/>
              </a:rPr>
              <a:t>Example</a:t>
            </a:r>
            <a:r>
              <a:rPr lang="en-US" dirty="0">
                <a:latin typeface="Untitled Sans"/>
              </a:rPr>
              <a:t>: In Flipping two coins, result of one coin doesn’t influence or alter the outcome of the other coin.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latin typeface="Untitled Sans"/>
              </a:rPr>
              <a:t>If A and B are two </a:t>
            </a:r>
            <a:r>
              <a:rPr lang="en-US" dirty="0">
                <a:latin typeface="Untitled Sans"/>
              </a:rPr>
              <a:t>Independent Events,</a:t>
            </a:r>
            <a:r>
              <a:rPr lang="en-IN" dirty="0">
                <a:latin typeface="Untitled Sans"/>
              </a:rPr>
              <a:t> then the probability of occurring both the events is given by: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Untitled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066CA-3666-4C88-AD36-9630B0682AD2}"/>
              </a:ext>
            </a:extLst>
          </p:cNvPr>
          <p:cNvSpPr/>
          <p:nvPr/>
        </p:nvSpPr>
        <p:spPr>
          <a:xfrm>
            <a:off x="3384224" y="4290770"/>
            <a:ext cx="5637229" cy="912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 (A and B) = P(A) . P(B)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 (A </a:t>
            </a:r>
            <a:r>
              <a:rPr lang="en-IN" sz="2000" b="1" i="0" dirty="0">
                <a:solidFill>
                  <a:srgbClr val="333333"/>
                </a:solidFill>
                <a:effectLst/>
              </a:rPr>
              <a:t>∩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B)= P(A) . P(B)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03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00F5-00F8-46CA-B5F3-7AC98271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970" y="989814"/>
            <a:ext cx="8946541" cy="50150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u="sng" dirty="0"/>
              <a:t>2. Dependent Event</a:t>
            </a:r>
            <a:r>
              <a:rPr lang="en-IN" sz="2400" b="1" dirty="0"/>
              <a:t>: </a:t>
            </a:r>
            <a:r>
              <a:rPr lang="en-IN" dirty="0">
                <a:latin typeface="Untitled Sans"/>
              </a:rPr>
              <a:t>Two events are dependent if the outcome or occurrence of the first does affects the outcome of the second or subsequent event.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>
                <a:latin typeface="Untitled Sans"/>
              </a:rPr>
              <a:t>Example</a:t>
            </a:r>
            <a:r>
              <a:rPr lang="en-US" dirty="0">
                <a:latin typeface="Untitled Sans"/>
              </a:rPr>
              <a:t>: Three cards are chosen at random from a deck of 52 cards without replacement. The probability of second event/card is affected by the first card and similarly the probability of third card is affected by second card.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latin typeface="Untitled Sans"/>
              </a:rPr>
              <a:t>If A and B are two </a:t>
            </a:r>
            <a:r>
              <a:rPr lang="en-US" dirty="0">
                <a:latin typeface="Untitled Sans"/>
              </a:rPr>
              <a:t>dependent Events,</a:t>
            </a:r>
            <a:r>
              <a:rPr lang="en-IN" dirty="0">
                <a:latin typeface="Untitled Sans"/>
              </a:rPr>
              <a:t> then the probability of occurring both the events is given by: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Untitled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066CA-3666-4C88-AD36-9630B0682AD2}"/>
              </a:ext>
            </a:extLst>
          </p:cNvPr>
          <p:cNvSpPr/>
          <p:nvPr/>
        </p:nvSpPr>
        <p:spPr>
          <a:xfrm>
            <a:off x="1740314" y="4091232"/>
            <a:ext cx="8421782" cy="1112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 (A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∩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B) = P(A) . P(B/A) [Provided event ‘A’ is completed before  event ‘B’]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 (A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∩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B) = P(B) . P(A/B) [Provided event </a:t>
            </a:r>
            <a:r>
              <a:rPr lang="en-US" b="1" dirty="0">
                <a:solidFill>
                  <a:prstClr val="black"/>
                </a:solidFill>
                <a:latin typeface="Century Gothic" panose="020B0502020202020204"/>
              </a:rPr>
              <a:t>‘B’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completed before event  ‘B’]</a:t>
            </a:r>
          </a:p>
        </p:txBody>
      </p:sp>
    </p:spTree>
    <p:extLst>
      <p:ext uri="{BB962C8B-B14F-4D97-AF65-F5344CB8AC3E}">
        <p14:creationId xmlns:p14="http://schemas.microsoft.com/office/powerpoint/2010/main" val="412095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00F5-00F8-46CA-B5F3-7AC98271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657" y="848412"/>
            <a:ext cx="8946541" cy="53622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/>
              <a:t>Conditional Probability</a:t>
            </a:r>
            <a:r>
              <a:rPr lang="en-US" dirty="0"/>
              <a:t>: </a:t>
            </a:r>
            <a:r>
              <a:rPr lang="en-US" dirty="0">
                <a:latin typeface="Untitled Sans"/>
              </a:rPr>
              <a:t>It is the probability of an event occurring given that another event has already occurred.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Untitled Sans"/>
              </a:rPr>
              <a:t>Conditional probability is defined as the likelihood of an event or outcome occurring, based on the occurrence of a previous event or outcome.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Untitled Sans"/>
              </a:rPr>
              <a:t>Example: </a:t>
            </a:r>
            <a:r>
              <a:rPr lang="en-US" b="0" i="0" dirty="0">
                <a:effectLst/>
                <a:latin typeface="Untitled Sans"/>
              </a:rPr>
              <a:t>suppose you are drawing three marbles red, blue, and green from a bag. Each marble has an equal chance of being drawn.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Untitled Sans"/>
              </a:rPr>
              <a:t>If A and B are two </a:t>
            </a:r>
            <a:r>
              <a:rPr lang="en-US" dirty="0">
                <a:latin typeface="Untitled Sans"/>
              </a:rPr>
              <a:t>Events,</a:t>
            </a:r>
            <a:r>
              <a:rPr lang="en-IN" dirty="0">
                <a:latin typeface="Untitled Sans"/>
              </a:rPr>
              <a:t> then the Conditional probability of occurrence of event  ‘A’ where Event ‘B’ is already occurred before event ‘A’ is given by:</a:t>
            </a:r>
            <a:endParaRPr lang="en-US" b="0" i="0" dirty="0">
              <a:effectLst/>
              <a:latin typeface="Untitled Sans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Untitled Sans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Untitled Sans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Untitled Sans"/>
              </a:rPr>
              <a:t>If A and B are two </a:t>
            </a:r>
            <a:r>
              <a:rPr lang="en-US" dirty="0">
                <a:latin typeface="Untitled Sans"/>
              </a:rPr>
              <a:t>Events,</a:t>
            </a:r>
            <a:r>
              <a:rPr lang="en-IN" dirty="0">
                <a:latin typeface="Untitled Sans"/>
              </a:rPr>
              <a:t> then the Conditional probability of occurrence of event  ‘B’ where Event ‘A’ is already occurred before event ‘B’ is given by:</a:t>
            </a:r>
            <a:endParaRPr lang="en-US" b="0" i="0" dirty="0">
              <a:effectLst/>
              <a:latin typeface="Untitled Sans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Untitled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5625FA-D354-456A-BD98-10D24C2FD38A}"/>
                  </a:ext>
                </a:extLst>
              </p14:cNvPr>
              <p14:cNvContentPartPr/>
              <p14:nvPr/>
            </p14:nvContentPartPr>
            <p14:xfrm>
              <a:off x="5853953" y="3383985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5625FA-D354-456A-BD98-10D24C2FD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5313" y="33749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388516-8B24-482A-B409-7D8399032F41}"/>
                  </a:ext>
                </a:extLst>
              </p14:cNvPr>
              <p14:cNvContentPartPr/>
              <p14:nvPr/>
            </p14:nvContentPartPr>
            <p14:xfrm>
              <a:off x="4939193" y="342178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388516-8B24-482A-B409-7D8399032F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0553" y="3412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180802-50A4-4EB3-9BFE-AC5F0C5F476F}"/>
                  </a:ext>
                </a:extLst>
              </p14:cNvPr>
              <p14:cNvContentPartPr/>
              <p14:nvPr/>
            </p14:nvContentPartPr>
            <p14:xfrm>
              <a:off x="4289033" y="114982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180802-50A4-4EB3-9BFE-AC5F0C5F4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393" y="11411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9547500-6988-4D31-818D-BBEF7878141E}"/>
              </a:ext>
            </a:extLst>
          </p:cNvPr>
          <p:cNvGrpSpPr/>
          <p:nvPr/>
        </p:nvGrpSpPr>
        <p:grpSpPr>
          <a:xfrm>
            <a:off x="4637873" y="1573905"/>
            <a:ext cx="360" cy="360"/>
            <a:chOff x="4637873" y="1573905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F1443-4800-4643-96CB-25157AD07E00}"/>
                    </a:ext>
                  </a:extLst>
                </p14:cNvPr>
                <p14:cNvContentPartPr/>
                <p14:nvPr/>
              </p14:nvContentPartPr>
              <p14:xfrm>
                <a:off x="4637873" y="1573905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F1443-4800-4643-96CB-25157AD07E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28873" y="15652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462F69-9441-4F6B-882D-3D24969E0E21}"/>
                    </a:ext>
                  </a:extLst>
                </p14:cNvPr>
                <p14:cNvContentPartPr/>
                <p14:nvPr/>
              </p14:nvContentPartPr>
              <p14:xfrm>
                <a:off x="4637873" y="1573905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462F69-9441-4F6B-882D-3D24969E0E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28873" y="15652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C00D0A9-A9EE-4282-AC14-1F842DCFFED1}"/>
              </a:ext>
            </a:extLst>
          </p:cNvPr>
          <p:cNvSpPr/>
          <p:nvPr/>
        </p:nvSpPr>
        <p:spPr>
          <a:xfrm>
            <a:off x="4028043" y="3942187"/>
            <a:ext cx="3182743" cy="673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 (A/B) = P(A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∩ B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 </a:t>
            </a:r>
            <a:r>
              <a:rPr lang="en-US" b="1" dirty="0">
                <a:solidFill>
                  <a:prstClr val="black"/>
                </a:solidFill>
                <a:latin typeface="Century Gothic" panose="020B0502020202020204"/>
              </a:rPr>
              <a:t>/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P(B)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303D5-4F79-4E86-A9DD-9326CA7359C5}"/>
              </a:ext>
            </a:extLst>
          </p:cNvPr>
          <p:cNvSpPr/>
          <p:nvPr/>
        </p:nvSpPr>
        <p:spPr>
          <a:xfrm>
            <a:off x="4028042" y="5479650"/>
            <a:ext cx="3182743" cy="673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 (B/</a:t>
            </a:r>
            <a:r>
              <a:rPr lang="en-US" b="1" dirty="0">
                <a:solidFill>
                  <a:prstClr val="black"/>
                </a:solidFill>
                <a:latin typeface="Century Gothic" panose="020B0502020202020204"/>
              </a:rPr>
              <a:t>A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 = P(A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∩ B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 </a:t>
            </a:r>
            <a:r>
              <a:rPr lang="en-US" b="1" dirty="0">
                <a:solidFill>
                  <a:prstClr val="black"/>
                </a:solidFill>
                <a:latin typeface="Century Gothic" panose="020B0502020202020204"/>
              </a:rPr>
              <a:t>/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P(A) </a:t>
            </a:r>
          </a:p>
        </p:txBody>
      </p:sp>
    </p:spTree>
    <p:extLst>
      <p:ext uri="{BB962C8B-B14F-4D97-AF65-F5344CB8AC3E}">
        <p14:creationId xmlns:p14="http://schemas.microsoft.com/office/powerpoint/2010/main" val="413345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00F5-00F8-46CA-B5F3-7AC98271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69304"/>
            <a:ext cx="8946541" cy="5872898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err="1"/>
              <a:t>Baye’s</a:t>
            </a:r>
            <a:r>
              <a:rPr lang="en-US" sz="2400" b="1" u="sng" dirty="0"/>
              <a:t> Theorem:</a:t>
            </a:r>
            <a:r>
              <a:rPr lang="en-US" sz="2400" dirty="0"/>
              <a:t> </a:t>
            </a:r>
            <a:r>
              <a:rPr lang="en-US" dirty="0">
                <a:latin typeface="Untitled Sans"/>
              </a:rPr>
              <a:t>It is a theorem which is used to derive the formula for calculating conditional probability.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Untitled Sans"/>
              </a:rPr>
              <a:t>Bayes' theorem is also called as Bayes' Rule or Bayes' Law and is the foundation of the field of Bayesian statistics.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Untitled Sans"/>
              </a:rPr>
              <a:t>It </a:t>
            </a:r>
            <a:r>
              <a:rPr lang="en-US" dirty="0">
                <a:latin typeface="Untitled Sans"/>
              </a:rPr>
              <a:t>is </a:t>
            </a:r>
            <a:r>
              <a:rPr lang="en-US" b="0" i="0" dirty="0">
                <a:effectLst/>
                <a:latin typeface="Untitled Sans"/>
              </a:rPr>
              <a:t>named after 18th-century British mathematician Thomas Bayes.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Untitled Sans"/>
              </a:rPr>
              <a:t>Bayes' theorem is well suited to and widely used in machine learning</a:t>
            </a:r>
            <a:r>
              <a:rPr lang="en-US" dirty="0">
                <a:latin typeface="SourceSansPro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Untitled Sans"/>
              </a:rPr>
              <a:t>If A and B are two </a:t>
            </a:r>
            <a:r>
              <a:rPr lang="en-US" dirty="0">
                <a:latin typeface="Untitled Sans"/>
              </a:rPr>
              <a:t>Events,</a:t>
            </a:r>
            <a:r>
              <a:rPr lang="en-IN" dirty="0">
                <a:latin typeface="Untitled Sans"/>
              </a:rPr>
              <a:t> then the Conditional probability of occurrence of event  ‘A’ where Event ‘B’ is already occurred before event ‘A’ using </a:t>
            </a:r>
            <a:r>
              <a:rPr lang="en-IN" dirty="0" err="1">
                <a:latin typeface="Untitled Sans"/>
              </a:rPr>
              <a:t>Baye’s</a:t>
            </a:r>
            <a:r>
              <a:rPr lang="en-IN" dirty="0">
                <a:latin typeface="Untitled Sans"/>
              </a:rPr>
              <a:t> theorem is given by:</a:t>
            </a:r>
            <a:endParaRPr lang="en-US" b="0" i="0" dirty="0">
              <a:effectLst/>
              <a:latin typeface="Untitled Sans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SourceSansPro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Untitled Sans"/>
              </a:rPr>
              <a:t>If A and B are two </a:t>
            </a:r>
            <a:r>
              <a:rPr lang="en-US" dirty="0">
                <a:latin typeface="Untitled Sans"/>
              </a:rPr>
              <a:t>Events,</a:t>
            </a:r>
            <a:r>
              <a:rPr lang="en-IN" dirty="0">
                <a:latin typeface="Untitled Sans"/>
              </a:rPr>
              <a:t> then the Conditional probability of occurrence of event  ‘B’ where Event ‘A’ is already occurred before event ‘B’ using </a:t>
            </a:r>
            <a:r>
              <a:rPr lang="en-IN" dirty="0" err="1">
                <a:latin typeface="Untitled Sans"/>
              </a:rPr>
              <a:t>Bayes’s</a:t>
            </a:r>
            <a:r>
              <a:rPr lang="en-IN" dirty="0">
                <a:latin typeface="Untitled Sans"/>
              </a:rPr>
              <a:t> theorem is given by:</a:t>
            </a:r>
            <a:endParaRPr lang="en-US" b="0" i="0" dirty="0">
              <a:effectLst/>
              <a:latin typeface="Untitled Sans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Untitled Sans"/>
            </a:endParaRPr>
          </a:p>
          <a:p>
            <a:pPr marL="0" indent="0">
              <a:buNone/>
            </a:pPr>
            <a:r>
              <a:rPr lang="en-IN" dirty="0">
                <a:latin typeface="Untitled Sans"/>
              </a:rPr>
              <a:t>* Any one among both the formulas (Conditional Probability formula or Bayes formula) can be used to find the conditional probability of the event based on the given input.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CA15A0-46EA-415E-AD8C-FC11C0CF9971}"/>
              </a:ext>
            </a:extLst>
          </p:cNvPr>
          <p:cNvSpPr/>
          <p:nvPr/>
        </p:nvSpPr>
        <p:spPr>
          <a:xfrm>
            <a:off x="3405874" y="3586248"/>
            <a:ext cx="4126142" cy="524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 (A/B) = P(B</a:t>
            </a:r>
            <a:r>
              <a:rPr lang="en-IN" b="1" dirty="0">
                <a:solidFill>
                  <a:srgbClr val="333333"/>
                </a:solidFill>
                <a:latin typeface="Century Gothic" panose="020B0502020202020204"/>
              </a:rPr>
              <a:t>/A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 . P(A) </a:t>
            </a:r>
            <a:r>
              <a:rPr lang="en-US" b="1" dirty="0">
                <a:solidFill>
                  <a:prstClr val="black"/>
                </a:solidFill>
                <a:latin typeface="Century Gothic" panose="020B0502020202020204"/>
              </a:rPr>
              <a:t>/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P(B)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9F522-AD95-4956-A24A-E922BA39D5A4}"/>
              </a:ext>
            </a:extLst>
          </p:cNvPr>
          <p:cNvSpPr/>
          <p:nvPr/>
        </p:nvSpPr>
        <p:spPr>
          <a:xfrm>
            <a:off x="3500941" y="5020090"/>
            <a:ext cx="4031075" cy="524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 (B/</a:t>
            </a:r>
            <a:r>
              <a:rPr lang="en-US" b="1" dirty="0">
                <a:solidFill>
                  <a:prstClr val="black"/>
                </a:solidFill>
                <a:latin typeface="Century Gothic" panose="020B0502020202020204"/>
              </a:rPr>
              <a:t>A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 = P(A</a:t>
            </a:r>
            <a:r>
              <a:rPr lang="en-IN" b="1" dirty="0">
                <a:solidFill>
                  <a:srgbClr val="333333"/>
                </a:solidFill>
                <a:latin typeface="Century Gothic" panose="020B0502020202020204"/>
              </a:rPr>
              <a:t>/B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 . P(B) </a:t>
            </a:r>
            <a:r>
              <a:rPr lang="en-US" b="1" dirty="0">
                <a:solidFill>
                  <a:prstClr val="black"/>
                </a:solidFill>
                <a:latin typeface="Century Gothic" panose="020B0502020202020204"/>
              </a:rPr>
              <a:t>/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P(A) </a:t>
            </a:r>
          </a:p>
        </p:txBody>
      </p:sp>
    </p:spTree>
    <p:extLst>
      <p:ext uri="{BB962C8B-B14F-4D97-AF65-F5344CB8AC3E}">
        <p14:creationId xmlns:p14="http://schemas.microsoft.com/office/powerpoint/2010/main" val="402136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1532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SourceSansPro</vt:lpstr>
      <vt:lpstr>Untitled Sans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POORAN PRAGNYA Joshi</dc:creator>
  <cp:lastModifiedBy>POORAN PRAGNYA Joshi</cp:lastModifiedBy>
  <cp:revision>5</cp:revision>
  <dcterms:created xsi:type="dcterms:W3CDTF">2021-12-23T04:18:55Z</dcterms:created>
  <dcterms:modified xsi:type="dcterms:W3CDTF">2021-12-23T06:47:56Z</dcterms:modified>
</cp:coreProperties>
</file>