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57"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CBBF8A2-D2BE-41E7-B1A7-4F6B407F8990}" type="datetimeFigureOut">
              <a:rPr lang="en-IN" smtClean="0"/>
              <a:t>17-02-2022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D624143-5FE8-4782-8EBA-E510BEEA986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88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BBF8A2-D2BE-41E7-B1A7-4F6B407F8990}"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24143-5FE8-4782-8EBA-E510BEEA9868}" type="slidenum">
              <a:rPr lang="en-IN" smtClean="0"/>
              <a:t>‹#›</a:t>
            </a:fld>
            <a:endParaRPr lang="en-IN"/>
          </a:p>
        </p:txBody>
      </p:sp>
    </p:spTree>
    <p:extLst>
      <p:ext uri="{BB962C8B-B14F-4D97-AF65-F5344CB8AC3E}">
        <p14:creationId xmlns:p14="http://schemas.microsoft.com/office/powerpoint/2010/main" val="295002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BF8A2-D2BE-41E7-B1A7-4F6B407F899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24143-5FE8-4782-8EBA-E510BEEA986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420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BF8A2-D2BE-41E7-B1A7-4F6B407F899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24143-5FE8-4782-8EBA-E510BEEA986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5757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BF8A2-D2BE-41E7-B1A7-4F6B407F899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24143-5FE8-4782-8EBA-E510BEEA9868}" type="slidenum">
              <a:rPr lang="en-IN" smtClean="0"/>
              <a:t>‹#›</a:t>
            </a:fld>
            <a:endParaRPr lang="en-IN"/>
          </a:p>
        </p:txBody>
      </p:sp>
    </p:spTree>
    <p:extLst>
      <p:ext uri="{BB962C8B-B14F-4D97-AF65-F5344CB8AC3E}">
        <p14:creationId xmlns:p14="http://schemas.microsoft.com/office/powerpoint/2010/main" val="1015446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BF8A2-D2BE-41E7-B1A7-4F6B407F899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24143-5FE8-4782-8EBA-E510BEEA986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9891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BF8A2-D2BE-41E7-B1A7-4F6B407F899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24143-5FE8-4782-8EBA-E510BEEA986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9870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BF8A2-D2BE-41E7-B1A7-4F6B407F899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24143-5FE8-4782-8EBA-E510BEEA986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776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BF8A2-D2BE-41E7-B1A7-4F6B407F899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24143-5FE8-4782-8EBA-E510BEEA986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141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BF8A2-D2BE-41E7-B1A7-4F6B407F899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24143-5FE8-4782-8EBA-E510BEEA9868}" type="slidenum">
              <a:rPr lang="en-IN" smtClean="0"/>
              <a:t>‹#›</a:t>
            </a:fld>
            <a:endParaRPr lang="en-IN"/>
          </a:p>
        </p:txBody>
      </p:sp>
    </p:spTree>
    <p:extLst>
      <p:ext uri="{BB962C8B-B14F-4D97-AF65-F5344CB8AC3E}">
        <p14:creationId xmlns:p14="http://schemas.microsoft.com/office/powerpoint/2010/main" val="129712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BBF8A2-D2BE-41E7-B1A7-4F6B407F8990}"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24143-5FE8-4782-8EBA-E510BEEA986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552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BBF8A2-D2BE-41E7-B1A7-4F6B407F8990}"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24143-5FE8-4782-8EBA-E510BEEA9868}" type="slidenum">
              <a:rPr lang="en-IN" smtClean="0"/>
              <a:t>‹#›</a:t>
            </a:fld>
            <a:endParaRPr lang="en-IN"/>
          </a:p>
        </p:txBody>
      </p:sp>
    </p:spTree>
    <p:extLst>
      <p:ext uri="{BB962C8B-B14F-4D97-AF65-F5344CB8AC3E}">
        <p14:creationId xmlns:p14="http://schemas.microsoft.com/office/powerpoint/2010/main" val="330730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BBF8A2-D2BE-41E7-B1A7-4F6B407F8990}" type="datetimeFigureOut">
              <a:rPr lang="en-IN" smtClean="0"/>
              <a:t>17-02-2022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624143-5FE8-4782-8EBA-E510BEEA986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7952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BBF8A2-D2BE-41E7-B1A7-4F6B407F8990}" type="datetimeFigureOut">
              <a:rPr lang="en-IN" smtClean="0"/>
              <a:t>17-02-2022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624143-5FE8-4782-8EBA-E510BEEA986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5621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BF8A2-D2BE-41E7-B1A7-4F6B407F8990}" type="datetimeFigureOut">
              <a:rPr lang="en-IN" smtClean="0"/>
              <a:t>17-02-2022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624143-5FE8-4782-8EBA-E510BEEA9868}" type="slidenum">
              <a:rPr lang="en-IN" smtClean="0"/>
              <a:t>‹#›</a:t>
            </a:fld>
            <a:endParaRPr lang="en-IN"/>
          </a:p>
        </p:txBody>
      </p:sp>
    </p:spTree>
    <p:extLst>
      <p:ext uri="{BB962C8B-B14F-4D97-AF65-F5344CB8AC3E}">
        <p14:creationId xmlns:p14="http://schemas.microsoft.com/office/powerpoint/2010/main" val="291789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BBF8A2-D2BE-41E7-B1A7-4F6B407F8990}"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24143-5FE8-4782-8EBA-E510BEEA986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26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BBF8A2-D2BE-41E7-B1A7-4F6B407F8990}"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24143-5FE8-4782-8EBA-E510BEEA9868}" type="slidenum">
              <a:rPr lang="en-IN" smtClean="0"/>
              <a:t>‹#›</a:t>
            </a:fld>
            <a:endParaRPr lang="en-IN"/>
          </a:p>
        </p:txBody>
      </p:sp>
    </p:spTree>
    <p:extLst>
      <p:ext uri="{BB962C8B-B14F-4D97-AF65-F5344CB8AC3E}">
        <p14:creationId xmlns:p14="http://schemas.microsoft.com/office/powerpoint/2010/main" val="264746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BBF8A2-D2BE-41E7-B1A7-4F6B407F8990}" type="datetimeFigureOut">
              <a:rPr lang="en-IN" smtClean="0"/>
              <a:t>17-02-2022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624143-5FE8-4782-8EBA-E510BEEA9868}" type="slidenum">
              <a:rPr lang="en-IN" smtClean="0"/>
              <a:t>‹#›</a:t>
            </a:fld>
            <a:endParaRPr lang="en-IN"/>
          </a:p>
        </p:txBody>
      </p:sp>
    </p:spTree>
    <p:extLst>
      <p:ext uri="{BB962C8B-B14F-4D97-AF65-F5344CB8AC3E}">
        <p14:creationId xmlns:p14="http://schemas.microsoft.com/office/powerpoint/2010/main" val="361806600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7D695-7E97-4872-800E-E4131A8D5321}"/>
              </a:ext>
            </a:extLst>
          </p:cNvPr>
          <p:cNvSpPr>
            <a:spLocks noGrp="1"/>
          </p:cNvSpPr>
          <p:nvPr>
            <p:ph type="title"/>
          </p:nvPr>
        </p:nvSpPr>
        <p:spPr/>
        <p:txBody>
          <a:bodyPr anchor="b">
            <a:normAutofit/>
          </a:bodyPr>
          <a:lstStyle/>
          <a:p>
            <a:r>
              <a:rPr lang="en-US" sz="3200" dirty="0">
                <a:solidFill>
                  <a:schemeClr val="bg2"/>
                </a:solidFill>
              </a:rPr>
              <a:t>ASSIGNMENT- INTRODUCTION TO TABLEAU</a:t>
            </a:r>
            <a:endParaRPr lang="en-IN" sz="3200" dirty="0">
              <a:solidFill>
                <a:schemeClr val="bg2"/>
              </a:solidFill>
            </a:endParaRPr>
          </a:p>
        </p:txBody>
      </p:sp>
      <p:sp>
        <p:nvSpPr>
          <p:cNvPr id="5" name="Content Placeholder 4">
            <a:extLst>
              <a:ext uri="{FF2B5EF4-FFF2-40B4-BE49-F238E27FC236}">
                <a16:creationId xmlns:a16="http://schemas.microsoft.com/office/drawing/2014/main" id="{15B8D705-5016-49AA-A4E5-55FA2D953EFF}"/>
              </a:ext>
            </a:extLst>
          </p:cNvPr>
          <p:cNvSpPr>
            <a:spLocks noGrp="1"/>
          </p:cNvSpPr>
          <p:nvPr>
            <p:ph idx="1"/>
          </p:nvPr>
        </p:nvSpPr>
        <p:spPr>
          <a:xfrm>
            <a:off x="7553738" y="4552122"/>
            <a:ext cx="3929267" cy="1303867"/>
          </a:xfrm>
        </p:spPr>
        <p:txBody>
          <a:bodyPr/>
          <a:lstStyle/>
          <a:p>
            <a:pPr marL="0" indent="0">
              <a:buNone/>
            </a:pPr>
            <a:r>
              <a:rPr lang="en-US" dirty="0">
                <a:solidFill>
                  <a:schemeClr val="bg2"/>
                </a:solidFill>
              </a:rPr>
              <a:t>Submitted By: </a:t>
            </a:r>
            <a:r>
              <a:rPr lang="en-US" dirty="0" err="1">
                <a:solidFill>
                  <a:schemeClr val="bg2"/>
                </a:solidFill>
              </a:rPr>
              <a:t>Pooran</a:t>
            </a:r>
            <a:r>
              <a:rPr lang="en-US" dirty="0">
                <a:solidFill>
                  <a:schemeClr val="bg2"/>
                </a:solidFill>
              </a:rPr>
              <a:t> </a:t>
            </a:r>
            <a:r>
              <a:rPr lang="en-US" dirty="0" err="1">
                <a:solidFill>
                  <a:schemeClr val="bg2"/>
                </a:solidFill>
              </a:rPr>
              <a:t>Pragnya</a:t>
            </a:r>
            <a:endParaRPr lang="en-US" dirty="0">
              <a:solidFill>
                <a:schemeClr val="bg2"/>
              </a:solidFill>
            </a:endParaRPr>
          </a:p>
          <a:p>
            <a:pPr marL="0" indent="0">
              <a:buNone/>
            </a:pPr>
            <a:r>
              <a:rPr lang="en-US" dirty="0">
                <a:solidFill>
                  <a:schemeClr val="bg2"/>
                </a:solidFill>
              </a:rPr>
              <a:t>November Batch (BDS)</a:t>
            </a:r>
            <a:endParaRPr lang="en-IN" dirty="0">
              <a:solidFill>
                <a:schemeClr val="bg2"/>
              </a:solidFill>
            </a:endParaRPr>
          </a:p>
        </p:txBody>
      </p:sp>
    </p:spTree>
    <p:extLst>
      <p:ext uri="{BB962C8B-B14F-4D97-AF65-F5344CB8AC3E}">
        <p14:creationId xmlns:p14="http://schemas.microsoft.com/office/powerpoint/2010/main" val="365880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C2CA-AFE5-490A-9381-390D9EF17714}"/>
              </a:ext>
            </a:extLst>
          </p:cNvPr>
          <p:cNvSpPr>
            <a:spLocks noGrp="1"/>
          </p:cNvSpPr>
          <p:nvPr>
            <p:ph type="title"/>
          </p:nvPr>
        </p:nvSpPr>
        <p:spPr/>
        <p:txBody>
          <a:bodyPr>
            <a:normAutofit/>
          </a:bodyPr>
          <a:lstStyle/>
          <a:p>
            <a:r>
              <a:rPr lang="en-US" sz="3600" dirty="0">
                <a:solidFill>
                  <a:schemeClr val="bg2"/>
                </a:solidFill>
              </a:rPr>
              <a:t>BUSINESS INTELLIGENCE TOOL (BI TOOL)</a:t>
            </a:r>
            <a:endParaRPr lang="en-IN" sz="3600" dirty="0">
              <a:solidFill>
                <a:schemeClr val="bg2"/>
              </a:solidFill>
            </a:endParaRPr>
          </a:p>
        </p:txBody>
      </p:sp>
      <p:sp>
        <p:nvSpPr>
          <p:cNvPr id="3" name="Content Placeholder 2">
            <a:extLst>
              <a:ext uri="{FF2B5EF4-FFF2-40B4-BE49-F238E27FC236}">
                <a16:creationId xmlns:a16="http://schemas.microsoft.com/office/drawing/2014/main" id="{958FB456-74EB-4FD2-85A7-2EB6D1E96E6A}"/>
              </a:ext>
            </a:extLst>
          </p:cNvPr>
          <p:cNvSpPr>
            <a:spLocks noGrp="1"/>
          </p:cNvSpPr>
          <p:nvPr>
            <p:ph idx="1"/>
          </p:nvPr>
        </p:nvSpPr>
        <p:spPr/>
        <p:txBody>
          <a:bodyPr>
            <a:normAutofit lnSpcReduction="10000"/>
          </a:bodyPr>
          <a:lstStyle/>
          <a:p>
            <a:pPr algn="just">
              <a:buFont typeface="Wingdings" panose="05000000000000000000" pitchFamily="2" charset="2"/>
              <a:buChar char="ü"/>
            </a:pPr>
            <a:r>
              <a:rPr lang="en-US" dirty="0">
                <a:solidFill>
                  <a:schemeClr val="bg2"/>
                </a:solidFill>
              </a:rPr>
              <a:t>These are types of application software which collects and process large amounts of unstructured data from internal and external systems including books, journals, documents, health records, images, files, emails, videos and other business sources.</a:t>
            </a:r>
          </a:p>
          <a:p>
            <a:pPr algn="just">
              <a:buFont typeface="Wingdings" panose="05000000000000000000" pitchFamily="2" charset="2"/>
              <a:buChar char="ü"/>
            </a:pPr>
            <a:r>
              <a:rPr lang="en-US" dirty="0">
                <a:solidFill>
                  <a:schemeClr val="bg2"/>
                </a:solidFill>
              </a:rPr>
              <a:t>These tools also helps us to prepare data for analysis so that we can create reports and data visualization (pictorial representation of data).</a:t>
            </a:r>
          </a:p>
          <a:p>
            <a:pPr algn="just">
              <a:buFont typeface="Wingdings" panose="05000000000000000000" pitchFamily="2" charset="2"/>
              <a:buChar char="ü"/>
            </a:pPr>
            <a:r>
              <a:rPr lang="en-US" dirty="0">
                <a:solidFill>
                  <a:schemeClr val="bg2"/>
                </a:solidFill>
              </a:rPr>
              <a:t>BI tools provide a way of amazing data to find information primarily through queries.</a:t>
            </a:r>
          </a:p>
          <a:p>
            <a:pPr>
              <a:buFont typeface="Wingdings" panose="05000000000000000000" pitchFamily="2" charset="2"/>
              <a:buChar char="ü"/>
            </a:pPr>
            <a:endParaRPr lang="en-IN" dirty="0">
              <a:solidFill>
                <a:schemeClr val="bg2"/>
              </a:solidFill>
            </a:endParaRPr>
          </a:p>
        </p:txBody>
      </p:sp>
    </p:spTree>
    <p:extLst>
      <p:ext uri="{BB962C8B-B14F-4D97-AF65-F5344CB8AC3E}">
        <p14:creationId xmlns:p14="http://schemas.microsoft.com/office/powerpoint/2010/main" val="257396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0C43-E21F-40BC-AE77-FDD80CBC6B4A}"/>
              </a:ext>
            </a:extLst>
          </p:cNvPr>
          <p:cNvSpPr>
            <a:spLocks noGrp="1"/>
          </p:cNvSpPr>
          <p:nvPr>
            <p:ph type="title"/>
          </p:nvPr>
        </p:nvSpPr>
        <p:spPr/>
        <p:txBody>
          <a:bodyPr/>
          <a:lstStyle/>
          <a:p>
            <a:r>
              <a:rPr lang="en-US" dirty="0">
                <a:solidFill>
                  <a:schemeClr val="bg2"/>
                </a:solidFill>
              </a:rPr>
              <a:t>Some of the most widely used BI Tools:</a:t>
            </a:r>
            <a:endParaRPr lang="en-IN" dirty="0">
              <a:solidFill>
                <a:schemeClr val="bg2"/>
              </a:solidFill>
            </a:endParaRPr>
          </a:p>
        </p:txBody>
      </p:sp>
      <p:sp>
        <p:nvSpPr>
          <p:cNvPr id="3" name="Content Placeholder 2">
            <a:extLst>
              <a:ext uri="{FF2B5EF4-FFF2-40B4-BE49-F238E27FC236}">
                <a16:creationId xmlns:a16="http://schemas.microsoft.com/office/drawing/2014/main" id="{2A756551-784C-4588-B27D-0C8A44AAF8AB}"/>
              </a:ext>
            </a:extLst>
          </p:cNvPr>
          <p:cNvSpPr>
            <a:spLocks noGrp="1"/>
          </p:cNvSpPr>
          <p:nvPr>
            <p:ph idx="1"/>
          </p:nvPr>
        </p:nvSpPr>
        <p:spPr/>
        <p:txBody>
          <a:bodyPr/>
          <a:lstStyle/>
          <a:p>
            <a:pPr marL="457200" indent="-457200">
              <a:buFont typeface="+mj-lt"/>
              <a:buAutoNum type="arabicPeriod"/>
            </a:pPr>
            <a:r>
              <a:rPr lang="en-US" dirty="0" err="1">
                <a:solidFill>
                  <a:schemeClr val="bg2"/>
                </a:solidFill>
              </a:rPr>
              <a:t>Zoho</a:t>
            </a:r>
            <a:r>
              <a:rPr lang="en-US" dirty="0">
                <a:solidFill>
                  <a:schemeClr val="bg2"/>
                </a:solidFill>
              </a:rPr>
              <a:t> analytics</a:t>
            </a:r>
          </a:p>
          <a:p>
            <a:pPr marL="457200" indent="-457200">
              <a:buFont typeface="+mj-lt"/>
              <a:buAutoNum type="arabicPeriod"/>
            </a:pPr>
            <a:r>
              <a:rPr lang="en-US" dirty="0">
                <a:solidFill>
                  <a:schemeClr val="bg2"/>
                </a:solidFill>
              </a:rPr>
              <a:t>Tableau</a:t>
            </a:r>
          </a:p>
          <a:p>
            <a:pPr marL="457200" indent="-457200">
              <a:buFont typeface="+mj-lt"/>
              <a:buAutoNum type="arabicPeriod"/>
            </a:pPr>
            <a:r>
              <a:rPr lang="en-US" dirty="0" err="1">
                <a:solidFill>
                  <a:schemeClr val="bg2"/>
                </a:solidFill>
              </a:rPr>
              <a:t>BiG</a:t>
            </a:r>
            <a:r>
              <a:rPr lang="en-US" dirty="0">
                <a:solidFill>
                  <a:schemeClr val="bg2"/>
                </a:solidFill>
              </a:rPr>
              <a:t> EVAL</a:t>
            </a:r>
          </a:p>
          <a:p>
            <a:pPr marL="457200" indent="-457200">
              <a:buFont typeface="+mj-lt"/>
              <a:buAutoNum type="arabicPeriod"/>
            </a:pPr>
            <a:r>
              <a:rPr lang="en-US" dirty="0">
                <a:solidFill>
                  <a:schemeClr val="bg2"/>
                </a:solidFill>
              </a:rPr>
              <a:t>Power BI</a:t>
            </a:r>
          </a:p>
          <a:p>
            <a:pPr marL="457200" indent="-457200">
              <a:buFont typeface="+mj-lt"/>
              <a:buAutoNum type="arabicPeriod"/>
            </a:pPr>
            <a:r>
              <a:rPr lang="en-US" dirty="0" err="1">
                <a:solidFill>
                  <a:schemeClr val="bg2"/>
                </a:solidFill>
              </a:rPr>
              <a:t>Qlikview</a:t>
            </a:r>
            <a:endParaRPr lang="en-US" dirty="0">
              <a:solidFill>
                <a:schemeClr val="bg2"/>
              </a:solidFill>
            </a:endParaRPr>
          </a:p>
          <a:p>
            <a:pPr marL="457200" indent="-457200">
              <a:buFont typeface="+mj-lt"/>
              <a:buAutoNum type="arabicPeriod"/>
            </a:pPr>
            <a:r>
              <a:rPr lang="en-US" dirty="0" err="1">
                <a:solidFill>
                  <a:schemeClr val="bg2"/>
                </a:solidFill>
              </a:rPr>
              <a:t>Logility</a:t>
            </a:r>
            <a:r>
              <a:rPr lang="en-US" dirty="0">
                <a:solidFill>
                  <a:schemeClr val="bg2"/>
                </a:solidFill>
              </a:rPr>
              <a:t> </a:t>
            </a:r>
            <a:r>
              <a:rPr lang="en-US" dirty="0" err="1">
                <a:solidFill>
                  <a:schemeClr val="bg2"/>
                </a:solidFill>
              </a:rPr>
              <a:t>etc</a:t>
            </a:r>
            <a:endParaRPr lang="en-IN" dirty="0">
              <a:solidFill>
                <a:schemeClr val="bg2"/>
              </a:solidFill>
            </a:endParaRPr>
          </a:p>
        </p:txBody>
      </p:sp>
    </p:spTree>
    <p:extLst>
      <p:ext uri="{BB962C8B-B14F-4D97-AF65-F5344CB8AC3E}">
        <p14:creationId xmlns:p14="http://schemas.microsoft.com/office/powerpoint/2010/main" val="2824831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FA80-AB26-4A70-8BC6-7141C890AD57}"/>
              </a:ext>
            </a:extLst>
          </p:cNvPr>
          <p:cNvSpPr>
            <a:spLocks noGrp="1"/>
          </p:cNvSpPr>
          <p:nvPr>
            <p:ph type="title"/>
          </p:nvPr>
        </p:nvSpPr>
        <p:spPr/>
        <p:txBody>
          <a:bodyPr/>
          <a:lstStyle/>
          <a:p>
            <a:r>
              <a:rPr lang="en-US" dirty="0">
                <a:solidFill>
                  <a:schemeClr val="bg2"/>
                </a:solidFill>
              </a:rPr>
              <a:t>TABLEAU</a:t>
            </a:r>
            <a:endParaRPr lang="en-IN" dirty="0">
              <a:solidFill>
                <a:schemeClr val="bg2"/>
              </a:solidFill>
            </a:endParaRPr>
          </a:p>
        </p:txBody>
      </p:sp>
      <p:sp>
        <p:nvSpPr>
          <p:cNvPr id="3" name="Content Placeholder 2">
            <a:extLst>
              <a:ext uri="{FF2B5EF4-FFF2-40B4-BE49-F238E27FC236}">
                <a16:creationId xmlns:a16="http://schemas.microsoft.com/office/drawing/2014/main" id="{7BA6E9CD-6E14-4F2F-A0B8-E7F650C9CF15}"/>
              </a:ext>
            </a:extLst>
          </p:cNvPr>
          <p:cNvSpPr>
            <a:spLocks noGrp="1"/>
          </p:cNvSpPr>
          <p:nvPr>
            <p:ph idx="1"/>
          </p:nvPr>
        </p:nvSpPr>
        <p:spPr/>
        <p:txBody>
          <a:bodyPr/>
          <a:lstStyle/>
          <a:p>
            <a:pPr algn="just">
              <a:buFont typeface="Wingdings" panose="05000000000000000000" pitchFamily="2" charset="2"/>
              <a:buChar char="Ø"/>
            </a:pPr>
            <a:r>
              <a:rPr lang="en-US" dirty="0">
                <a:solidFill>
                  <a:schemeClr val="bg2"/>
                </a:solidFill>
              </a:rPr>
              <a:t>It is a data visualization tool or business intelligence tool which analysis and shows data in the form of a chart/report. It is very easy to use because it doesn’t require any programming skill.</a:t>
            </a:r>
          </a:p>
          <a:p>
            <a:pPr algn="just">
              <a:buFont typeface="Wingdings" panose="05000000000000000000" pitchFamily="2" charset="2"/>
              <a:buChar char="Ø"/>
            </a:pPr>
            <a:r>
              <a:rPr lang="en-US" dirty="0">
                <a:solidFill>
                  <a:schemeClr val="bg2"/>
                </a:solidFill>
              </a:rPr>
              <a:t>It is a powerful data visualization tool, helps us to analyze the raw data in pictorial form or in the form of visual manner it may be graph, report etc.</a:t>
            </a:r>
          </a:p>
          <a:p>
            <a:pPr algn="just">
              <a:buFont typeface="Wingdings" panose="05000000000000000000" pitchFamily="2" charset="2"/>
              <a:buChar char="Ø"/>
            </a:pPr>
            <a:r>
              <a:rPr lang="en-US" dirty="0">
                <a:solidFill>
                  <a:schemeClr val="bg2"/>
                </a:solidFill>
              </a:rPr>
              <a:t>Data analysis is very fast with tableau and the visualization created are in the form of worksheet and dashboards.</a:t>
            </a:r>
            <a:endParaRPr lang="en-IN" dirty="0">
              <a:solidFill>
                <a:schemeClr val="bg2"/>
              </a:solidFill>
            </a:endParaRPr>
          </a:p>
        </p:txBody>
      </p:sp>
    </p:spTree>
    <p:extLst>
      <p:ext uri="{BB962C8B-B14F-4D97-AF65-F5344CB8AC3E}">
        <p14:creationId xmlns:p14="http://schemas.microsoft.com/office/powerpoint/2010/main" val="134538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AA1E25-FFF7-4B61-8D95-F75C5B00E982}"/>
              </a:ext>
            </a:extLst>
          </p:cNvPr>
          <p:cNvSpPr>
            <a:spLocks noGrp="1"/>
          </p:cNvSpPr>
          <p:nvPr>
            <p:ph idx="1"/>
          </p:nvPr>
        </p:nvSpPr>
        <p:spPr/>
        <p:txBody>
          <a:bodyPr/>
          <a:lstStyle/>
          <a:p>
            <a:pPr algn="just">
              <a:buFont typeface="Wingdings" panose="05000000000000000000" pitchFamily="2" charset="2"/>
              <a:buChar char="Ø"/>
            </a:pPr>
            <a:r>
              <a:rPr lang="en-US" dirty="0">
                <a:solidFill>
                  <a:schemeClr val="bg2"/>
                </a:solidFill>
              </a:rPr>
              <a:t>It is an American interactive data visualization software company focused on business intelligence. It was founded in 2003 in Mountain view, California and is currently headquartered in Seattle.</a:t>
            </a:r>
          </a:p>
          <a:p>
            <a:pPr algn="just">
              <a:buFont typeface="Wingdings" panose="05000000000000000000" pitchFamily="2" charset="2"/>
              <a:buChar char="Ø"/>
            </a:pPr>
            <a:r>
              <a:rPr lang="en-US" dirty="0">
                <a:solidFill>
                  <a:schemeClr val="bg2"/>
                </a:solidFill>
              </a:rPr>
              <a:t>Various prominent organizations around the world like Verizon, </a:t>
            </a:r>
            <a:r>
              <a:rPr lang="en-US" dirty="0" err="1">
                <a:solidFill>
                  <a:schemeClr val="bg2"/>
                </a:solidFill>
              </a:rPr>
              <a:t>Linkedin</a:t>
            </a:r>
            <a:r>
              <a:rPr lang="en-US" dirty="0">
                <a:solidFill>
                  <a:schemeClr val="bg2"/>
                </a:solidFill>
              </a:rPr>
              <a:t>, Honeywell, Lenovo </a:t>
            </a:r>
            <a:r>
              <a:rPr lang="en-US" dirty="0" err="1">
                <a:solidFill>
                  <a:schemeClr val="bg2"/>
                </a:solidFill>
              </a:rPr>
              <a:t>etc</a:t>
            </a:r>
            <a:r>
              <a:rPr lang="en-US" dirty="0">
                <a:solidFill>
                  <a:schemeClr val="bg2"/>
                </a:solidFill>
              </a:rPr>
              <a:t> are using Tableau for Data analysis and visualization.</a:t>
            </a:r>
          </a:p>
          <a:p>
            <a:pPr algn="just">
              <a:buFont typeface="Wingdings" panose="05000000000000000000" pitchFamily="2" charset="2"/>
              <a:buChar char="Ø"/>
            </a:pPr>
            <a:r>
              <a:rPr lang="en-US" dirty="0">
                <a:solidFill>
                  <a:schemeClr val="bg2"/>
                </a:solidFill>
              </a:rPr>
              <a:t>It finds application in almost every filed like enterprise, IT, Finance, Marketing, Sales, Human resources, supply chain etc.</a:t>
            </a:r>
            <a:endParaRPr lang="en-IN" dirty="0">
              <a:solidFill>
                <a:schemeClr val="bg2"/>
              </a:solidFill>
            </a:endParaRPr>
          </a:p>
        </p:txBody>
      </p:sp>
    </p:spTree>
    <p:extLst>
      <p:ext uri="{BB962C8B-B14F-4D97-AF65-F5344CB8AC3E}">
        <p14:creationId xmlns:p14="http://schemas.microsoft.com/office/powerpoint/2010/main" val="131242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67B1-5D65-42A0-B25F-0C1BED7C06B4}"/>
              </a:ext>
            </a:extLst>
          </p:cNvPr>
          <p:cNvSpPr>
            <a:spLocks noGrp="1"/>
          </p:cNvSpPr>
          <p:nvPr>
            <p:ph type="title"/>
          </p:nvPr>
        </p:nvSpPr>
        <p:spPr>
          <a:xfrm>
            <a:off x="1689653" y="937222"/>
            <a:ext cx="8812694" cy="274428"/>
          </a:xfrm>
        </p:spPr>
        <p:txBody>
          <a:bodyPr>
            <a:normAutofit fontScale="90000"/>
          </a:bodyPr>
          <a:lstStyle/>
          <a:p>
            <a:r>
              <a:rPr lang="en-US" dirty="0">
                <a:solidFill>
                  <a:schemeClr val="bg2"/>
                </a:solidFill>
              </a:rPr>
              <a:t>Tableau Installation Guide</a:t>
            </a:r>
            <a:endParaRPr lang="en-IN" dirty="0">
              <a:solidFill>
                <a:schemeClr val="bg2"/>
              </a:solidFill>
            </a:endParaRPr>
          </a:p>
        </p:txBody>
      </p:sp>
      <p:sp>
        <p:nvSpPr>
          <p:cNvPr id="4" name="Rectangle 3">
            <a:extLst>
              <a:ext uri="{FF2B5EF4-FFF2-40B4-BE49-F238E27FC236}">
                <a16:creationId xmlns:a16="http://schemas.microsoft.com/office/drawing/2014/main" id="{462F2E4D-0D91-4919-81ED-7F90425FA9F6}"/>
              </a:ext>
            </a:extLst>
          </p:cNvPr>
          <p:cNvSpPr/>
          <p:nvPr/>
        </p:nvSpPr>
        <p:spPr>
          <a:xfrm>
            <a:off x="2554354" y="1552296"/>
            <a:ext cx="7325139" cy="3180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bg2"/>
                </a:solidFill>
              </a:rPr>
              <a:t>https:// www.tableau.com/</a:t>
            </a:r>
            <a:endParaRPr lang="en-IN" dirty="0">
              <a:solidFill>
                <a:schemeClr val="bg2"/>
              </a:solidFill>
            </a:endParaRPr>
          </a:p>
        </p:txBody>
      </p:sp>
      <p:sp>
        <p:nvSpPr>
          <p:cNvPr id="5" name="Rectangle 4">
            <a:extLst>
              <a:ext uri="{FF2B5EF4-FFF2-40B4-BE49-F238E27FC236}">
                <a16:creationId xmlns:a16="http://schemas.microsoft.com/office/drawing/2014/main" id="{31160E67-5754-49FE-91F3-6099886AFD24}"/>
              </a:ext>
            </a:extLst>
          </p:cNvPr>
          <p:cNvSpPr/>
          <p:nvPr/>
        </p:nvSpPr>
        <p:spPr>
          <a:xfrm>
            <a:off x="2554355" y="3650835"/>
            <a:ext cx="7325139" cy="3180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bg2"/>
                </a:solidFill>
              </a:rPr>
              <a:t>Provide your email id and click on download free trail</a:t>
            </a:r>
            <a:endParaRPr lang="en-IN" dirty="0">
              <a:solidFill>
                <a:schemeClr val="bg2"/>
              </a:solidFill>
            </a:endParaRPr>
          </a:p>
        </p:txBody>
      </p:sp>
      <p:sp>
        <p:nvSpPr>
          <p:cNvPr id="6" name="Rectangle 5">
            <a:extLst>
              <a:ext uri="{FF2B5EF4-FFF2-40B4-BE49-F238E27FC236}">
                <a16:creationId xmlns:a16="http://schemas.microsoft.com/office/drawing/2014/main" id="{99B2DD6C-85AD-4DF0-A874-E8B8F859435F}"/>
              </a:ext>
            </a:extLst>
          </p:cNvPr>
          <p:cNvSpPr/>
          <p:nvPr/>
        </p:nvSpPr>
        <p:spPr>
          <a:xfrm>
            <a:off x="2554354" y="2965130"/>
            <a:ext cx="7325139" cy="3180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bg2"/>
                </a:solidFill>
              </a:rPr>
              <a:t>Click on trail it for free option</a:t>
            </a:r>
            <a:endParaRPr lang="en-IN" dirty="0">
              <a:solidFill>
                <a:schemeClr val="bg2"/>
              </a:solidFill>
            </a:endParaRPr>
          </a:p>
        </p:txBody>
      </p:sp>
      <p:sp>
        <p:nvSpPr>
          <p:cNvPr id="7" name="Rectangle 6">
            <a:extLst>
              <a:ext uri="{FF2B5EF4-FFF2-40B4-BE49-F238E27FC236}">
                <a16:creationId xmlns:a16="http://schemas.microsoft.com/office/drawing/2014/main" id="{AFEEDB4E-A517-4AB9-A9D8-E6DABAD40C14}"/>
              </a:ext>
            </a:extLst>
          </p:cNvPr>
          <p:cNvSpPr/>
          <p:nvPr/>
        </p:nvSpPr>
        <p:spPr>
          <a:xfrm>
            <a:off x="2554354" y="2258713"/>
            <a:ext cx="7325139" cy="3180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bg2"/>
                </a:solidFill>
              </a:rPr>
              <a:t>Select product Menu – select Tableau desktop</a:t>
            </a:r>
            <a:endParaRPr lang="en-IN" dirty="0">
              <a:solidFill>
                <a:schemeClr val="bg2"/>
              </a:solidFill>
            </a:endParaRPr>
          </a:p>
        </p:txBody>
      </p:sp>
      <p:sp>
        <p:nvSpPr>
          <p:cNvPr id="8" name="Rectangle 7">
            <a:extLst>
              <a:ext uri="{FF2B5EF4-FFF2-40B4-BE49-F238E27FC236}">
                <a16:creationId xmlns:a16="http://schemas.microsoft.com/office/drawing/2014/main" id="{24AB16AE-8478-4D83-81EF-D5D685F9C7FF}"/>
              </a:ext>
            </a:extLst>
          </p:cNvPr>
          <p:cNvSpPr/>
          <p:nvPr/>
        </p:nvSpPr>
        <p:spPr>
          <a:xfrm>
            <a:off x="2554355" y="4294071"/>
            <a:ext cx="7325139" cy="3180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bg2"/>
                </a:solidFill>
              </a:rPr>
              <a:t>This will start downloading the .exe file for window machine by default</a:t>
            </a:r>
            <a:endParaRPr lang="en-IN" dirty="0">
              <a:solidFill>
                <a:schemeClr val="bg2"/>
              </a:solidFill>
            </a:endParaRPr>
          </a:p>
        </p:txBody>
      </p:sp>
      <p:sp>
        <p:nvSpPr>
          <p:cNvPr id="10" name="Rectangle 9">
            <a:extLst>
              <a:ext uri="{FF2B5EF4-FFF2-40B4-BE49-F238E27FC236}">
                <a16:creationId xmlns:a16="http://schemas.microsoft.com/office/drawing/2014/main" id="{7F121A1C-A3AF-4D57-9605-A7CED0817B06}"/>
              </a:ext>
            </a:extLst>
          </p:cNvPr>
          <p:cNvSpPr/>
          <p:nvPr/>
        </p:nvSpPr>
        <p:spPr>
          <a:xfrm>
            <a:off x="2554355" y="4947389"/>
            <a:ext cx="7325139" cy="3180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bg2"/>
                </a:solidFill>
              </a:rPr>
              <a:t>Open the download file and click on the ‘Run’ button</a:t>
            </a:r>
            <a:endParaRPr lang="en-IN" dirty="0">
              <a:solidFill>
                <a:schemeClr val="bg2"/>
              </a:solidFill>
            </a:endParaRPr>
          </a:p>
        </p:txBody>
      </p:sp>
      <p:sp>
        <p:nvSpPr>
          <p:cNvPr id="11" name="Rectangle 10">
            <a:extLst>
              <a:ext uri="{FF2B5EF4-FFF2-40B4-BE49-F238E27FC236}">
                <a16:creationId xmlns:a16="http://schemas.microsoft.com/office/drawing/2014/main" id="{1145E52E-5C54-405F-AB22-17BEC603C1FB}"/>
              </a:ext>
            </a:extLst>
          </p:cNvPr>
          <p:cNvSpPr/>
          <p:nvPr/>
        </p:nvSpPr>
        <p:spPr>
          <a:xfrm>
            <a:off x="2554355" y="5585057"/>
            <a:ext cx="7325139" cy="3180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bg2"/>
                </a:solidFill>
              </a:rPr>
              <a:t>Accept the terms and conditions and click on ‘install’ button</a:t>
            </a:r>
            <a:endParaRPr lang="en-IN" dirty="0">
              <a:solidFill>
                <a:schemeClr val="bg2"/>
              </a:solidFill>
            </a:endParaRPr>
          </a:p>
        </p:txBody>
      </p:sp>
      <p:sp>
        <p:nvSpPr>
          <p:cNvPr id="13" name="Arrow: Down 12">
            <a:extLst>
              <a:ext uri="{FF2B5EF4-FFF2-40B4-BE49-F238E27FC236}">
                <a16:creationId xmlns:a16="http://schemas.microsoft.com/office/drawing/2014/main" id="{AB1261E0-E0CE-45E5-B1AA-066C0EAE7354}"/>
              </a:ext>
            </a:extLst>
          </p:cNvPr>
          <p:cNvSpPr/>
          <p:nvPr/>
        </p:nvSpPr>
        <p:spPr>
          <a:xfrm>
            <a:off x="5913438" y="1964679"/>
            <a:ext cx="45719" cy="19970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91F4D4E7-307C-4E89-AEB8-4F7E9D763601}"/>
              </a:ext>
            </a:extLst>
          </p:cNvPr>
          <p:cNvSpPr/>
          <p:nvPr/>
        </p:nvSpPr>
        <p:spPr>
          <a:xfrm>
            <a:off x="5900193" y="2709983"/>
            <a:ext cx="45719" cy="19970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4AE3C6E9-3B54-48CF-9D5A-BF786909A23B}"/>
              </a:ext>
            </a:extLst>
          </p:cNvPr>
          <p:cNvSpPr/>
          <p:nvPr/>
        </p:nvSpPr>
        <p:spPr>
          <a:xfrm>
            <a:off x="5839900" y="5357374"/>
            <a:ext cx="45719" cy="19970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5CE1C919-EB35-48C9-B4AE-CE92331FE099}"/>
              </a:ext>
            </a:extLst>
          </p:cNvPr>
          <p:cNvSpPr/>
          <p:nvPr/>
        </p:nvSpPr>
        <p:spPr>
          <a:xfrm>
            <a:off x="5839900" y="4655753"/>
            <a:ext cx="45719" cy="19970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75246E55-2223-443F-982C-CF845AA52C91}"/>
              </a:ext>
            </a:extLst>
          </p:cNvPr>
          <p:cNvSpPr/>
          <p:nvPr/>
        </p:nvSpPr>
        <p:spPr>
          <a:xfrm>
            <a:off x="5868389" y="3396930"/>
            <a:ext cx="45719" cy="19970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7D31AAEA-6E5B-44A5-88D5-7838F67B0D74}"/>
              </a:ext>
            </a:extLst>
          </p:cNvPr>
          <p:cNvSpPr/>
          <p:nvPr/>
        </p:nvSpPr>
        <p:spPr>
          <a:xfrm>
            <a:off x="5877334" y="4021943"/>
            <a:ext cx="45719" cy="19970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153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B4F7-BD22-4FB8-A3C6-6959976D9FC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CFA3B39-B6C9-4A6D-AAC4-94667C0165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785191"/>
            <a:ext cx="9601196" cy="5090147"/>
          </a:xfrm>
        </p:spPr>
      </p:pic>
    </p:spTree>
    <p:extLst>
      <p:ext uri="{BB962C8B-B14F-4D97-AF65-F5344CB8AC3E}">
        <p14:creationId xmlns:p14="http://schemas.microsoft.com/office/powerpoint/2010/main" val="181369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85BC-3AEC-429B-836E-43526F9C046A}"/>
              </a:ext>
            </a:extLst>
          </p:cNvPr>
          <p:cNvSpPr>
            <a:spLocks noGrp="1"/>
          </p:cNvSpPr>
          <p:nvPr>
            <p:ph type="title"/>
          </p:nvPr>
        </p:nvSpPr>
        <p:spPr/>
        <p:txBody>
          <a:bodyPr anchor="b"/>
          <a:lstStyle/>
          <a:p>
            <a:r>
              <a:rPr lang="en-US" dirty="0">
                <a:solidFill>
                  <a:schemeClr val="bg2"/>
                </a:solidFill>
              </a:rPr>
              <a:t>Components of Start Page</a:t>
            </a:r>
            <a:endParaRPr lang="en-IN" dirty="0">
              <a:solidFill>
                <a:schemeClr val="bg2"/>
              </a:solidFill>
            </a:endParaRPr>
          </a:p>
        </p:txBody>
      </p:sp>
      <p:sp>
        <p:nvSpPr>
          <p:cNvPr id="3" name="Content Placeholder 2">
            <a:extLst>
              <a:ext uri="{FF2B5EF4-FFF2-40B4-BE49-F238E27FC236}">
                <a16:creationId xmlns:a16="http://schemas.microsoft.com/office/drawing/2014/main" id="{7F5ADC8D-6DC5-4765-BB1B-1AE03BA8D397}"/>
              </a:ext>
            </a:extLst>
          </p:cNvPr>
          <p:cNvSpPr>
            <a:spLocks noGrp="1"/>
          </p:cNvSpPr>
          <p:nvPr>
            <p:ph idx="1"/>
          </p:nvPr>
        </p:nvSpPr>
        <p:spPr/>
        <p:txBody>
          <a:bodyPr/>
          <a:lstStyle/>
          <a:p>
            <a:pPr marL="457200" indent="-457200" algn="just">
              <a:buAutoNum type="arabicPeriod"/>
            </a:pPr>
            <a:r>
              <a:rPr lang="en-US" b="1" u="sng" dirty="0">
                <a:solidFill>
                  <a:schemeClr val="bg2"/>
                </a:solidFill>
              </a:rPr>
              <a:t>Connect:</a:t>
            </a:r>
            <a:r>
              <a:rPr lang="en-US" dirty="0">
                <a:solidFill>
                  <a:schemeClr val="bg2"/>
                </a:solidFill>
              </a:rPr>
              <a:t> Connect station allows tableau to connect with desktop files (different file types) and different database type. Files can be MS, Excel, PDF, CSV, JSON file etc.</a:t>
            </a:r>
          </a:p>
          <a:p>
            <a:pPr marL="457200" indent="-457200" algn="just">
              <a:buAutoNum type="arabicPeriod"/>
            </a:pPr>
            <a:r>
              <a:rPr lang="en-US" b="1" u="sng" dirty="0">
                <a:solidFill>
                  <a:schemeClr val="bg2"/>
                </a:solidFill>
              </a:rPr>
              <a:t>Open:</a:t>
            </a:r>
            <a:r>
              <a:rPr lang="en-US" dirty="0">
                <a:solidFill>
                  <a:schemeClr val="bg2"/>
                </a:solidFill>
              </a:rPr>
              <a:t> You can open your existing workbook or workbook in which you have worked earlier. </a:t>
            </a:r>
          </a:p>
          <a:p>
            <a:pPr marL="457200" indent="-457200" algn="just">
              <a:buAutoNum type="arabicPeriod"/>
            </a:pPr>
            <a:r>
              <a:rPr lang="en-US" b="1" u="sng" dirty="0">
                <a:solidFill>
                  <a:schemeClr val="bg2"/>
                </a:solidFill>
              </a:rPr>
              <a:t>Discover:</a:t>
            </a:r>
            <a:r>
              <a:rPr lang="en-US" dirty="0">
                <a:solidFill>
                  <a:schemeClr val="bg2"/>
                </a:solidFill>
              </a:rPr>
              <a:t> In the discover section, we get short tutorial provided by tableau community. Here we can find important blogs or some important work done by all contributor in tableau community.</a:t>
            </a:r>
            <a:endParaRPr lang="en-IN" dirty="0">
              <a:solidFill>
                <a:schemeClr val="bg2"/>
              </a:solidFill>
            </a:endParaRPr>
          </a:p>
        </p:txBody>
      </p:sp>
    </p:spTree>
    <p:extLst>
      <p:ext uri="{BB962C8B-B14F-4D97-AF65-F5344CB8AC3E}">
        <p14:creationId xmlns:p14="http://schemas.microsoft.com/office/powerpoint/2010/main" val="205980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21D2-1DAB-43AF-A3AA-4134347663B5}"/>
              </a:ext>
            </a:extLst>
          </p:cNvPr>
          <p:cNvSpPr>
            <a:spLocks noGrp="1"/>
          </p:cNvSpPr>
          <p:nvPr>
            <p:ph type="title"/>
          </p:nvPr>
        </p:nvSpPr>
        <p:spPr>
          <a:xfrm>
            <a:off x="1434550" y="852925"/>
            <a:ext cx="8892207" cy="618068"/>
          </a:xfrm>
        </p:spPr>
        <p:txBody>
          <a:bodyPr>
            <a:normAutofit fontScale="90000"/>
          </a:bodyPr>
          <a:lstStyle/>
          <a:p>
            <a:r>
              <a:rPr lang="en-US" dirty="0">
                <a:solidFill>
                  <a:schemeClr val="bg2"/>
                </a:solidFill>
              </a:rPr>
              <a:t>Process Flow – BI Project</a:t>
            </a:r>
            <a:endParaRPr lang="en-IN" dirty="0">
              <a:solidFill>
                <a:schemeClr val="bg2"/>
              </a:solidFill>
            </a:endParaRPr>
          </a:p>
        </p:txBody>
      </p:sp>
      <p:pic>
        <p:nvPicPr>
          <p:cNvPr id="5" name="Content Placeholder 4">
            <a:extLst>
              <a:ext uri="{FF2B5EF4-FFF2-40B4-BE49-F238E27FC236}">
                <a16:creationId xmlns:a16="http://schemas.microsoft.com/office/drawing/2014/main" id="{6AFBA038-B1D1-4A90-A4F0-ED4580432E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495" y="1719470"/>
            <a:ext cx="8239539" cy="4155869"/>
          </a:xfrm>
        </p:spPr>
      </p:pic>
    </p:spTree>
    <p:extLst>
      <p:ext uri="{BB962C8B-B14F-4D97-AF65-F5344CB8AC3E}">
        <p14:creationId xmlns:p14="http://schemas.microsoft.com/office/powerpoint/2010/main" val="2627815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54</TotalTime>
  <Words>462</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Garamond</vt:lpstr>
      <vt:lpstr>Wingdings</vt:lpstr>
      <vt:lpstr>Organic</vt:lpstr>
      <vt:lpstr>ASSIGNMENT- INTRODUCTION TO TABLEAU</vt:lpstr>
      <vt:lpstr>BUSINESS INTELLIGENCE TOOL (BI TOOL)</vt:lpstr>
      <vt:lpstr>Some of the most widely used BI Tools:</vt:lpstr>
      <vt:lpstr>TABLEAU</vt:lpstr>
      <vt:lpstr>PowerPoint Presentation</vt:lpstr>
      <vt:lpstr>Tableau Installation Guide</vt:lpstr>
      <vt:lpstr>PowerPoint Presentation</vt:lpstr>
      <vt:lpstr>Components of Start Page</vt:lpstr>
      <vt:lpstr>Process Flow – BI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INTRODUCTION TO TABLEAU</dc:title>
  <dc:creator>POORAN PRAGNYA Joshi</dc:creator>
  <cp:lastModifiedBy>POORAN PRAGNYA Joshi</cp:lastModifiedBy>
  <cp:revision>6</cp:revision>
  <dcterms:created xsi:type="dcterms:W3CDTF">2022-02-17T07:27:18Z</dcterms:created>
  <dcterms:modified xsi:type="dcterms:W3CDTF">2022-02-17T08:22:08Z</dcterms:modified>
</cp:coreProperties>
</file>