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12:47:29.728"/>
    </inkml:context>
    <inkml:brush xml:id="br0">
      <inkml:brushProperty name="width" value="0.2" units="cm"/>
      <inkml:brushProperty name="height" value="0.2" units="cm"/>
      <inkml:brushProperty name="color" value="#E71224"/>
    </inkml:brush>
  </inkml:definitions>
  <inkml:trace contextRef="#ctx0" brushRef="#br0">969 174 24575,'-150'9'0,"68"-1"0,-367 40 0,356-37 0,34-8 0,45-3 0,-1 1 0,0 0 0,1 0 0,-22 7 0,34-8 0,-1 1 0,1 1 0,-1-1 0,1 0 0,0 0 0,0 1 0,0 0 0,0-1 0,0 1 0,0 0 0,0 0 0,0 0 0,1 0 0,-1 0 0,1 0 0,-1 1 0,1-1 0,0 0 0,0 1 0,0-1 0,0 1 0,1-1 0,-1 1 0,0-1 0,1 1 0,0 0 0,0-1 0,0 1 0,0 0 0,0 3 0,1-1 0,0 0 0,0 0 0,0 1 0,0-1 0,1 0 0,0 0 0,0 0 0,0-1 0,0 1 0,1 0 0,0-1 0,0 0 0,0 1 0,5 3 0,6 8 0,-1 0 0,0 1 0,-1 0 0,-1 1 0,-1 0 0,13 31 0,15 25 0,29 23 0,-47-71 0,-1 1 0,28 53 0,-38-61 0,-1 1 0,-1-1 0,5 25 0,-10-36 0,1 0 0,-1-1 0,1 0 0,1 1 0,0-1 0,0-1 0,0 1 0,0 0 0,1-1 0,0 0 0,1 0 0,7 6 0,1 0 0,1-1 0,0 0 0,1-1 0,19 9 0,-22-14 0,-1 0 0,1-1 0,19 4 0,-18-5 0,-1 1 0,27 10 0,-22-4 0,0-1 0,1-1 0,0-1 0,1-1 0,-1 0 0,1-2 0,0 0 0,37 2 0,579-9 0,-630 4 0,-1-1 0,1 0 0,0-1 0,-1 1 0,1-1 0,-1 0 0,1-1 0,-1 1 0,1-1 0,-1 0 0,0 0 0,0-1 0,0 0 0,0 0 0,0 0 0,-1 0 0,1-1 0,-1 1 0,0-1 0,0 0 0,0-1 0,-1 1 0,1-1 0,-1 1 0,0-1 0,-1 0 0,1 0 0,-1 0 0,0-1 0,0 1 0,0 0 0,-1-1 0,0 1 0,0-1 0,0 0 0,-1 1 0,0-9 0,0 2 0,2-27 0,-2 0 0,-8-65 0,6 99 0,0-1 0,0 1 0,0 0 0,-1 0 0,1 0 0,-1 0 0,-1 1 0,1-1 0,-7-7 0,-43-38 0,32 31 0,-120-133 0,-61-52 0,176 176 0,1-1 0,-39-59 0,59 81 0,0 0 0,0 0 0,1-1 0,0 1 0,0-1 0,1 0 0,0 0 0,0-1 0,1 1 0,0-1 0,1 1 0,0-1 0,-1-10 0,2-75-1365,0 46-5461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12:47:34.049"/>
    </inkml:context>
    <inkml:brush xml:id="br0">
      <inkml:brushProperty name="width" value="0.2" units="cm"/>
      <inkml:brushProperty name="height" value="0.2" units="cm"/>
      <inkml:brushProperty name="color" value="#E71224"/>
    </inkml:brush>
  </inkml:definitions>
  <inkml:trace contextRef="#ctx0" brushRef="#br0">824 29 24575,'-19'2'0,"0"0"0,1 2 0,-1 0 0,1 1 0,0 1 0,1 1 0,-22 11 0,25-12 0,-87 39 0,2 4 0,-147 99 0,213-125 0,16-12 0,0 0 0,1 2 0,0 0 0,1 0 0,-15 19 0,29-31 0,-7 8 0,1 0 0,0 1 0,1-1 0,0 1 0,-8 20 0,13-28 0,0 0 0,1 0 0,-1 1 0,1-1 0,-1 1 0,1-1 0,0 0 0,0 1 0,0-1 0,0 1 0,1-1 0,-1 0 0,1 1 0,-1-1 0,1 0 0,0 1 0,0-1 0,0 0 0,0 0 0,0 0 0,0 0 0,1 0 0,-1 0 0,1 0 0,-1 0 0,1 0 0,0-1 0,0 1 0,0-1 0,0 1 0,0-1 0,0 0 0,0 0 0,4 2 0,60 21 0,-16-7 0,-17-5 0,1-1 0,43 7 0,-40-10 0,66 22 0,-29-6 0,-47-16 0,36 15 0,-54-19 0,-1 0 0,1 1 0,-1 0 0,0 1 0,-1 0 0,0 0 0,1 0 0,5 9 0,-5-7 0,1 1 0,-1-1 0,1 0 0,1-1 0,-1 0 0,1-1 0,1 0 0,-1 0 0,1-1 0,22 7 0,10 3 0,1-3 0,0-1 0,1-2 0,0-2 0,1-2 0,65-1 0,1-3 0,108-4 0,-113-14 0,-50 7 0,-54 9 0,0 1 0,0-1 0,-1 0 0,1 0 0,0 0 0,0 0 0,-1-1 0,1 1 0,-1-1 0,1 1 0,-1-1 0,1 0 0,-1 0 0,0 0 0,0 0 0,0 0 0,0-1 0,-1 1 0,1-1 0,-1 1 0,1-1 0,-1 0 0,0 1 0,0-1 0,0 0 0,0 0 0,0 0 0,0-3 0,1-10 0,-1 0 0,0 0 0,-2-1 0,-1-18 0,-1 1 0,3-26 0,1 39 0,-1 0 0,0 0 0,-2 0 0,-1-1 0,0 2 0,-2-1 0,-7-22 0,4 23 0,1 1 0,-1 0 0,-1 0 0,-21-31 0,14 26 0,-18-38 0,27 47 0,-1 0 0,0 1 0,-1-1 0,-1 2 0,0-1 0,0 2 0,-25-24 0,12 19 15,0 1 0,-2 1 0,1 1 0,-2 2 0,0 0 0,0 2 0,-45-13 0,27 14-312,0 1 0,0 2 0,0 2 0,-51 2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83FB31-287C-4078-8D4B-681E242FDE6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76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60A7B-D747-40C0-8851-314B7138E6F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73108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814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9753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261812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47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24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655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37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56195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60A7B-D747-40C0-8851-314B7138E6F3}" type="datetimeFigureOut">
              <a:rPr lang="en-IN" smtClean="0"/>
              <a:t>14-02-2022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83FB31-287C-4078-8D4B-681E242FDE6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3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60A7B-D747-40C0-8851-314B7138E6F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2012826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60A7B-D747-40C0-8851-314B7138E6F3}" type="datetimeFigureOut">
              <a:rPr lang="en-IN" smtClean="0"/>
              <a:t>14-02-2022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83FB31-287C-4078-8D4B-681E242FDE6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074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60A7B-D747-40C0-8851-314B7138E6F3}" type="datetimeFigureOut">
              <a:rPr lang="en-IN" smtClean="0"/>
              <a:t>14-02-2022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83FB31-287C-4078-8D4B-681E242FDE6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72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60A7B-D747-40C0-8851-314B7138E6F3}" type="datetimeFigureOut">
              <a:rPr lang="en-IN" smtClean="0"/>
              <a:t>14-02-2022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397093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60A7B-D747-40C0-8851-314B7138E6F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3FB31-287C-4078-8D4B-681E242FDE6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65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60A7B-D747-40C0-8851-314B7138E6F3}" type="datetimeFigureOut">
              <a:rPr lang="en-IN" smtClean="0"/>
              <a:t>14-02-2022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83FB31-287C-4078-8D4B-681E242FDE66}" type="slidenum">
              <a:rPr lang="en-IN" smtClean="0"/>
              <a:t>‹#›</a:t>
            </a:fld>
            <a:endParaRPr lang="en-IN"/>
          </a:p>
        </p:txBody>
      </p:sp>
    </p:spTree>
    <p:extLst>
      <p:ext uri="{BB962C8B-B14F-4D97-AF65-F5344CB8AC3E}">
        <p14:creationId xmlns:p14="http://schemas.microsoft.com/office/powerpoint/2010/main" val="428282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60A7B-D747-40C0-8851-314B7138E6F3}" type="datetimeFigureOut">
              <a:rPr lang="en-IN" smtClean="0"/>
              <a:t>14-02-2022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83FB31-287C-4078-8D4B-681E242FDE66}" type="slidenum">
              <a:rPr lang="en-IN" smtClean="0"/>
              <a:t>‹#›</a:t>
            </a:fld>
            <a:endParaRPr lang="en-IN"/>
          </a:p>
        </p:txBody>
      </p:sp>
    </p:spTree>
    <p:extLst>
      <p:ext uri="{BB962C8B-B14F-4D97-AF65-F5344CB8AC3E}">
        <p14:creationId xmlns:p14="http://schemas.microsoft.com/office/powerpoint/2010/main" val="3492061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7DBDD-77CA-4AF7-844D-6B9FC5960658}"/>
              </a:ext>
            </a:extLst>
          </p:cNvPr>
          <p:cNvSpPr>
            <a:spLocks noGrp="1"/>
          </p:cNvSpPr>
          <p:nvPr>
            <p:ph type="title"/>
          </p:nvPr>
        </p:nvSpPr>
        <p:spPr/>
        <p:txBody>
          <a:bodyPr>
            <a:normAutofit fontScale="90000"/>
          </a:bodyPr>
          <a:lstStyle/>
          <a:p>
            <a:r>
              <a:rPr lang="en-US" dirty="0"/>
              <a:t>Assignment on Sample Superstore (Case Study)</a:t>
            </a:r>
            <a:endParaRPr lang="en-IN" dirty="0"/>
          </a:p>
        </p:txBody>
      </p:sp>
      <p:sp>
        <p:nvSpPr>
          <p:cNvPr id="5" name="Content Placeholder 4">
            <a:extLst>
              <a:ext uri="{FF2B5EF4-FFF2-40B4-BE49-F238E27FC236}">
                <a16:creationId xmlns:a16="http://schemas.microsoft.com/office/drawing/2014/main" id="{D942A2C5-D594-4C73-B81C-D7E7FA55DCB0}"/>
              </a:ext>
            </a:extLst>
          </p:cNvPr>
          <p:cNvSpPr>
            <a:spLocks noGrp="1"/>
          </p:cNvSpPr>
          <p:nvPr>
            <p:ph idx="1"/>
          </p:nvPr>
        </p:nvSpPr>
        <p:spPr>
          <a:xfrm>
            <a:off x="7722703" y="4452730"/>
            <a:ext cx="4038597" cy="1512590"/>
          </a:xfrm>
        </p:spPr>
        <p:txBody>
          <a:bodyPr/>
          <a:lstStyle/>
          <a:p>
            <a:pPr marL="0" indent="0">
              <a:buNone/>
            </a:pPr>
            <a:r>
              <a:rPr lang="en-US" dirty="0"/>
              <a:t>Submitted By: </a:t>
            </a:r>
            <a:r>
              <a:rPr lang="en-US" dirty="0" err="1"/>
              <a:t>Pooran</a:t>
            </a:r>
            <a:r>
              <a:rPr lang="en-US" dirty="0"/>
              <a:t> </a:t>
            </a:r>
            <a:r>
              <a:rPr lang="en-US" dirty="0" err="1"/>
              <a:t>Pragnya</a:t>
            </a:r>
            <a:endParaRPr lang="en-US" dirty="0"/>
          </a:p>
          <a:p>
            <a:pPr marL="0" indent="0">
              <a:buNone/>
            </a:pPr>
            <a:r>
              <a:rPr lang="en-US" dirty="0"/>
              <a:t>November Batch (BDS)</a:t>
            </a:r>
            <a:endParaRPr lang="en-IN" dirty="0"/>
          </a:p>
        </p:txBody>
      </p:sp>
    </p:spTree>
    <p:extLst>
      <p:ext uri="{BB962C8B-B14F-4D97-AF65-F5344CB8AC3E}">
        <p14:creationId xmlns:p14="http://schemas.microsoft.com/office/powerpoint/2010/main" val="171579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B72C-E2DF-48A9-8704-E36A3569346A}"/>
              </a:ext>
            </a:extLst>
          </p:cNvPr>
          <p:cNvSpPr>
            <a:spLocks noGrp="1"/>
          </p:cNvSpPr>
          <p:nvPr>
            <p:ph type="title"/>
          </p:nvPr>
        </p:nvSpPr>
        <p:spPr>
          <a:xfrm>
            <a:off x="1295402" y="982132"/>
            <a:ext cx="9230137" cy="558433"/>
          </a:xfrm>
        </p:spPr>
        <p:txBody>
          <a:bodyPr>
            <a:normAutofit fontScale="90000"/>
          </a:bodyPr>
          <a:lstStyle/>
          <a:p>
            <a:r>
              <a:rPr lang="en-US" dirty="0"/>
              <a:t>4. Find the category wise sales for every year</a:t>
            </a:r>
            <a:endParaRPr lang="en-IN" dirty="0"/>
          </a:p>
        </p:txBody>
      </p:sp>
      <p:pic>
        <p:nvPicPr>
          <p:cNvPr id="5" name="Content Placeholder 4">
            <a:extLst>
              <a:ext uri="{FF2B5EF4-FFF2-40B4-BE49-F238E27FC236}">
                <a16:creationId xmlns:a16="http://schemas.microsoft.com/office/drawing/2014/main" id="{9286ECF0-F7C2-417E-A600-9970024C9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739349"/>
            <a:ext cx="9498494" cy="4135990"/>
          </a:xfrm>
        </p:spPr>
      </p:pic>
    </p:spTree>
    <p:extLst>
      <p:ext uri="{BB962C8B-B14F-4D97-AF65-F5344CB8AC3E}">
        <p14:creationId xmlns:p14="http://schemas.microsoft.com/office/powerpoint/2010/main" val="366687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B200-B1D5-41A2-A5E3-139EAD9E2F10}"/>
              </a:ext>
            </a:extLst>
          </p:cNvPr>
          <p:cNvSpPr>
            <a:spLocks noGrp="1"/>
          </p:cNvSpPr>
          <p:nvPr>
            <p:ph type="title"/>
          </p:nvPr>
        </p:nvSpPr>
        <p:spPr>
          <a:xfrm>
            <a:off x="1295402" y="982133"/>
            <a:ext cx="9299711" cy="737338"/>
          </a:xfrm>
        </p:spPr>
        <p:txBody>
          <a:bodyPr>
            <a:normAutofit fontScale="90000"/>
          </a:bodyPr>
          <a:lstStyle/>
          <a:p>
            <a:r>
              <a:rPr lang="en-US" dirty="0"/>
              <a:t>5. Which category has highest sales in the year 2020 and 2021?</a:t>
            </a:r>
            <a:endParaRPr lang="en-IN" dirty="0"/>
          </a:p>
        </p:txBody>
      </p:sp>
      <p:pic>
        <p:nvPicPr>
          <p:cNvPr id="5" name="Content Placeholder 4">
            <a:extLst>
              <a:ext uri="{FF2B5EF4-FFF2-40B4-BE49-F238E27FC236}">
                <a16:creationId xmlns:a16="http://schemas.microsoft.com/office/drawing/2014/main" id="{285C5A9A-B01D-4089-B165-C2506295A2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057400"/>
            <a:ext cx="9568068" cy="3817939"/>
          </a:xfr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A049BCD-BC44-425D-A834-3A68157E3F30}"/>
                  </a:ext>
                </a:extLst>
              </p14:cNvPr>
              <p14:cNvContentPartPr/>
              <p14:nvPr/>
            </p14:nvContentPartPr>
            <p14:xfrm>
              <a:off x="7194960" y="3028711"/>
              <a:ext cx="590040" cy="441360"/>
            </p14:xfrm>
          </p:contentPart>
        </mc:Choice>
        <mc:Fallback>
          <p:pic>
            <p:nvPicPr>
              <p:cNvPr id="7" name="Ink 6">
                <a:extLst>
                  <a:ext uri="{FF2B5EF4-FFF2-40B4-BE49-F238E27FC236}">
                    <a16:creationId xmlns:a16="http://schemas.microsoft.com/office/drawing/2014/main" id="{BA049BCD-BC44-425D-A834-3A68157E3F30}"/>
                  </a:ext>
                </a:extLst>
              </p:cNvPr>
              <p:cNvPicPr/>
              <p:nvPr/>
            </p:nvPicPr>
            <p:blipFill>
              <a:blip r:embed="rId4"/>
              <a:stretch>
                <a:fillRect/>
              </a:stretch>
            </p:blipFill>
            <p:spPr>
              <a:xfrm>
                <a:off x="7159320" y="2992711"/>
                <a:ext cx="66168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074B822F-217D-439D-B5D0-0E74292958D8}"/>
                  </a:ext>
                </a:extLst>
              </p14:cNvPr>
              <p14:cNvContentPartPr/>
              <p14:nvPr/>
            </p14:nvContentPartPr>
            <p14:xfrm>
              <a:off x="6223680" y="3438751"/>
              <a:ext cx="627480" cy="349200"/>
            </p14:xfrm>
          </p:contentPart>
        </mc:Choice>
        <mc:Fallback>
          <p:pic>
            <p:nvPicPr>
              <p:cNvPr id="8" name="Ink 7">
                <a:extLst>
                  <a:ext uri="{FF2B5EF4-FFF2-40B4-BE49-F238E27FC236}">
                    <a16:creationId xmlns:a16="http://schemas.microsoft.com/office/drawing/2014/main" id="{074B822F-217D-439D-B5D0-0E74292958D8}"/>
                  </a:ext>
                </a:extLst>
              </p:cNvPr>
              <p:cNvPicPr/>
              <p:nvPr/>
            </p:nvPicPr>
            <p:blipFill>
              <a:blip r:embed="rId6"/>
              <a:stretch>
                <a:fillRect/>
              </a:stretch>
            </p:blipFill>
            <p:spPr>
              <a:xfrm>
                <a:off x="6187680" y="3402751"/>
                <a:ext cx="699120" cy="420840"/>
              </a:xfrm>
              <a:prstGeom prst="rect">
                <a:avLst/>
              </a:prstGeom>
            </p:spPr>
          </p:pic>
        </mc:Fallback>
      </mc:AlternateContent>
    </p:spTree>
    <p:extLst>
      <p:ext uri="{BB962C8B-B14F-4D97-AF65-F5344CB8AC3E}">
        <p14:creationId xmlns:p14="http://schemas.microsoft.com/office/powerpoint/2010/main" val="1415931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CBDB-CD27-444D-B676-ED376A2A0DC6}"/>
              </a:ext>
            </a:extLst>
          </p:cNvPr>
          <p:cNvSpPr>
            <a:spLocks noGrp="1"/>
          </p:cNvSpPr>
          <p:nvPr>
            <p:ph type="title"/>
          </p:nvPr>
        </p:nvSpPr>
        <p:spPr>
          <a:xfrm>
            <a:off x="1295401" y="982132"/>
            <a:ext cx="9965633" cy="1393320"/>
          </a:xfrm>
        </p:spPr>
        <p:txBody>
          <a:bodyPr>
            <a:normAutofit/>
          </a:bodyPr>
          <a:lstStyle/>
          <a:p>
            <a:r>
              <a:rPr lang="en-US" sz="3600" dirty="0"/>
              <a:t>6. Based on the analysis of the year 2020 and 2021 give some suggestions to improve sales in the year 2022</a:t>
            </a:r>
            <a:endParaRPr lang="en-IN" sz="3600" dirty="0"/>
          </a:p>
        </p:txBody>
      </p:sp>
      <p:sp>
        <p:nvSpPr>
          <p:cNvPr id="3" name="Content Placeholder 2">
            <a:extLst>
              <a:ext uri="{FF2B5EF4-FFF2-40B4-BE49-F238E27FC236}">
                <a16:creationId xmlns:a16="http://schemas.microsoft.com/office/drawing/2014/main" id="{F2A1CE79-9665-480B-96A0-9FBCED902ACC}"/>
              </a:ext>
            </a:extLst>
          </p:cNvPr>
          <p:cNvSpPr>
            <a:spLocks noGrp="1"/>
          </p:cNvSpPr>
          <p:nvPr>
            <p:ph idx="1"/>
          </p:nvPr>
        </p:nvSpPr>
        <p:spPr/>
        <p:txBody>
          <a:bodyPr/>
          <a:lstStyle/>
          <a:p>
            <a:pPr marL="0" indent="0">
              <a:buNone/>
            </a:pPr>
            <a:r>
              <a:rPr lang="en-US" dirty="0"/>
              <a:t>Ways :</a:t>
            </a:r>
          </a:p>
          <a:p>
            <a:pPr marL="457200" indent="-457200">
              <a:buAutoNum type="arabicPeriod"/>
            </a:pPr>
            <a:r>
              <a:rPr lang="en-US" dirty="0"/>
              <a:t>Improving on category which have poor performance (like furniture and office tools)</a:t>
            </a:r>
          </a:p>
          <a:p>
            <a:pPr marL="457200" indent="-457200">
              <a:buAutoNum type="arabicPeriod"/>
            </a:pPr>
            <a:r>
              <a:rPr lang="en-US" dirty="0"/>
              <a:t> focusing more on technology based category(as there is increasing demand for that category).</a:t>
            </a:r>
            <a:endParaRPr lang="en-IN" dirty="0"/>
          </a:p>
        </p:txBody>
      </p:sp>
    </p:spTree>
    <p:extLst>
      <p:ext uri="{BB962C8B-B14F-4D97-AF65-F5344CB8AC3E}">
        <p14:creationId xmlns:p14="http://schemas.microsoft.com/office/powerpoint/2010/main" val="174926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5C4-E93D-4F37-A5F4-08DB9F963776}"/>
              </a:ext>
            </a:extLst>
          </p:cNvPr>
          <p:cNvSpPr>
            <a:spLocks noGrp="1"/>
          </p:cNvSpPr>
          <p:nvPr>
            <p:ph type="title"/>
          </p:nvPr>
        </p:nvSpPr>
        <p:spPr>
          <a:xfrm>
            <a:off x="1036981" y="763472"/>
            <a:ext cx="10118035" cy="1303867"/>
          </a:xfrm>
        </p:spPr>
        <p:txBody>
          <a:bodyPr>
            <a:noAutofit/>
          </a:bodyPr>
          <a:lstStyle/>
          <a:p>
            <a:r>
              <a:rPr lang="en-US" sz="3600" dirty="0"/>
              <a:t>7. Display subcategory and find some insights from the view about max and min sales under each subcategory</a:t>
            </a:r>
            <a:endParaRPr lang="en-IN" sz="3600" dirty="0"/>
          </a:p>
        </p:txBody>
      </p:sp>
      <p:pic>
        <p:nvPicPr>
          <p:cNvPr id="5" name="Content Placeholder 4">
            <a:extLst>
              <a:ext uri="{FF2B5EF4-FFF2-40B4-BE49-F238E27FC236}">
                <a16:creationId xmlns:a16="http://schemas.microsoft.com/office/drawing/2014/main" id="{7039D44E-D955-40D8-B941-6CD19233C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574" y="2067339"/>
            <a:ext cx="9740348" cy="3807999"/>
          </a:xfrm>
        </p:spPr>
      </p:pic>
    </p:spTree>
    <p:extLst>
      <p:ext uri="{BB962C8B-B14F-4D97-AF65-F5344CB8AC3E}">
        <p14:creationId xmlns:p14="http://schemas.microsoft.com/office/powerpoint/2010/main" val="56275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D9E9-3617-4DD5-84BB-72987B213067}"/>
              </a:ext>
            </a:extLst>
          </p:cNvPr>
          <p:cNvSpPr>
            <a:spLocks noGrp="1"/>
          </p:cNvSpPr>
          <p:nvPr>
            <p:ph type="title"/>
          </p:nvPr>
        </p:nvSpPr>
        <p:spPr/>
        <p:txBody>
          <a:bodyPr/>
          <a:lstStyle/>
          <a:p>
            <a:r>
              <a:rPr lang="en-US" dirty="0"/>
              <a:t>8. Check the Tooltip</a:t>
            </a:r>
            <a:endParaRPr lang="en-IN" dirty="0"/>
          </a:p>
        </p:txBody>
      </p:sp>
      <p:pic>
        <p:nvPicPr>
          <p:cNvPr id="5" name="Content Placeholder 4">
            <a:extLst>
              <a:ext uri="{FF2B5EF4-FFF2-40B4-BE49-F238E27FC236}">
                <a16:creationId xmlns:a16="http://schemas.microsoft.com/office/drawing/2014/main" id="{9032E77C-5E8B-412B-A679-D144D2D04C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052" y="2126975"/>
            <a:ext cx="9435546" cy="3748364"/>
          </a:xfrm>
        </p:spPr>
      </p:pic>
    </p:spTree>
    <p:extLst>
      <p:ext uri="{BB962C8B-B14F-4D97-AF65-F5344CB8AC3E}">
        <p14:creationId xmlns:p14="http://schemas.microsoft.com/office/powerpoint/2010/main" val="1397018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5ABC-2411-4DC1-A890-0F5456E43F6F}"/>
              </a:ext>
            </a:extLst>
          </p:cNvPr>
          <p:cNvSpPr>
            <a:spLocks noGrp="1"/>
          </p:cNvSpPr>
          <p:nvPr>
            <p:ph type="title"/>
          </p:nvPr>
        </p:nvSpPr>
        <p:spPr/>
        <p:txBody>
          <a:bodyPr>
            <a:normAutofit fontScale="90000"/>
          </a:bodyPr>
          <a:lstStyle/>
          <a:p>
            <a:r>
              <a:rPr lang="en-US" dirty="0"/>
              <a:t>9. In your bar graph, present subcategory under each bar of category using color card.</a:t>
            </a:r>
            <a:endParaRPr lang="en-IN" dirty="0"/>
          </a:p>
        </p:txBody>
      </p:sp>
      <p:pic>
        <p:nvPicPr>
          <p:cNvPr id="13" name="Content Placeholder 12">
            <a:extLst>
              <a:ext uri="{FF2B5EF4-FFF2-40B4-BE49-F238E27FC236}">
                <a16:creationId xmlns:a16="http://schemas.microsoft.com/office/drawing/2014/main" id="{6DE70AE1-FD4C-4127-A2AE-D07A364C5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478" y="2285999"/>
            <a:ext cx="9505120" cy="3816627"/>
          </a:xfrm>
        </p:spPr>
      </p:pic>
    </p:spTree>
    <p:extLst>
      <p:ext uri="{BB962C8B-B14F-4D97-AF65-F5344CB8AC3E}">
        <p14:creationId xmlns:p14="http://schemas.microsoft.com/office/powerpoint/2010/main" val="242608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371B-5C66-413B-B23B-B3D05B3711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E38714-1EBC-474C-93EA-8FA091D2B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765313"/>
            <a:ext cx="9601196" cy="5110025"/>
          </a:xfrm>
        </p:spPr>
      </p:pic>
    </p:spTree>
    <p:extLst>
      <p:ext uri="{BB962C8B-B14F-4D97-AF65-F5344CB8AC3E}">
        <p14:creationId xmlns:p14="http://schemas.microsoft.com/office/powerpoint/2010/main" val="215711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005F9-D8C3-4C0A-9E3E-9F429F8EF4EE}"/>
              </a:ext>
            </a:extLst>
          </p:cNvPr>
          <p:cNvSpPr>
            <a:spLocks noGrp="1"/>
          </p:cNvSpPr>
          <p:nvPr>
            <p:ph type="title"/>
          </p:nvPr>
        </p:nvSpPr>
        <p:spPr/>
        <p:txBody>
          <a:bodyPr/>
          <a:lstStyle/>
          <a:p>
            <a:r>
              <a:rPr lang="en-US" dirty="0"/>
              <a:t>CASE 1:</a:t>
            </a:r>
            <a:endParaRPr lang="en-IN" dirty="0"/>
          </a:p>
        </p:txBody>
      </p:sp>
      <p:sp>
        <p:nvSpPr>
          <p:cNvPr id="3" name="Content Placeholder 2">
            <a:extLst>
              <a:ext uri="{FF2B5EF4-FFF2-40B4-BE49-F238E27FC236}">
                <a16:creationId xmlns:a16="http://schemas.microsoft.com/office/drawing/2014/main" id="{87516789-F941-463D-B561-4AB3EC951D1A}"/>
              </a:ext>
            </a:extLst>
          </p:cNvPr>
          <p:cNvSpPr>
            <a:spLocks noGrp="1"/>
          </p:cNvSpPr>
          <p:nvPr>
            <p:ph idx="1"/>
          </p:nvPr>
        </p:nvSpPr>
        <p:spPr/>
        <p:txBody>
          <a:bodyPr/>
          <a:lstStyle/>
          <a:p>
            <a:pPr marL="0" indent="0" algn="just">
              <a:buNone/>
            </a:pPr>
            <a:r>
              <a:rPr lang="en-US" b="1" u="sng" dirty="0"/>
              <a:t>Case Study</a:t>
            </a:r>
            <a:r>
              <a:rPr lang="en-US" dirty="0"/>
              <a:t>: Your manager asked you to look into the overall sales and profitability for the company and to identify key areas for the improvement.</a:t>
            </a:r>
          </a:p>
          <a:p>
            <a:pPr marL="0" indent="0" algn="just">
              <a:buNone/>
            </a:pPr>
            <a:r>
              <a:rPr lang="en-US" b="1" u="sng" dirty="0"/>
              <a:t>Dataset</a:t>
            </a:r>
            <a:r>
              <a:rPr lang="en-US" dirty="0"/>
              <a:t>: The sample –Superstore data set comes with Tableau. It contains information about products and so on that can be used to identify key areas for the improvement within the fictious company.</a:t>
            </a:r>
          </a:p>
          <a:p>
            <a:endParaRPr lang="en-IN" dirty="0"/>
          </a:p>
        </p:txBody>
      </p:sp>
    </p:spTree>
    <p:extLst>
      <p:ext uri="{BB962C8B-B14F-4D97-AF65-F5344CB8AC3E}">
        <p14:creationId xmlns:p14="http://schemas.microsoft.com/office/powerpoint/2010/main" val="346068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0DEB-CA6B-4030-A9D9-043C2BEA3D50}"/>
              </a:ext>
            </a:extLst>
          </p:cNvPr>
          <p:cNvSpPr>
            <a:spLocks noGrp="1"/>
          </p:cNvSpPr>
          <p:nvPr>
            <p:ph type="title"/>
          </p:nvPr>
        </p:nvSpPr>
        <p:spPr>
          <a:xfrm>
            <a:off x="1205950" y="844826"/>
            <a:ext cx="9601196" cy="866546"/>
          </a:xfrm>
        </p:spPr>
        <p:txBody>
          <a:bodyPr/>
          <a:lstStyle/>
          <a:p>
            <a:r>
              <a:rPr lang="en-US" dirty="0"/>
              <a:t>Scenarios for the case study</a:t>
            </a:r>
            <a:endParaRPr lang="en-IN" dirty="0"/>
          </a:p>
        </p:txBody>
      </p:sp>
      <p:sp>
        <p:nvSpPr>
          <p:cNvPr id="3" name="Content Placeholder 2">
            <a:extLst>
              <a:ext uri="{FF2B5EF4-FFF2-40B4-BE49-F238E27FC236}">
                <a16:creationId xmlns:a16="http://schemas.microsoft.com/office/drawing/2014/main" id="{16835D83-D6FA-4C12-BEBD-FD1EEFE7114A}"/>
              </a:ext>
            </a:extLst>
          </p:cNvPr>
          <p:cNvSpPr>
            <a:spLocks noGrp="1"/>
          </p:cNvSpPr>
          <p:nvPr>
            <p:ph idx="1"/>
          </p:nvPr>
        </p:nvSpPr>
        <p:spPr>
          <a:xfrm>
            <a:off x="1295401" y="1711373"/>
            <a:ext cx="9601196" cy="4301802"/>
          </a:xfrm>
        </p:spPr>
        <p:txBody>
          <a:bodyPr>
            <a:normAutofit fontScale="92500" lnSpcReduction="20000"/>
          </a:bodyPr>
          <a:lstStyle/>
          <a:p>
            <a:pPr marL="457200" indent="-457200">
              <a:buAutoNum type="arabicPeriod"/>
            </a:pPr>
            <a:r>
              <a:rPr lang="en-US" dirty="0"/>
              <a:t>Find the sales for every year.</a:t>
            </a:r>
          </a:p>
          <a:p>
            <a:pPr marL="457200" indent="-457200">
              <a:buAutoNum type="arabicPeriod"/>
            </a:pPr>
            <a:r>
              <a:rPr lang="en-US" dirty="0"/>
              <a:t>Find the highest sales and show the view in bar graph.</a:t>
            </a:r>
          </a:p>
          <a:p>
            <a:pPr marL="457200" indent="-457200">
              <a:buAutoNum type="arabicPeriod"/>
            </a:pPr>
            <a:r>
              <a:rPr lang="en-US" dirty="0"/>
              <a:t>Add the label to your view.</a:t>
            </a:r>
          </a:p>
          <a:p>
            <a:pPr marL="457200" indent="-457200">
              <a:buAutoNum type="arabicPeriod"/>
            </a:pPr>
            <a:r>
              <a:rPr lang="en-US" dirty="0"/>
              <a:t>Find the category wise sales for every year.</a:t>
            </a:r>
          </a:p>
          <a:p>
            <a:pPr marL="457200" indent="-457200">
              <a:buAutoNum type="arabicPeriod"/>
            </a:pPr>
            <a:r>
              <a:rPr lang="en-US" dirty="0"/>
              <a:t>Which category has highest sales in the year 2020 and 2021?</a:t>
            </a:r>
          </a:p>
          <a:p>
            <a:pPr marL="457200" indent="-457200">
              <a:buAutoNum type="arabicPeriod"/>
            </a:pPr>
            <a:r>
              <a:rPr lang="en-US" dirty="0"/>
              <a:t>Based on the analysis of the year 2020 and 2021 give some suggestions to improve sales in the year 2022</a:t>
            </a:r>
          </a:p>
          <a:p>
            <a:pPr marL="457200" indent="-457200">
              <a:buAutoNum type="arabicPeriod"/>
            </a:pPr>
            <a:r>
              <a:rPr lang="en-US" dirty="0"/>
              <a:t>Display subcategory and find some insights from the view about max and min sales under each subcategory.</a:t>
            </a:r>
          </a:p>
          <a:p>
            <a:pPr marL="457200" indent="-457200">
              <a:buAutoNum type="arabicPeriod"/>
            </a:pPr>
            <a:r>
              <a:rPr lang="en-US" dirty="0"/>
              <a:t>Check the Tooltip.</a:t>
            </a:r>
          </a:p>
          <a:p>
            <a:pPr marL="457200" indent="-457200">
              <a:buAutoNum type="arabicPeriod"/>
            </a:pPr>
            <a:r>
              <a:rPr lang="en-US" dirty="0"/>
              <a:t>In your bar graph, present subcategory under each category using color card.</a:t>
            </a:r>
            <a:endParaRPr lang="en-IN" dirty="0"/>
          </a:p>
        </p:txBody>
      </p:sp>
    </p:spTree>
    <p:extLst>
      <p:ext uri="{BB962C8B-B14F-4D97-AF65-F5344CB8AC3E}">
        <p14:creationId xmlns:p14="http://schemas.microsoft.com/office/powerpoint/2010/main" val="30746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84A1-5F52-4DF4-95A1-E18947B610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66C211-D041-459B-A272-D203BE341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844827"/>
            <a:ext cx="9601196" cy="5030512"/>
          </a:xfrm>
        </p:spPr>
      </p:pic>
    </p:spTree>
    <p:extLst>
      <p:ext uri="{BB962C8B-B14F-4D97-AF65-F5344CB8AC3E}">
        <p14:creationId xmlns:p14="http://schemas.microsoft.com/office/powerpoint/2010/main" val="419568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9594-4EAC-4E9F-B7EC-BFB2457C2D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3CC6693-4D8B-482A-BF6C-ED7D0DF86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894523"/>
            <a:ext cx="9601196" cy="4980816"/>
          </a:xfrm>
        </p:spPr>
      </p:pic>
    </p:spTree>
    <p:extLst>
      <p:ext uri="{BB962C8B-B14F-4D97-AF65-F5344CB8AC3E}">
        <p14:creationId xmlns:p14="http://schemas.microsoft.com/office/powerpoint/2010/main" val="37398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63B6-F8D9-483D-BA71-1F5E9453553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FECC8BA-A34E-4A33-B775-4409374A0B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818" y="982133"/>
            <a:ext cx="9849678" cy="4893206"/>
          </a:xfrm>
        </p:spPr>
      </p:pic>
    </p:spTree>
    <p:extLst>
      <p:ext uri="{BB962C8B-B14F-4D97-AF65-F5344CB8AC3E}">
        <p14:creationId xmlns:p14="http://schemas.microsoft.com/office/powerpoint/2010/main" val="175653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DCA0-0595-4CAB-A087-4D437F65EBAB}"/>
              </a:ext>
            </a:extLst>
          </p:cNvPr>
          <p:cNvSpPr>
            <a:spLocks noGrp="1"/>
          </p:cNvSpPr>
          <p:nvPr>
            <p:ph type="title"/>
          </p:nvPr>
        </p:nvSpPr>
        <p:spPr>
          <a:xfrm>
            <a:off x="1295402" y="982133"/>
            <a:ext cx="9601196" cy="737338"/>
          </a:xfrm>
        </p:spPr>
        <p:txBody>
          <a:bodyPr>
            <a:normAutofit fontScale="90000"/>
          </a:bodyPr>
          <a:lstStyle/>
          <a:p>
            <a:r>
              <a:rPr lang="en-US" dirty="0"/>
              <a:t>1. Find the Sales for Every year</a:t>
            </a:r>
            <a:endParaRPr lang="en-IN" dirty="0"/>
          </a:p>
        </p:txBody>
      </p:sp>
      <p:pic>
        <p:nvPicPr>
          <p:cNvPr id="5" name="Content Placeholder 4">
            <a:extLst>
              <a:ext uri="{FF2B5EF4-FFF2-40B4-BE49-F238E27FC236}">
                <a16:creationId xmlns:a16="http://schemas.microsoft.com/office/drawing/2014/main" id="{34EC5192-11B3-4B8B-AFB9-85A372D09C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719471"/>
            <a:ext cx="9601196" cy="4155867"/>
          </a:xfrm>
        </p:spPr>
      </p:pic>
    </p:spTree>
    <p:extLst>
      <p:ext uri="{BB962C8B-B14F-4D97-AF65-F5344CB8AC3E}">
        <p14:creationId xmlns:p14="http://schemas.microsoft.com/office/powerpoint/2010/main" val="184357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F7-DAC3-46D1-BAC3-7A63C15D1EFD}"/>
              </a:ext>
            </a:extLst>
          </p:cNvPr>
          <p:cNvSpPr>
            <a:spLocks noGrp="1"/>
          </p:cNvSpPr>
          <p:nvPr>
            <p:ph type="title"/>
          </p:nvPr>
        </p:nvSpPr>
        <p:spPr>
          <a:xfrm>
            <a:off x="894521" y="982133"/>
            <a:ext cx="10227365" cy="707520"/>
          </a:xfrm>
        </p:spPr>
        <p:txBody>
          <a:bodyPr>
            <a:normAutofit/>
          </a:bodyPr>
          <a:lstStyle/>
          <a:p>
            <a:r>
              <a:rPr lang="en-US" sz="3600" dirty="0"/>
              <a:t>2. Find the highest sales and show the view in bar graph</a:t>
            </a:r>
            <a:endParaRPr lang="en-IN" sz="3600" dirty="0"/>
          </a:p>
        </p:txBody>
      </p:sp>
      <p:pic>
        <p:nvPicPr>
          <p:cNvPr id="5" name="Content Placeholder 4">
            <a:extLst>
              <a:ext uri="{FF2B5EF4-FFF2-40B4-BE49-F238E27FC236}">
                <a16:creationId xmlns:a16="http://schemas.microsoft.com/office/drawing/2014/main" id="{A736A285-6971-448E-A1D1-3B68B7B36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52" y="1849943"/>
            <a:ext cx="9690652" cy="4025924"/>
          </a:xfrm>
        </p:spPr>
      </p:pic>
    </p:spTree>
    <p:extLst>
      <p:ext uri="{BB962C8B-B14F-4D97-AF65-F5344CB8AC3E}">
        <p14:creationId xmlns:p14="http://schemas.microsoft.com/office/powerpoint/2010/main" val="103612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EB61-4CC6-4913-BA43-FAEA79FF222E}"/>
              </a:ext>
            </a:extLst>
          </p:cNvPr>
          <p:cNvSpPr>
            <a:spLocks noGrp="1"/>
          </p:cNvSpPr>
          <p:nvPr>
            <p:ph type="title"/>
          </p:nvPr>
        </p:nvSpPr>
        <p:spPr>
          <a:xfrm>
            <a:off x="1295402" y="982133"/>
            <a:ext cx="9259955" cy="727398"/>
          </a:xfrm>
        </p:spPr>
        <p:txBody>
          <a:bodyPr>
            <a:normAutofit fontScale="90000"/>
          </a:bodyPr>
          <a:lstStyle/>
          <a:p>
            <a:r>
              <a:rPr lang="en-US" dirty="0"/>
              <a:t>3. Add Label to your view</a:t>
            </a:r>
            <a:endParaRPr lang="en-IN" dirty="0"/>
          </a:p>
        </p:txBody>
      </p:sp>
      <p:pic>
        <p:nvPicPr>
          <p:cNvPr id="5" name="Content Placeholder 4">
            <a:extLst>
              <a:ext uri="{FF2B5EF4-FFF2-40B4-BE49-F238E27FC236}">
                <a16:creationId xmlns:a16="http://schemas.microsoft.com/office/drawing/2014/main" id="{691CF400-B85F-4CA4-ABBD-0F8137CAB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156791"/>
            <a:ext cx="9508432" cy="3718547"/>
          </a:xfrm>
        </p:spPr>
      </p:pic>
    </p:spTree>
    <p:extLst>
      <p:ext uri="{BB962C8B-B14F-4D97-AF65-F5344CB8AC3E}">
        <p14:creationId xmlns:p14="http://schemas.microsoft.com/office/powerpoint/2010/main" val="782900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TotalTime>
  <Words>341</Words>
  <Application>Microsoft Office PowerPoint</Application>
  <PresentationFormat>Widescreen</PresentationFormat>
  <Paragraphs>28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Assignment on Sample Superstore (Case Study)</vt:lpstr>
      <vt:lpstr>CASE 1:</vt:lpstr>
      <vt:lpstr>Scenarios for the case study</vt:lpstr>
      <vt:lpstr>PowerPoint Presentation</vt:lpstr>
      <vt:lpstr>PowerPoint Presentation</vt:lpstr>
      <vt:lpstr>PowerPoint Presentation</vt:lpstr>
      <vt:lpstr>1. Find the Sales for Every year</vt:lpstr>
      <vt:lpstr>2. Find the highest sales and show the view in bar graph</vt:lpstr>
      <vt:lpstr>3. Add Label to your view</vt:lpstr>
      <vt:lpstr>4. Find the category wise sales for every year</vt:lpstr>
      <vt:lpstr>5. Which category has highest sales in the year 2020 and 2021?</vt:lpstr>
      <vt:lpstr>6. Based on the analysis of the year 2020 and 2021 give some suggestions to improve sales in the year 2022</vt:lpstr>
      <vt:lpstr>7. Display subcategory and find some insights from the view about max and min sales under each subcategory</vt:lpstr>
      <vt:lpstr>8. Check the Tooltip</vt:lpstr>
      <vt:lpstr>9. In your bar graph, present subcategory under each bar of category using color card.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 Case Study in Tableau</dc:title>
  <dc:creator>POORAN PRAGNYA Joshi</dc:creator>
  <cp:lastModifiedBy>POORAN PRAGNYA Joshi</cp:lastModifiedBy>
  <cp:revision>5</cp:revision>
  <dcterms:created xsi:type="dcterms:W3CDTF">2022-02-14T12:22:44Z</dcterms:created>
  <dcterms:modified xsi:type="dcterms:W3CDTF">2022-02-14T13:06:35Z</dcterms:modified>
</cp:coreProperties>
</file>