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7" r:id="rId4"/>
    <p:sldId id="258" r:id="rId5"/>
    <p:sldId id="259" r:id="rId6"/>
    <p:sldId id="262" r:id="rId7"/>
    <p:sldId id="263" r:id="rId8"/>
    <p:sldId id="264"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23DAA00-D6FF-4F99-A396-EB35688A6CEA}" type="datetimeFigureOut">
              <a:rPr lang="en-IN" smtClean="0"/>
              <a:t>17-02-2022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C0C3EC7-F9E7-4559-93C2-30FA97DF43F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55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DAA00-D6FF-4F99-A396-EB35688A6CEA}"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C3EC7-F9E7-4559-93C2-30FA97DF43FE}" type="slidenum">
              <a:rPr lang="en-IN" smtClean="0"/>
              <a:t>‹#›</a:t>
            </a:fld>
            <a:endParaRPr lang="en-IN"/>
          </a:p>
        </p:txBody>
      </p:sp>
    </p:spTree>
    <p:extLst>
      <p:ext uri="{BB962C8B-B14F-4D97-AF65-F5344CB8AC3E}">
        <p14:creationId xmlns:p14="http://schemas.microsoft.com/office/powerpoint/2010/main" val="258943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DAA00-D6FF-4F99-A396-EB35688A6CE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C3EC7-F9E7-4559-93C2-30FA97DF43F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2694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DAA00-D6FF-4F99-A396-EB35688A6CE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C3EC7-F9E7-4559-93C2-30FA97DF43F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530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DAA00-D6FF-4F99-A396-EB35688A6CE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C3EC7-F9E7-4559-93C2-30FA97DF43FE}" type="slidenum">
              <a:rPr lang="en-IN" smtClean="0"/>
              <a:t>‹#›</a:t>
            </a:fld>
            <a:endParaRPr lang="en-IN"/>
          </a:p>
        </p:txBody>
      </p:sp>
    </p:spTree>
    <p:extLst>
      <p:ext uri="{BB962C8B-B14F-4D97-AF65-F5344CB8AC3E}">
        <p14:creationId xmlns:p14="http://schemas.microsoft.com/office/powerpoint/2010/main" val="24563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DAA00-D6FF-4F99-A396-EB35688A6CE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C3EC7-F9E7-4559-93C2-30FA97DF43F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508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DAA00-D6FF-4F99-A396-EB35688A6CE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C3EC7-F9E7-4559-93C2-30FA97DF43F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243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DAA00-D6FF-4F99-A396-EB35688A6CE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C3EC7-F9E7-4559-93C2-30FA97DF43F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4199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DAA00-D6FF-4F99-A396-EB35688A6CE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C3EC7-F9E7-4559-93C2-30FA97DF43F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047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DAA00-D6FF-4F99-A396-EB35688A6CE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C3EC7-F9E7-4559-93C2-30FA97DF43FE}" type="slidenum">
              <a:rPr lang="en-IN" smtClean="0"/>
              <a:t>‹#›</a:t>
            </a:fld>
            <a:endParaRPr lang="en-IN"/>
          </a:p>
        </p:txBody>
      </p:sp>
    </p:spTree>
    <p:extLst>
      <p:ext uri="{BB962C8B-B14F-4D97-AF65-F5344CB8AC3E}">
        <p14:creationId xmlns:p14="http://schemas.microsoft.com/office/powerpoint/2010/main" val="61397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DAA00-D6FF-4F99-A396-EB35688A6CEA}"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C3EC7-F9E7-4559-93C2-30FA97DF43F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87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DAA00-D6FF-4F99-A396-EB35688A6CEA}"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C3EC7-F9E7-4559-93C2-30FA97DF43FE}" type="slidenum">
              <a:rPr lang="en-IN" smtClean="0"/>
              <a:t>‹#›</a:t>
            </a:fld>
            <a:endParaRPr lang="en-IN"/>
          </a:p>
        </p:txBody>
      </p:sp>
    </p:spTree>
    <p:extLst>
      <p:ext uri="{BB962C8B-B14F-4D97-AF65-F5344CB8AC3E}">
        <p14:creationId xmlns:p14="http://schemas.microsoft.com/office/powerpoint/2010/main" val="206970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DAA00-D6FF-4F99-A396-EB35688A6CEA}" type="datetimeFigureOut">
              <a:rPr lang="en-IN" smtClean="0"/>
              <a:t>17-02-2022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0C3EC7-F9E7-4559-93C2-30FA97DF43F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29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DAA00-D6FF-4F99-A396-EB35688A6CEA}" type="datetimeFigureOut">
              <a:rPr lang="en-IN" smtClean="0"/>
              <a:t>17-02-2022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0C3EC7-F9E7-4559-93C2-30FA97DF43F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3729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DAA00-D6FF-4F99-A396-EB35688A6CEA}" type="datetimeFigureOut">
              <a:rPr lang="en-IN" smtClean="0"/>
              <a:t>17-02-2022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0C3EC7-F9E7-4559-93C2-30FA97DF43FE}" type="slidenum">
              <a:rPr lang="en-IN" smtClean="0"/>
              <a:t>‹#›</a:t>
            </a:fld>
            <a:endParaRPr lang="en-IN"/>
          </a:p>
        </p:txBody>
      </p:sp>
    </p:spTree>
    <p:extLst>
      <p:ext uri="{BB962C8B-B14F-4D97-AF65-F5344CB8AC3E}">
        <p14:creationId xmlns:p14="http://schemas.microsoft.com/office/powerpoint/2010/main" val="168632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DAA00-D6FF-4F99-A396-EB35688A6CEA}"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C3EC7-F9E7-4559-93C2-30FA97DF43F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15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DAA00-D6FF-4F99-A396-EB35688A6CEA}"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C3EC7-F9E7-4559-93C2-30FA97DF43FE}" type="slidenum">
              <a:rPr lang="en-IN" smtClean="0"/>
              <a:t>‹#›</a:t>
            </a:fld>
            <a:endParaRPr lang="en-IN"/>
          </a:p>
        </p:txBody>
      </p:sp>
    </p:spTree>
    <p:extLst>
      <p:ext uri="{BB962C8B-B14F-4D97-AF65-F5344CB8AC3E}">
        <p14:creationId xmlns:p14="http://schemas.microsoft.com/office/powerpoint/2010/main" val="295821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3DAA00-D6FF-4F99-A396-EB35688A6CEA}" type="datetimeFigureOut">
              <a:rPr lang="en-IN" smtClean="0"/>
              <a:t>17-02-2022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0C3EC7-F9E7-4559-93C2-30FA97DF43FE}" type="slidenum">
              <a:rPr lang="en-IN" smtClean="0"/>
              <a:t>‹#›</a:t>
            </a:fld>
            <a:endParaRPr lang="en-IN"/>
          </a:p>
        </p:txBody>
      </p:sp>
    </p:spTree>
    <p:extLst>
      <p:ext uri="{BB962C8B-B14F-4D97-AF65-F5344CB8AC3E}">
        <p14:creationId xmlns:p14="http://schemas.microsoft.com/office/powerpoint/2010/main" val="21755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4DF3-E032-4575-98C3-4BDAD8C502C5}"/>
              </a:ext>
            </a:extLst>
          </p:cNvPr>
          <p:cNvSpPr>
            <a:spLocks noGrp="1"/>
          </p:cNvSpPr>
          <p:nvPr>
            <p:ph type="title"/>
          </p:nvPr>
        </p:nvSpPr>
        <p:spPr/>
        <p:txBody>
          <a:bodyPr/>
          <a:lstStyle/>
          <a:p>
            <a:r>
              <a:rPr lang="en-US" dirty="0">
                <a:solidFill>
                  <a:schemeClr val="bg2"/>
                </a:solidFill>
              </a:rPr>
              <a:t>Assignment on Visual Analysis in Detail</a:t>
            </a:r>
            <a:endParaRPr lang="en-IN" dirty="0">
              <a:solidFill>
                <a:schemeClr val="bg2"/>
              </a:solidFill>
            </a:endParaRPr>
          </a:p>
        </p:txBody>
      </p:sp>
      <p:sp>
        <p:nvSpPr>
          <p:cNvPr id="3" name="Content Placeholder 2">
            <a:extLst>
              <a:ext uri="{FF2B5EF4-FFF2-40B4-BE49-F238E27FC236}">
                <a16:creationId xmlns:a16="http://schemas.microsoft.com/office/drawing/2014/main" id="{864A5584-0F4D-4D55-AA03-56F8976F62B8}"/>
              </a:ext>
            </a:extLst>
          </p:cNvPr>
          <p:cNvSpPr>
            <a:spLocks noGrp="1"/>
          </p:cNvSpPr>
          <p:nvPr>
            <p:ph idx="1"/>
          </p:nvPr>
        </p:nvSpPr>
        <p:spPr>
          <a:xfrm>
            <a:off x="7036903" y="4770780"/>
            <a:ext cx="4495797" cy="1204477"/>
          </a:xfrm>
        </p:spPr>
        <p:txBody>
          <a:bodyPr/>
          <a:lstStyle/>
          <a:p>
            <a:pPr marL="0" indent="0">
              <a:buNone/>
            </a:pPr>
            <a:r>
              <a:rPr lang="en-US" dirty="0">
                <a:solidFill>
                  <a:schemeClr val="bg2"/>
                </a:solidFill>
              </a:rPr>
              <a:t>Submitted By: </a:t>
            </a:r>
            <a:r>
              <a:rPr lang="en-US" dirty="0" err="1">
                <a:solidFill>
                  <a:schemeClr val="bg2"/>
                </a:solidFill>
              </a:rPr>
              <a:t>Pooran</a:t>
            </a:r>
            <a:r>
              <a:rPr lang="en-US" dirty="0">
                <a:solidFill>
                  <a:schemeClr val="bg2"/>
                </a:solidFill>
              </a:rPr>
              <a:t> </a:t>
            </a:r>
            <a:r>
              <a:rPr lang="en-US" dirty="0" err="1">
                <a:solidFill>
                  <a:schemeClr val="bg2"/>
                </a:solidFill>
              </a:rPr>
              <a:t>Pragnya</a:t>
            </a:r>
            <a:endParaRPr lang="en-US" dirty="0">
              <a:solidFill>
                <a:schemeClr val="bg2"/>
              </a:solidFill>
            </a:endParaRPr>
          </a:p>
          <a:p>
            <a:pPr marL="0" indent="0">
              <a:buNone/>
            </a:pPr>
            <a:r>
              <a:rPr lang="en-US" dirty="0">
                <a:solidFill>
                  <a:schemeClr val="bg2"/>
                </a:solidFill>
              </a:rPr>
              <a:t>November Batch (BDS)</a:t>
            </a:r>
            <a:endParaRPr lang="en-IN" dirty="0">
              <a:solidFill>
                <a:schemeClr val="bg2"/>
              </a:solidFill>
            </a:endParaRPr>
          </a:p>
        </p:txBody>
      </p:sp>
    </p:spTree>
    <p:extLst>
      <p:ext uri="{BB962C8B-B14F-4D97-AF65-F5344CB8AC3E}">
        <p14:creationId xmlns:p14="http://schemas.microsoft.com/office/powerpoint/2010/main" val="40302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E14F-CAA5-458A-9EA0-B9D3BDA3AEB1}"/>
              </a:ext>
            </a:extLst>
          </p:cNvPr>
          <p:cNvSpPr>
            <a:spLocks noGrp="1"/>
          </p:cNvSpPr>
          <p:nvPr>
            <p:ph type="title"/>
          </p:nvPr>
        </p:nvSpPr>
        <p:spPr>
          <a:xfrm>
            <a:off x="1295402" y="982132"/>
            <a:ext cx="9250015" cy="488859"/>
          </a:xfrm>
        </p:spPr>
        <p:txBody>
          <a:bodyPr>
            <a:normAutofit fontScale="90000"/>
          </a:bodyPr>
          <a:lstStyle/>
          <a:p>
            <a:r>
              <a:rPr lang="en-US" sz="3200" dirty="0">
                <a:solidFill>
                  <a:schemeClr val="bg2"/>
                </a:solidFill>
              </a:rPr>
              <a:t>8. Find some meaningful information and suggest how can we increase the profit</a:t>
            </a:r>
            <a:endParaRPr lang="en-IN" sz="3200" dirty="0">
              <a:solidFill>
                <a:schemeClr val="bg2"/>
              </a:solidFill>
            </a:endParaRPr>
          </a:p>
        </p:txBody>
      </p:sp>
      <p:sp>
        <p:nvSpPr>
          <p:cNvPr id="3" name="Content Placeholder 2">
            <a:extLst>
              <a:ext uri="{FF2B5EF4-FFF2-40B4-BE49-F238E27FC236}">
                <a16:creationId xmlns:a16="http://schemas.microsoft.com/office/drawing/2014/main" id="{FE9F77EC-C08E-4C8A-B26C-F55602CD319B}"/>
              </a:ext>
            </a:extLst>
          </p:cNvPr>
          <p:cNvSpPr>
            <a:spLocks noGrp="1"/>
          </p:cNvSpPr>
          <p:nvPr>
            <p:ph idx="1"/>
          </p:nvPr>
        </p:nvSpPr>
        <p:spPr>
          <a:xfrm>
            <a:off x="1295401" y="2007704"/>
            <a:ext cx="9601196" cy="3868164"/>
          </a:xfrm>
        </p:spPr>
        <p:txBody>
          <a:bodyPr/>
          <a:lstStyle/>
          <a:p>
            <a:pPr marL="0" indent="0">
              <a:buNone/>
            </a:pPr>
            <a:r>
              <a:rPr lang="en-US" dirty="0">
                <a:solidFill>
                  <a:schemeClr val="bg2"/>
                </a:solidFill>
              </a:rPr>
              <a:t>Ways to increase the profit:</a:t>
            </a:r>
          </a:p>
          <a:p>
            <a:pPr marL="457200" indent="-457200" algn="just">
              <a:buFont typeface="+mj-lt"/>
              <a:buAutoNum type="arabicPeriod"/>
            </a:pPr>
            <a:r>
              <a:rPr lang="en-US" dirty="0">
                <a:solidFill>
                  <a:schemeClr val="bg2"/>
                </a:solidFill>
              </a:rPr>
              <a:t>In North Carolina, Burlington recorded highest overall negative profit when compared to other cities, if we see in detail under machine subcategory it recorded highest overall negative profit so focusing on that may improve the profit.</a:t>
            </a:r>
          </a:p>
          <a:p>
            <a:pPr marL="457200" indent="-457200" algn="just">
              <a:buFont typeface="+mj-lt"/>
              <a:buAutoNum type="arabicPeriod"/>
            </a:pPr>
            <a:r>
              <a:rPr lang="en-US" dirty="0">
                <a:solidFill>
                  <a:schemeClr val="bg2"/>
                </a:solidFill>
              </a:rPr>
              <a:t>In contrast to this, Charlotte city (North Carolina) has recorded good positive profit when compared to other cities so there is increase in demand for the accessories in the city, forming new marketing strategies may increase the overall profit in the region.</a:t>
            </a:r>
          </a:p>
          <a:p>
            <a:pPr marL="457200" indent="-457200" algn="just">
              <a:buFont typeface="+mj-lt"/>
              <a:buAutoNum type="arabicPeriod"/>
            </a:pPr>
            <a:endParaRPr lang="en-US" dirty="0">
              <a:solidFill>
                <a:schemeClr val="bg2"/>
              </a:solidFill>
            </a:endParaRPr>
          </a:p>
          <a:p>
            <a:pPr marL="457200" indent="-457200">
              <a:buFont typeface="+mj-lt"/>
              <a:buAutoNum type="arabicPeriod"/>
            </a:pPr>
            <a:endParaRPr lang="en-IN" dirty="0">
              <a:solidFill>
                <a:schemeClr val="bg2"/>
              </a:solidFill>
            </a:endParaRPr>
          </a:p>
        </p:txBody>
      </p:sp>
    </p:spTree>
    <p:extLst>
      <p:ext uri="{BB962C8B-B14F-4D97-AF65-F5344CB8AC3E}">
        <p14:creationId xmlns:p14="http://schemas.microsoft.com/office/powerpoint/2010/main" val="307823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BF6201-FFD1-4D42-A976-ACD190F9B758}"/>
              </a:ext>
            </a:extLst>
          </p:cNvPr>
          <p:cNvSpPr>
            <a:spLocks noGrp="1"/>
          </p:cNvSpPr>
          <p:nvPr>
            <p:ph type="title"/>
          </p:nvPr>
        </p:nvSpPr>
        <p:spPr/>
        <p:txBody>
          <a:bodyPr/>
          <a:lstStyle/>
          <a:p>
            <a:r>
              <a:rPr lang="en-US" dirty="0">
                <a:solidFill>
                  <a:schemeClr val="bg2"/>
                </a:solidFill>
              </a:rPr>
              <a:t>Scenarios</a:t>
            </a:r>
            <a:endParaRPr lang="en-IN" dirty="0">
              <a:solidFill>
                <a:schemeClr val="bg2"/>
              </a:solidFill>
            </a:endParaRPr>
          </a:p>
        </p:txBody>
      </p:sp>
      <p:sp>
        <p:nvSpPr>
          <p:cNvPr id="5" name="Content Placeholder 4">
            <a:extLst>
              <a:ext uri="{FF2B5EF4-FFF2-40B4-BE49-F238E27FC236}">
                <a16:creationId xmlns:a16="http://schemas.microsoft.com/office/drawing/2014/main" id="{5BCECF4A-3AA3-45F9-B52B-63F22A0A0761}"/>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solidFill>
                  <a:schemeClr val="bg2"/>
                </a:solidFill>
              </a:rPr>
              <a:t>Duplicate the profit map and rename as negative profit map.</a:t>
            </a:r>
          </a:p>
          <a:p>
            <a:pPr marL="457200" indent="-457200">
              <a:buFont typeface="+mj-lt"/>
              <a:buAutoNum type="arabicPeriod"/>
            </a:pPr>
            <a:r>
              <a:rPr lang="en-US" dirty="0">
                <a:solidFill>
                  <a:schemeClr val="bg2"/>
                </a:solidFill>
              </a:rPr>
              <a:t>Represent the profit map in horizontal bar format.</a:t>
            </a:r>
          </a:p>
          <a:p>
            <a:pPr marL="457200" indent="-457200">
              <a:buFont typeface="+mj-lt"/>
              <a:buAutoNum type="arabicPeriod"/>
            </a:pPr>
            <a:r>
              <a:rPr lang="en-US" dirty="0">
                <a:solidFill>
                  <a:schemeClr val="bg2"/>
                </a:solidFill>
              </a:rPr>
              <a:t>Show only the states having negative profit in the bar graph.</a:t>
            </a:r>
          </a:p>
          <a:p>
            <a:pPr marL="457200" indent="-457200">
              <a:buFont typeface="+mj-lt"/>
              <a:buAutoNum type="arabicPeriod"/>
            </a:pPr>
            <a:r>
              <a:rPr lang="en-US" dirty="0">
                <a:solidFill>
                  <a:schemeClr val="bg2"/>
                </a:solidFill>
              </a:rPr>
              <a:t>Show city level negative profit in the bar graph</a:t>
            </a:r>
          </a:p>
          <a:p>
            <a:pPr marL="457200" indent="-457200">
              <a:buFont typeface="+mj-lt"/>
              <a:buAutoNum type="arabicPeriod"/>
            </a:pPr>
            <a:r>
              <a:rPr lang="en-US" dirty="0">
                <a:solidFill>
                  <a:schemeClr val="bg2"/>
                </a:solidFill>
              </a:rPr>
              <a:t>Show profit subcategory wise for all the states and city having negative profit</a:t>
            </a:r>
          </a:p>
          <a:p>
            <a:pPr marL="457200" indent="-457200">
              <a:buFont typeface="+mj-lt"/>
              <a:buAutoNum type="arabicPeriod"/>
            </a:pPr>
            <a:r>
              <a:rPr lang="en-US" dirty="0">
                <a:solidFill>
                  <a:schemeClr val="bg2"/>
                </a:solidFill>
              </a:rPr>
              <a:t>Show the profit in different color</a:t>
            </a:r>
          </a:p>
          <a:p>
            <a:pPr marL="457200" indent="-457200">
              <a:buFont typeface="+mj-lt"/>
              <a:buAutoNum type="arabicPeriod"/>
            </a:pPr>
            <a:r>
              <a:rPr lang="en-US" dirty="0">
                <a:solidFill>
                  <a:schemeClr val="bg2"/>
                </a:solidFill>
              </a:rPr>
              <a:t>Check the profit in 2020 and 2021</a:t>
            </a:r>
          </a:p>
          <a:p>
            <a:pPr marL="457200" indent="-457200">
              <a:buFont typeface="+mj-lt"/>
              <a:buAutoNum type="arabicPeriod"/>
            </a:pPr>
            <a:r>
              <a:rPr lang="en-IN" dirty="0">
                <a:solidFill>
                  <a:schemeClr val="bg2"/>
                </a:solidFill>
              </a:rPr>
              <a:t>Find some meaningful information and suggest how can we increase the profit</a:t>
            </a:r>
          </a:p>
        </p:txBody>
      </p:sp>
    </p:spTree>
    <p:extLst>
      <p:ext uri="{BB962C8B-B14F-4D97-AF65-F5344CB8AC3E}">
        <p14:creationId xmlns:p14="http://schemas.microsoft.com/office/powerpoint/2010/main" val="193121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2489-522E-4C7C-BC98-D508F6A65732}"/>
              </a:ext>
            </a:extLst>
          </p:cNvPr>
          <p:cNvSpPr>
            <a:spLocks noGrp="1"/>
          </p:cNvSpPr>
          <p:nvPr>
            <p:ph type="title"/>
          </p:nvPr>
        </p:nvSpPr>
        <p:spPr>
          <a:xfrm>
            <a:off x="993913" y="982133"/>
            <a:ext cx="10187609" cy="568372"/>
          </a:xfrm>
        </p:spPr>
        <p:txBody>
          <a:bodyPr>
            <a:normAutofit fontScale="90000"/>
          </a:bodyPr>
          <a:lstStyle/>
          <a:p>
            <a:r>
              <a:rPr lang="en-US" sz="3200" dirty="0">
                <a:solidFill>
                  <a:schemeClr val="bg2"/>
                </a:solidFill>
              </a:rPr>
              <a:t>1. Duplicate the profit map and rename as negative profit map</a:t>
            </a:r>
            <a:endParaRPr lang="en-IN" sz="3200" dirty="0">
              <a:solidFill>
                <a:schemeClr val="bg2"/>
              </a:solidFill>
            </a:endParaRPr>
          </a:p>
        </p:txBody>
      </p:sp>
      <p:pic>
        <p:nvPicPr>
          <p:cNvPr id="5" name="Content Placeholder 4">
            <a:extLst>
              <a:ext uri="{FF2B5EF4-FFF2-40B4-BE49-F238E27FC236}">
                <a16:creationId xmlns:a16="http://schemas.microsoft.com/office/drawing/2014/main" id="{1DF67E37-A1F2-4D12-AE2A-8A6FA70EAF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379" y="1550505"/>
            <a:ext cx="9485241" cy="4422912"/>
          </a:xfrm>
        </p:spPr>
      </p:pic>
    </p:spTree>
    <p:extLst>
      <p:ext uri="{BB962C8B-B14F-4D97-AF65-F5344CB8AC3E}">
        <p14:creationId xmlns:p14="http://schemas.microsoft.com/office/powerpoint/2010/main" val="100973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1165-2311-4BCC-B670-B658ADCE8544}"/>
              </a:ext>
            </a:extLst>
          </p:cNvPr>
          <p:cNvSpPr>
            <a:spLocks noGrp="1"/>
          </p:cNvSpPr>
          <p:nvPr>
            <p:ph type="title"/>
          </p:nvPr>
        </p:nvSpPr>
        <p:spPr>
          <a:xfrm>
            <a:off x="1295402" y="982132"/>
            <a:ext cx="9508433" cy="468981"/>
          </a:xfrm>
        </p:spPr>
        <p:txBody>
          <a:bodyPr>
            <a:normAutofit fontScale="90000"/>
          </a:bodyPr>
          <a:lstStyle/>
          <a:p>
            <a:r>
              <a:rPr lang="en-US" sz="3200" dirty="0">
                <a:solidFill>
                  <a:schemeClr val="bg2"/>
                </a:solidFill>
              </a:rPr>
              <a:t>2. Represent the profit map in horizontal bar format</a:t>
            </a:r>
            <a:endParaRPr lang="en-IN" sz="3200" dirty="0">
              <a:solidFill>
                <a:schemeClr val="bg2"/>
              </a:solidFill>
            </a:endParaRPr>
          </a:p>
        </p:txBody>
      </p:sp>
      <p:pic>
        <p:nvPicPr>
          <p:cNvPr id="5" name="Content Placeholder 4">
            <a:extLst>
              <a:ext uri="{FF2B5EF4-FFF2-40B4-BE49-F238E27FC236}">
                <a16:creationId xmlns:a16="http://schemas.microsoft.com/office/drawing/2014/main" id="{E3ADC9D8-D0AB-4691-9201-0A25766B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748" y="1451114"/>
            <a:ext cx="9385850" cy="4593190"/>
          </a:xfrm>
        </p:spPr>
      </p:pic>
    </p:spTree>
    <p:extLst>
      <p:ext uri="{BB962C8B-B14F-4D97-AF65-F5344CB8AC3E}">
        <p14:creationId xmlns:p14="http://schemas.microsoft.com/office/powerpoint/2010/main" val="400571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FD23-9506-41D2-84CC-8303229829F9}"/>
              </a:ext>
            </a:extLst>
          </p:cNvPr>
          <p:cNvSpPr>
            <a:spLocks noGrp="1"/>
          </p:cNvSpPr>
          <p:nvPr>
            <p:ph type="title"/>
          </p:nvPr>
        </p:nvSpPr>
        <p:spPr>
          <a:xfrm>
            <a:off x="1295402" y="982132"/>
            <a:ext cx="9707215" cy="538555"/>
          </a:xfrm>
        </p:spPr>
        <p:txBody>
          <a:bodyPr>
            <a:normAutofit fontScale="90000"/>
          </a:bodyPr>
          <a:lstStyle/>
          <a:p>
            <a:r>
              <a:rPr lang="en-US" sz="3200" dirty="0">
                <a:solidFill>
                  <a:schemeClr val="bg2"/>
                </a:solidFill>
              </a:rPr>
              <a:t>3. Show only the states having negative profit in the </a:t>
            </a:r>
            <a:r>
              <a:rPr lang="en-US" sz="3200" dirty="0" err="1">
                <a:solidFill>
                  <a:schemeClr val="bg2"/>
                </a:solidFill>
              </a:rPr>
              <a:t>bargraph</a:t>
            </a:r>
            <a:endParaRPr lang="en-IN" sz="3200" dirty="0">
              <a:solidFill>
                <a:schemeClr val="bg2"/>
              </a:solidFill>
            </a:endParaRPr>
          </a:p>
        </p:txBody>
      </p:sp>
      <p:pic>
        <p:nvPicPr>
          <p:cNvPr id="5" name="Content Placeholder 4">
            <a:extLst>
              <a:ext uri="{FF2B5EF4-FFF2-40B4-BE49-F238E27FC236}">
                <a16:creationId xmlns:a16="http://schemas.microsoft.com/office/drawing/2014/main" id="{C7F4BF35-CE27-45EF-8559-B04156B664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539" y="1520687"/>
            <a:ext cx="9392477" cy="4354651"/>
          </a:xfrm>
        </p:spPr>
      </p:pic>
    </p:spTree>
    <p:extLst>
      <p:ext uri="{BB962C8B-B14F-4D97-AF65-F5344CB8AC3E}">
        <p14:creationId xmlns:p14="http://schemas.microsoft.com/office/powerpoint/2010/main" val="89200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34CE-1C68-4F2A-8B1F-5B2A386D3417}"/>
              </a:ext>
            </a:extLst>
          </p:cNvPr>
          <p:cNvSpPr>
            <a:spLocks noGrp="1"/>
          </p:cNvSpPr>
          <p:nvPr>
            <p:ph type="title"/>
          </p:nvPr>
        </p:nvSpPr>
        <p:spPr>
          <a:xfrm>
            <a:off x="1295402" y="982132"/>
            <a:ext cx="9409041" cy="608129"/>
          </a:xfrm>
        </p:spPr>
        <p:txBody>
          <a:bodyPr>
            <a:normAutofit fontScale="90000"/>
          </a:bodyPr>
          <a:lstStyle/>
          <a:p>
            <a:r>
              <a:rPr lang="en-US" dirty="0">
                <a:solidFill>
                  <a:schemeClr val="bg2"/>
                </a:solidFill>
              </a:rPr>
              <a:t>4. Show city level negative profit the bar graph</a:t>
            </a:r>
            <a:endParaRPr lang="en-IN" dirty="0">
              <a:solidFill>
                <a:schemeClr val="bg2"/>
              </a:solidFill>
            </a:endParaRPr>
          </a:p>
        </p:txBody>
      </p:sp>
      <p:pic>
        <p:nvPicPr>
          <p:cNvPr id="5" name="Content Placeholder 4">
            <a:extLst>
              <a:ext uri="{FF2B5EF4-FFF2-40B4-BE49-F238E27FC236}">
                <a16:creationId xmlns:a16="http://schemas.microsoft.com/office/drawing/2014/main" id="{B66EAAB2-4FC3-4A28-A87D-801A16B645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729409"/>
            <a:ext cx="9518372" cy="4145929"/>
          </a:xfrm>
        </p:spPr>
      </p:pic>
    </p:spTree>
    <p:extLst>
      <p:ext uri="{BB962C8B-B14F-4D97-AF65-F5344CB8AC3E}">
        <p14:creationId xmlns:p14="http://schemas.microsoft.com/office/powerpoint/2010/main" val="186992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70FD-BCE8-48CB-A037-E75491593271}"/>
              </a:ext>
            </a:extLst>
          </p:cNvPr>
          <p:cNvSpPr>
            <a:spLocks noGrp="1"/>
          </p:cNvSpPr>
          <p:nvPr>
            <p:ph type="title"/>
          </p:nvPr>
        </p:nvSpPr>
        <p:spPr>
          <a:xfrm>
            <a:off x="1295402" y="982133"/>
            <a:ext cx="9369285" cy="548494"/>
          </a:xfrm>
        </p:spPr>
        <p:txBody>
          <a:bodyPr>
            <a:normAutofit fontScale="90000"/>
          </a:bodyPr>
          <a:lstStyle/>
          <a:p>
            <a:r>
              <a:rPr lang="en-US" sz="3200" dirty="0">
                <a:solidFill>
                  <a:schemeClr val="bg2"/>
                </a:solidFill>
              </a:rPr>
              <a:t>5.Show the profit subcategory wise for all the states and city having negative profit</a:t>
            </a:r>
            <a:endParaRPr lang="en-IN" sz="3200" dirty="0">
              <a:solidFill>
                <a:schemeClr val="bg2"/>
              </a:solidFill>
            </a:endParaRPr>
          </a:p>
        </p:txBody>
      </p:sp>
      <p:pic>
        <p:nvPicPr>
          <p:cNvPr id="13" name="Content Placeholder 12">
            <a:extLst>
              <a:ext uri="{FF2B5EF4-FFF2-40B4-BE49-F238E27FC236}">
                <a16:creationId xmlns:a16="http://schemas.microsoft.com/office/drawing/2014/main" id="{5B9790BB-3A2A-4E5A-B9E7-5607D05B6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789043"/>
            <a:ext cx="9478615" cy="4106173"/>
          </a:xfrm>
        </p:spPr>
      </p:pic>
    </p:spTree>
    <p:extLst>
      <p:ext uri="{BB962C8B-B14F-4D97-AF65-F5344CB8AC3E}">
        <p14:creationId xmlns:p14="http://schemas.microsoft.com/office/powerpoint/2010/main" val="3015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6A56-1F3A-488C-A35D-310CC1DAF90B}"/>
              </a:ext>
            </a:extLst>
          </p:cNvPr>
          <p:cNvSpPr>
            <a:spLocks noGrp="1"/>
          </p:cNvSpPr>
          <p:nvPr>
            <p:ph type="title"/>
          </p:nvPr>
        </p:nvSpPr>
        <p:spPr>
          <a:xfrm>
            <a:off x="1374916" y="892679"/>
            <a:ext cx="9090989" cy="329833"/>
          </a:xfrm>
        </p:spPr>
        <p:txBody>
          <a:bodyPr>
            <a:normAutofit fontScale="90000"/>
          </a:bodyPr>
          <a:lstStyle/>
          <a:p>
            <a:r>
              <a:rPr lang="en-US" sz="3200" dirty="0">
                <a:solidFill>
                  <a:schemeClr val="bg2"/>
                </a:solidFill>
              </a:rPr>
              <a:t>6. Show the profit in different color</a:t>
            </a:r>
            <a:endParaRPr lang="en-IN" sz="3200" dirty="0">
              <a:solidFill>
                <a:schemeClr val="bg2"/>
              </a:solidFill>
            </a:endParaRPr>
          </a:p>
        </p:txBody>
      </p:sp>
      <p:pic>
        <p:nvPicPr>
          <p:cNvPr id="9" name="Content Placeholder 8">
            <a:extLst>
              <a:ext uri="{FF2B5EF4-FFF2-40B4-BE49-F238E27FC236}">
                <a16:creationId xmlns:a16="http://schemas.microsoft.com/office/drawing/2014/main" id="{980FB093-32BA-4B38-9439-ADD0B35DC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916" y="1510749"/>
            <a:ext cx="9468675" cy="4364590"/>
          </a:xfrm>
        </p:spPr>
      </p:pic>
    </p:spTree>
    <p:extLst>
      <p:ext uri="{BB962C8B-B14F-4D97-AF65-F5344CB8AC3E}">
        <p14:creationId xmlns:p14="http://schemas.microsoft.com/office/powerpoint/2010/main" val="10621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46E-9D8B-4EC0-AED1-5FE2245BBA47}"/>
              </a:ext>
            </a:extLst>
          </p:cNvPr>
          <p:cNvSpPr>
            <a:spLocks noGrp="1"/>
          </p:cNvSpPr>
          <p:nvPr>
            <p:ph type="title"/>
          </p:nvPr>
        </p:nvSpPr>
        <p:spPr>
          <a:xfrm>
            <a:off x="1394793" y="950473"/>
            <a:ext cx="8862389" cy="349711"/>
          </a:xfrm>
        </p:spPr>
        <p:txBody>
          <a:bodyPr>
            <a:normAutofit fontScale="90000"/>
          </a:bodyPr>
          <a:lstStyle/>
          <a:p>
            <a:r>
              <a:rPr lang="en-US" sz="3200" dirty="0">
                <a:solidFill>
                  <a:schemeClr val="bg2"/>
                </a:solidFill>
              </a:rPr>
              <a:t>7. Check the profit in 2020 and 2021</a:t>
            </a:r>
            <a:endParaRPr lang="en-IN" sz="3200" dirty="0">
              <a:solidFill>
                <a:schemeClr val="bg2"/>
              </a:solidFill>
            </a:endParaRPr>
          </a:p>
        </p:txBody>
      </p:sp>
      <p:pic>
        <p:nvPicPr>
          <p:cNvPr id="9" name="Content Placeholder 8">
            <a:extLst>
              <a:ext uri="{FF2B5EF4-FFF2-40B4-BE49-F238E27FC236}">
                <a16:creationId xmlns:a16="http://schemas.microsoft.com/office/drawing/2014/main" id="{FC8DA852-6665-4C66-8CDF-96086F608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965" y="1560443"/>
            <a:ext cx="9511747" cy="4314896"/>
          </a:xfrm>
        </p:spPr>
      </p:pic>
    </p:spTree>
    <p:extLst>
      <p:ext uri="{BB962C8B-B14F-4D97-AF65-F5344CB8AC3E}">
        <p14:creationId xmlns:p14="http://schemas.microsoft.com/office/powerpoint/2010/main" val="31168908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TotalTime>
  <Words>279</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Assignment on Visual Analysis in Detail</vt:lpstr>
      <vt:lpstr>Scenarios</vt:lpstr>
      <vt:lpstr>1. Duplicate the profit map and rename as negative profit map</vt:lpstr>
      <vt:lpstr>2. Represent the profit map in horizontal bar format</vt:lpstr>
      <vt:lpstr>3. Show only the states having negative profit in the bargraph</vt:lpstr>
      <vt:lpstr>4. Show city level negative profit the bar graph</vt:lpstr>
      <vt:lpstr>5.Show the profit subcategory wise for all the states and city having negative profit</vt:lpstr>
      <vt:lpstr>6. Show the profit in different color</vt:lpstr>
      <vt:lpstr>7. Check the profit in 2020 and 2021</vt:lpstr>
      <vt:lpstr>8. Find some meaningful information and suggest how can we increase the profit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on Visual Analysis in Detail</dc:title>
  <dc:creator>POORAN PRAGNYA Joshi</dc:creator>
  <cp:lastModifiedBy>POORAN PRAGNYA Joshi</cp:lastModifiedBy>
  <cp:revision>6</cp:revision>
  <dcterms:created xsi:type="dcterms:W3CDTF">2022-02-17T14:28:03Z</dcterms:created>
  <dcterms:modified xsi:type="dcterms:W3CDTF">2022-02-17T16:14:30Z</dcterms:modified>
</cp:coreProperties>
</file>