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Patel" userId="ee19c8675aff6ca8" providerId="LiveId" clId="{9451404B-05A5-4695-88B8-5025B1B237A6}"/>
    <pc:docChg chg="modSld">
      <pc:chgData name="Gayathri Patel" userId="ee19c8675aff6ca8" providerId="LiveId" clId="{9451404B-05A5-4695-88B8-5025B1B237A6}" dt="2024-05-02T20:19:59.627" v="1" actId="20577"/>
      <pc:docMkLst>
        <pc:docMk/>
      </pc:docMkLst>
      <pc:sldChg chg="modSp mod">
        <pc:chgData name="Gayathri Patel" userId="ee19c8675aff6ca8" providerId="LiveId" clId="{9451404B-05A5-4695-88B8-5025B1B237A6}" dt="2024-05-02T20:19:59.627" v="1" actId="20577"/>
        <pc:sldMkLst>
          <pc:docMk/>
          <pc:sldMk cId="0" sldId="261"/>
        </pc:sldMkLst>
        <pc:spChg chg="mod">
          <ac:chgData name="Gayathri Patel" userId="ee19c8675aff6ca8" providerId="LiveId" clId="{9451404B-05A5-4695-88B8-5025B1B237A6}" dt="2024-05-02T20:19:59.627" v="1" actId="20577"/>
          <ac:spMkLst>
            <pc:docMk/>
            <pc:sldMk cId="0" sldId="261"/>
            <ac:spMk id="1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8f58a2ea5e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8f58a2ea5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8f58a2ea5e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8f58a2ea5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8f58a2ea5e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8f58a2ea5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f58a2ea5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8f58a2ea5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f58a2ea5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f58a2ea5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8f58a2ea5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8f58a2ea5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f58a2ea5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f58a2ea5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f58a2ea5e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f58a2ea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8f58a2ea5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8f58a2ea5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f58a2ea5e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8f58a2ea5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dirty="0">
                <a:solidFill>
                  <a:srgbClr val="000000"/>
                </a:solidFill>
                <a:latin typeface="Times New Roman"/>
                <a:ea typeface="Times New Roman"/>
                <a:cs typeface="Times New Roman"/>
                <a:sym typeface="Times New Roman"/>
              </a:rPr>
              <a:t>Classification of Standard FASHION MNIST Dataset Using Deep Learning Based Algorithms</a:t>
            </a:r>
            <a:endParaRPr sz="3000" dirty="0">
              <a:solidFill>
                <a:srgbClr val="000000"/>
              </a:solidFill>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727950" y="3149325"/>
            <a:ext cx="7688100" cy="12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                                                                                                                             </a:t>
            </a:r>
            <a:r>
              <a:rPr lang="en" sz="1300">
                <a:latin typeface="Times New Roman"/>
                <a:ea typeface="Times New Roman"/>
                <a:cs typeface="Times New Roman"/>
                <a:sym typeface="Times New Roman"/>
              </a:rPr>
              <a:t>        </a:t>
            </a:r>
            <a:r>
              <a:rPr lang="en" sz="1300">
                <a:solidFill>
                  <a:srgbClr val="000000"/>
                </a:solidFill>
                <a:latin typeface="Times New Roman"/>
                <a:ea typeface="Times New Roman"/>
                <a:cs typeface="Times New Roman"/>
                <a:sym typeface="Times New Roman"/>
              </a:rPr>
              <a:t>By Team 4</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rgbClr val="000000"/>
                </a:solidFill>
                <a:latin typeface="Times New Roman"/>
                <a:ea typeface="Times New Roman"/>
                <a:cs typeface="Times New Roman"/>
                <a:sym typeface="Times New Roman"/>
              </a:rPr>
              <a:t>                                                                                                                  Gayathri Patel                                                                                                                </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rgbClr val="000000"/>
                </a:solidFill>
                <a:latin typeface="Times New Roman"/>
                <a:ea typeface="Times New Roman"/>
                <a:cs typeface="Times New Roman"/>
                <a:sym typeface="Times New Roman"/>
              </a:rPr>
              <a:t>                                                                                                                  Poornashree Ganapathi Subramanian</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300">
                <a:solidFill>
                  <a:srgbClr val="000000"/>
                </a:solidFill>
                <a:latin typeface="Times New Roman"/>
                <a:ea typeface="Times New Roman"/>
                <a:cs typeface="Times New Roman"/>
                <a:sym typeface="Times New Roman"/>
              </a:rPr>
              <a:t>                                                                                                                </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rgbClr val="000000"/>
              </a:solidFill>
              <a:latin typeface="Times New Roman"/>
              <a:ea typeface="Times New Roman"/>
              <a:cs typeface="Times New Roman"/>
              <a:sym typeface="Times New Roman"/>
            </a:endParaRPr>
          </a:p>
        </p:txBody>
      </p:sp>
      <p:sp>
        <p:nvSpPr>
          <p:cNvPr id="88" name="Google Shape;8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729450" y="595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5" name="Google Shape;155;p22"/>
          <p:cNvSpPr txBox="1">
            <a:spLocks noGrp="1"/>
          </p:cNvSpPr>
          <p:nvPr>
            <p:ph type="body" idx="1"/>
          </p:nvPr>
        </p:nvSpPr>
        <p:spPr>
          <a:xfrm>
            <a:off x="729450" y="1399925"/>
            <a:ext cx="7688700" cy="2940000"/>
          </a:xfrm>
          <a:prstGeom prst="rect">
            <a:avLst/>
          </a:prstGeom>
        </p:spPr>
        <p:txBody>
          <a:bodyPr spcFirstLastPara="1" wrap="square" lIns="91425" tIns="91425" rIns="91425" bIns="91425" anchor="t" anchorCtr="0">
            <a:normAutofit lnSpcReduction="20000"/>
          </a:bodyPr>
          <a:lstStyle/>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 conclusion, the Fashion MNIST dataset was successfully used to train and test Artificial Neural Network (ANN) and Convolutional Neural Network (CNN) models for the image classification task.</a:t>
            </a:r>
            <a:endParaRPr>
              <a:solidFill>
                <a:srgbClr val="000000"/>
              </a:solidFill>
              <a:latin typeface="Times New Roman"/>
              <a:ea typeface="Times New Roman"/>
              <a:cs typeface="Times New Roman"/>
              <a:sym typeface="Times New Roman"/>
            </a:endParaRPr>
          </a:p>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CNN exhibited superior accuracy, achieving an impressive 92%, compared to ANN’s commendable 88%.</a:t>
            </a:r>
            <a:endParaRPr>
              <a:solidFill>
                <a:srgbClr val="000000"/>
              </a:solidFill>
              <a:latin typeface="Times New Roman"/>
              <a:ea typeface="Times New Roman"/>
              <a:cs typeface="Times New Roman"/>
              <a:sym typeface="Times New Roman"/>
            </a:endParaRPr>
          </a:p>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classification reports revealed insightful metrics such as precision, recall, and F1-score for each class, providing a detailed understanding of the models' strengths and weaknesses. Both ANN and CNN displayed robust performance across various fashion item categories, demonstrating their efficacy in real-world image classification tasks. </a:t>
            </a:r>
            <a:endParaRPr>
              <a:solidFill>
                <a:srgbClr val="000000"/>
              </a:solidFill>
              <a:latin typeface="Times New Roman"/>
              <a:ea typeface="Times New Roman"/>
              <a:cs typeface="Times New Roman"/>
              <a:sym typeface="Times New Roman"/>
            </a:endParaRPr>
          </a:p>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CNN model's high accuracy has encouraging implications for a clothing company. Given CNN model’s greater performance in image classification, it is possible that these models will be essential in automating the classification of clothing items.</a:t>
            </a:r>
            <a:endParaRPr>
              <a:solidFill>
                <a:srgbClr val="000000"/>
              </a:solidFill>
              <a:latin typeface="Times New Roman"/>
              <a:ea typeface="Times New Roman"/>
              <a:cs typeface="Times New Roman"/>
              <a:sym typeface="Times New Roman"/>
            </a:endParaRPr>
          </a:p>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To further improve the classifier performance, we should collect more samples and give more images to the model so the classifier can learn more features or patterns even better.</a:t>
            </a:r>
            <a:endParaRPr>
              <a:solidFill>
                <a:srgbClr val="000000"/>
              </a:solidFill>
              <a:latin typeface="Times New Roman"/>
              <a:ea typeface="Times New Roman"/>
              <a:cs typeface="Times New Roman"/>
              <a:sym typeface="Times New Roman"/>
            </a:endParaRPr>
          </a:p>
          <a:p>
            <a:pPr marL="457200" lvl="0" indent="0" algn="l" rtl="0">
              <a:spcBef>
                <a:spcPts val="1200"/>
              </a:spcBef>
              <a:spcAft>
                <a:spcPts val="1200"/>
              </a:spcAft>
              <a:buNone/>
            </a:pPr>
            <a:endParaRPr/>
          </a:p>
        </p:txBody>
      </p:sp>
      <p:sp>
        <p:nvSpPr>
          <p:cNvPr id="156" name="Google Shape;156;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62" name="Google Shape;162;p23"/>
          <p:cNvSpPr txBox="1">
            <a:spLocks noGrp="1"/>
          </p:cNvSpPr>
          <p:nvPr>
            <p:ph type="body" idx="1"/>
          </p:nvPr>
        </p:nvSpPr>
        <p:spPr>
          <a:xfrm>
            <a:off x="727650" y="13632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                                                                                       </a:t>
            </a:r>
            <a:r>
              <a:rPr lang="en" sz="1800">
                <a:solidFill>
                  <a:srgbClr val="000000"/>
                </a:solidFill>
                <a:latin typeface="Times New Roman"/>
                <a:ea typeface="Times New Roman"/>
                <a:cs typeface="Times New Roman"/>
                <a:sym typeface="Times New Roman"/>
              </a:rPr>
              <a:t>Thank you for listening!</a:t>
            </a:r>
            <a:endParaRPr sz="18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 sz="1800">
                <a:solidFill>
                  <a:srgbClr val="000000"/>
                </a:solidFill>
                <a:latin typeface="Times New Roman"/>
                <a:ea typeface="Times New Roman"/>
                <a:cs typeface="Times New Roman"/>
                <a:sym typeface="Times New Roman"/>
              </a:rPr>
              <a:t>                                                      Any Questions?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03625" y="571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4" name="Google Shape;94;p14"/>
          <p:cNvSpPr txBox="1">
            <a:spLocks noGrp="1"/>
          </p:cNvSpPr>
          <p:nvPr>
            <p:ph type="body" idx="1"/>
          </p:nvPr>
        </p:nvSpPr>
        <p:spPr>
          <a:xfrm>
            <a:off x="729450" y="1407775"/>
            <a:ext cx="7688700" cy="2932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Image classification is a crucial aspect of computer vision, involving the automated categorization of images into predefined classes or labels.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Artificial Neural Networks (ANN) and Convolutional Neural Networks (CNN) are advanced machine learning techniques used to extract distinctive features from images. </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CNN, known for its hierarchical architecture, uses Convolutional layers to extract features from input data, capturing spatial hierarchies and enabling robust pattern recognition.</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Both ANN and CNN have revolutionized image-related tasks, exhibiting exceptional performance in image classification, object detection, and facial recognition.</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This study evaluates the effectiveness of both models on the Fashion MNIST dataset for classifying clothing articles.</a:t>
            </a:r>
            <a:endParaRPr>
              <a:solidFill>
                <a:srgbClr val="000000"/>
              </a:solidFill>
              <a:latin typeface="Times New Roman"/>
              <a:ea typeface="Times New Roman"/>
              <a:cs typeface="Times New Roman"/>
              <a:sym typeface="Times New Roman"/>
            </a:endParaRPr>
          </a:p>
          <a:p>
            <a:pPr marL="457200" lvl="0" indent="0" algn="l" rtl="0">
              <a:spcBef>
                <a:spcPts val="1200"/>
              </a:spcBef>
              <a:spcAft>
                <a:spcPts val="1200"/>
              </a:spcAft>
              <a:buNone/>
            </a:pPr>
            <a:endParaRPr>
              <a:latin typeface="Times New Roman"/>
              <a:ea typeface="Times New Roman"/>
              <a:cs typeface="Times New Roman"/>
              <a:sym typeface="Times New Roman"/>
            </a:endParaRPr>
          </a:p>
        </p:txBody>
      </p:sp>
      <p:sp>
        <p:nvSpPr>
          <p:cNvPr id="95" name="Google Shape;95;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690125" y="547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01" name="Google Shape;101;p15"/>
          <p:cNvSpPr txBox="1">
            <a:spLocks noGrp="1"/>
          </p:cNvSpPr>
          <p:nvPr>
            <p:ph type="body" idx="1"/>
          </p:nvPr>
        </p:nvSpPr>
        <p:spPr>
          <a:xfrm>
            <a:off x="729450" y="1392050"/>
            <a:ext cx="7688700" cy="3751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Fashion-MNIST is intended as direct drop-in replacement for the original MNIST dataset. It shares the same image size and structure of training and testing splits. </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Fashion-MNIST is a dataset consisting of 70000 grayscale images with a training set of 60,000 examples and a test set of 10,000 examples. Each example is a 28x28 grayscale image, associated with a label from 10 classes.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a:solidFill>
                  <a:srgbClr val="000000"/>
                </a:solidFill>
                <a:latin typeface="Times New Roman"/>
                <a:ea typeface="Times New Roman"/>
                <a:cs typeface="Times New Roman"/>
                <a:sym typeface="Times New Roman"/>
              </a:rPr>
              <a:t>Every image in the dataset belong to one of the 10 classes, which includes T-shirt/top, Trouser,Pullover,Dress,Coat,Sandal,Shirt,Sneaker,Bag,Ankle boot.</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0" algn="l" rtl="0">
              <a:spcBef>
                <a:spcPts val="1200"/>
              </a:spcBef>
              <a:spcAft>
                <a:spcPts val="1200"/>
              </a:spcAft>
              <a:buNone/>
            </a:pPr>
            <a:endParaRPr>
              <a:latin typeface="Times New Roman"/>
              <a:ea typeface="Times New Roman"/>
              <a:cs typeface="Times New Roman"/>
              <a:sym typeface="Times New Roman"/>
            </a:endParaRPr>
          </a:p>
        </p:txBody>
      </p:sp>
      <p:sp>
        <p:nvSpPr>
          <p:cNvPr id="102" name="Google Shape;102;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103" name="Google Shape;103;p15"/>
          <p:cNvPicPr preferRelativeResize="0"/>
          <p:nvPr/>
        </p:nvPicPr>
        <p:blipFill>
          <a:blip r:embed="rId3">
            <a:alphaModFix/>
          </a:blip>
          <a:stretch>
            <a:fillRect/>
          </a:stretch>
        </p:blipFill>
        <p:spPr>
          <a:xfrm>
            <a:off x="2930513" y="3114500"/>
            <a:ext cx="3207926" cy="196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7650" y="5243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09" name="Google Shape;109;p16"/>
          <p:cNvSpPr txBox="1">
            <a:spLocks noGrp="1"/>
          </p:cNvSpPr>
          <p:nvPr>
            <p:ph type="body" idx="1"/>
          </p:nvPr>
        </p:nvSpPr>
        <p:spPr>
          <a:xfrm>
            <a:off x="729450" y="1305525"/>
            <a:ext cx="7688700" cy="30345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Dataset doesn’t have any missing values or corrupted images which makes it easier to use for our analysis. Data normalization is crucial for image classification as it ensures consistent feature scales, preventing dominance by certain features.</a:t>
            </a:r>
            <a:endParaRPr>
              <a:solidFill>
                <a:srgbClr val="000000"/>
              </a:solidFill>
              <a:latin typeface="Times New Roman"/>
              <a:ea typeface="Times New Roman"/>
              <a:cs typeface="Times New Roman"/>
              <a:sym typeface="Times New Roman"/>
            </a:endParaRPr>
          </a:p>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We have implemented both ANN and CNN on the fashion mnist dataset. Artificial Neural Network (ANN) is motivated by its capability to capture intricate patterns within the data.</a:t>
            </a:r>
            <a:endParaRPr>
              <a:solidFill>
                <a:srgbClr val="000000"/>
              </a:solidFill>
              <a:latin typeface="Times New Roman"/>
              <a:ea typeface="Times New Roman"/>
              <a:cs typeface="Times New Roman"/>
              <a:sym typeface="Times New Roman"/>
            </a:endParaRPr>
          </a:p>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a second choice, a Convolutional Neural Network (CNN) is used, because of its specialization in image-related tasks and its efficient handling of spatial hierarchies of features through shared weight parameters.</a:t>
            </a:r>
            <a:endParaRPr>
              <a:solidFill>
                <a:srgbClr val="000000"/>
              </a:solidFill>
              <a:latin typeface="Times New Roman"/>
              <a:ea typeface="Times New Roman"/>
              <a:cs typeface="Times New Roman"/>
              <a:sym typeface="Times New Roman"/>
            </a:endParaRPr>
          </a:p>
          <a:p>
            <a:pPr marL="457200" lvl="0" indent="0" algn="l" rtl="0">
              <a:spcBef>
                <a:spcPts val="1200"/>
              </a:spcBef>
              <a:spcAft>
                <a:spcPts val="1200"/>
              </a:spcAft>
              <a:buNone/>
            </a:pPr>
            <a:endParaRPr/>
          </a:p>
        </p:txBody>
      </p:sp>
      <p:sp>
        <p:nvSpPr>
          <p:cNvPr id="110" name="Google Shape;11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7650" y="555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Artificial Neural Network</a:t>
            </a:r>
            <a:endParaRPr>
              <a:latin typeface="Times New Roman"/>
              <a:ea typeface="Times New Roman"/>
              <a:cs typeface="Times New Roman"/>
              <a:sym typeface="Times New Roman"/>
            </a:endParaRPr>
          </a:p>
        </p:txBody>
      </p:sp>
      <p:sp>
        <p:nvSpPr>
          <p:cNvPr id="116" name="Google Shape;116;p17"/>
          <p:cNvSpPr txBox="1">
            <a:spLocks noGrp="1"/>
          </p:cNvSpPr>
          <p:nvPr>
            <p:ph type="body" idx="1"/>
          </p:nvPr>
        </p:nvSpPr>
        <p:spPr>
          <a:xfrm>
            <a:off x="729450" y="1329125"/>
            <a:ext cx="7688700" cy="30108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ANN comprised with fully connected layers with input size 784 neurons, corresponding to the flattened 28x28 images.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Network is then trained for 25 epochs with a batch size of 64 using the ReLU activation function and Adam optimizer with a learning rate of 0.003.</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Layers in ANN:</a:t>
            </a:r>
            <a:endParaRPr>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Fully Connected Layer: The primary purpose of this layer is to  introduce non-linearity and allow the network to learn complex patterns in the data. </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Dropout Layer:Dropout layers are utilized for regularization to prevent overfitting by randomly dropping a fraction of neuron activations during training.</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Output Layer/Softmax Layer: LogSoftmax layer is applied to produce class probabilities as the output.</a:t>
            </a:r>
            <a:endParaRPr sz="13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117" name="Google Shape;117;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595750" y="555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Convolutional Neural Network</a:t>
            </a:r>
            <a:endParaRPr>
              <a:latin typeface="Times New Roman"/>
              <a:ea typeface="Times New Roman"/>
              <a:cs typeface="Times New Roman"/>
              <a:sym typeface="Times New Roman"/>
            </a:endParaRPr>
          </a:p>
        </p:txBody>
      </p:sp>
      <p:sp>
        <p:nvSpPr>
          <p:cNvPr id="123" name="Google Shape;123;p18"/>
          <p:cNvSpPr txBox="1">
            <a:spLocks noGrp="1"/>
          </p:cNvSpPr>
          <p:nvPr>
            <p:ph type="body" idx="1"/>
          </p:nvPr>
        </p:nvSpPr>
        <p:spPr>
          <a:xfrm>
            <a:off x="729450" y="1486425"/>
            <a:ext cx="7688700" cy="3224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Font typeface="Times New Roman"/>
              <a:buChar char="●"/>
            </a:pPr>
            <a:r>
              <a:rPr lang="en" dirty="0">
                <a:solidFill>
                  <a:srgbClr val="000000"/>
                </a:solidFill>
                <a:latin typeface="Times New Roman"/>
                <a:ea typeface="Times New Roman"/>
                <a:cs typeface="Times New Roman"/>
                <a:sym typeface="Times New Roman"/>
              </a:rPr>
              <a:t>The CNN consists of a convolutional block followed by a dense block.</a:t>
            </a:r>
            <a:endParaRPr dirty="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dirty="0">
                <a:solidFill>
                  <a:srgbClr val="000000"/>
                </a:solidFill>
                <a:latin typeface="Times New Roman"/>
                <a:ea typeface="Times New Roman"/>
                <a:cs typeface="Times New Roman"/>
                <a:sym typeface="Times New Roman"/>
              </a:rPr>
              <a:t>Network is trained for 25 epoch with a batch size of 128 using the ReLU activation function and Adam optimizer with a learning rate of 0.001.</a:t>
            </a:r>
            <a:endParaRPr dirty="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dirty="0">
                <a:solidFill>
                  <a:srgbClr val="000000"/>
                </a:solidFill>
                <a:latin typeface="Times New Roman"/>
                <a:ea typeface="Times New Roman"/>
                <a:cs typeface="Times New Roman"/>
                <a:sym typeface="Times New Roman"/>
              </a:rPr>
              <a:t>The batch size was increased to 128 from the 64 to allow for larger batch-normalized parameter updates to speed up training.</a:t>
            </a:r>
            <a:endParaRPr dirty="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Layers in CNN:</a:t>
            </a:r>
            <a:endParaRPr dirty="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dirty="0">
                <a:solidFill>
                  <a:srgbClr val="000000"/>
                </a:solidFill>
                <a:latin typeface="Times New Roman"/>
                <a:ea typeface="Times New Roman"/>
                <a:cs typeface="Times New Roman"/>
                <a:sym typeface="Times New Roman"/>
              </a:rPr>
              <a:t>Convolution Layer: The primary purpose of Convolution in case of a CNN is to extract features from the input image.  </a:t>
            </a:r>
            <a:endParaRPr sz="1300" dirty="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dirty="0">
                <a:solidFill>
                  <a:srgbClr val="000000"/>
                </a:solidFill>
                <a:latin typeface="Times New Roman"/>
                <a:ea typeface="Times New Roman"/>
                <a:cs typeface="Times New Roman"/>
                <a:sym typeface="Times New Roman"/>
              </a:rPr>
              <a:t>Pooling Layer: Pooling reduces the dimensionality of each feature map but retaining the most important information.</a:t>
            </a:r>
            <a:endParaRPr sz="1300" dirty="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dirty="0">
                <a:solidFill>
                  <a:srgbClr val="000000"/>
                </a:solidFill>
                <a:latin typeface="Times New Roman"/>
                <a:ea typeface="Times New Roman"/>
                <a:cs typeface="Times New Roman"/>
                <a:sym typeface="Times New Roman"/>
              </a:rPr>
              <a:t>Fully Connected Layer/Dense Layer: Fully Connected implies that every neuron in the previous layer is connected to every neuron on the next layer. </a:t>
            </a:r>
            <a:endParaRPr sz="1300" dirty="0">
              <a:solidFill>
                <a:srgbClr val="000000"/>
              </a:solidFill>
              <a:latin typeface="Times New Roman"/>
              <a:ea typeface="Times New Roman"/>
              <a:cs typeface="Times New Roman"/>
              <a:sym typeface="Times New Roman"/>
            </a:endParaRPr>
          </a:p>
          <a:p>
            <a:pPr marL="914400" lvl="0" indent="0" algn="l" rtl="0">
              <a:spcBef>
                <a:spcPts val="1200"/>
              </a:spcBef>
              <a:spcAft>
                <a:spcPts val="0"/>
              </a:spcAft>
              <a:buNone/>
            </a:pPr>
            <a:endParaRPr dirty="0">
              <a:latin typeface="Times New Roman"/>
              <a:ea typeface="Times New Roman"/>
              <a:cs typeface="Times New Roman"/>
              <a:sym typeface="Times New Roman"/>
            </a:endParaRPr>
          </a:p>
          <a:p>
            <a:pPr marL="914400" lvl="0" indent="0" algn="l" rtl="0">
              <a:spcBef>
                <a:spcPts val="1200"/>
              </a:spcBef>
              <a:spcAft>
                <a:spcPts val="0"/>
              </a:spcAft>
              <a:buNone/>
            </a:pPr>
            <a:endParaRPr dirty="0">
              <a:latin typeface="Times New Roman"/>
              <a:ea typeface="Times New Roman"/>
              <a:cs typeface="Times New Roman"/>
              <a:sym typeface="Times New Roman"/>
            </a:endParaRPr>
          </a:p>
          <a:p>
            <a:pPr marL="0" lvl="0" indent="0" algn="l" rtl="0">
              <a:spcBef>
                <a:spcPts val="1200"/>
              </a:spcBef>
              <a:spcAft>
                <a:spcPts val="1200"/>
              </a:spcAft>
              <a:buNone/>
            </a:pPr>
            <a:r>
              <a:rPr lang="e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124" name="Google Shape;124;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532175"/>
            <a:ext cx="7531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Model Evaluation</a:t>
            </a:r>
            <a:endParaRPr>
              <a:latin typeface="Times New Roman"/>
              <a:ea typeface="Times New Roman"/>
              <a:cs typeface="Times New Roman"/>
              <a:sym typeface="Times New Roman"/>
            </a:endParaRPr>
          </a:p>
        </p:txBody>
      </p:sp>
      <p:sp>
        <p:nvSpPr>
          <p:cNvPr id="130" name="Google Shape;130;p19"/>
          <p:cNvSpPr txBox="1">
            <a:spLocks noGrp="1"/>
          </p:cNvSpPr>
          <p:nvPr>
            <p:ph type="body" idx="1"/>
          </p:nvPr>
        </p:nvSpPr>
        <p:spPr>
          <a:xfrm>
            <a:off x="729450" y="1360600"/>
            <a:ext cx="7688700" cy="3633600"/>
          </a:xfrm>
          <a:prstGeom prst="rect">
            <a:avLst/>
          </a:prstGeom>
        </p:spPr>
        <p:txBody>
          <a:bodyPr spcFirstLastPara="1" wrap="square" lIns="91425" tIns="91425" rIns="91425" bIns="91425" anchor="t" anchorCtr="0">
            <a:normAutofit lnSpcReduction="20000"/>
          </a:bodyPr>
          <a:lstStyle/>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trained models are evaluated on testing dataset. A variety of performance indicators, including accuracy, confusion matrices, and classification reports, are used to assess the trained models.</a:t>
            </a:r>
            <a:endParaRPr>
              <a:solidFill>
                <a:srgbClr val="000000"/>
              </a:solidFill>
              <a:latin typeface="Times New Roman"/>
              <a:ea typeface="Times New Roman"/>
              <a:cs typeface="Times New Roman"/>
              <a:sym typeface="Times New Roman"/>
            </a:endParaRPr>
          </a:p>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Precision, recall and F1 scores for each class were computed to analyze performance variation across classes. A confusion matrix was plotted to uncover specific misclassifications. </a:t>
            </a:r>
            <a:endParaRPr>
              <a:solidFill>
                <a:srgbClr val="000000"/>
              </a:solidFill>
              <a:latin typeface="Times New Roman"/>
              <a:ea typeface="Times New Roman"/>
              <a:cs typeface="Times New Roman"/>
              <a:sym typeface="Times New Roman"/>
            </a:endParaRPr>
          </a:p>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Model evaluation ANN</a:t>
            </a:r>
            <a:endParaRPr sz="1300">
              <a:solidFill>
                <a:srgbClr val="000000"/>
              </a:solidFill>
              <a:latin typeface="Times New Roman"/>
              <a:ea typeface="Times New Roman"/>
              <a:cs typeface="Times New Roman"/>
              <a:sym typeface="Times New Roman"/>
            </a:endParaRPr>
          </a:p>
          <a:p>
            <a:pPr marL="914400" lvl="1" indent="-323850" algn="just" rtl="0">
              <a:spcBef>
                <a:spcPts val="0"/>
              </a:spcBef>
              <a:spcAft>
                <a:spcPts val="0"/>
              </a:spcAft>
              <a:buClr>
                <a:srgbClr val="000000"/>
              </a:buClr>
              <a:buSzPts val="1500"/>
              <a:buFont typeface="Times New Roman"/>
              <a:buChar char="○"/>
            </a:pPr>
            <a:r>
              <a:rPr lang="en" sz="1300">
                <a:solidFill>
                  <a:srgbClr val="000000"/>
                </a:solidFill>
                <a:latin typeface="Times New Roman"/>
                <a:ea typeface="Times New Roman"/>
                <a:cs typeface="Times New Roman"/>
                <a:sym typeface="Times New Roman"/>
              </a:rPr>
              <a:t>The ANN model attained a accuracy of 88% , demonstrating a effective generalization.</a:t>
            </a:r>
            <a:endParaRPr sz="1300">
              <a:solidFill>
                <a:srgbClr val="000000"/>
              </a:solidFill>
              <a:latin typeface="Times New Roman"/>
              <a:ea typeface="Times New Roman"/>
              <a:cs typeface="Times New Roman"/>
              <a:sym typeface="Times New Roman"/>
            </a:endParaRPr>
          </a:p>
          <a:p>
            <a:pPr marL="914400" lvl="1" indent="-323850" algn="just" rtl="0">
              <a:spcBef>
                <a:spcPts val="0"/>
              </a:spcBef>
              <a:spcAft>
                <a:spcPts val="0"/>
              </a:spcAft>
              <a:buClr>
                <a:srgbClr val="000000"/>
              </a:buClr>
              <a:buSzPts val="1500"/>
              <a:buFont typeface="Times New Roman"/>
              <a:buChar char="○"/>
            </a:pPr>
            <a:r>
              <a:rPr lang="en" sz="1300">
                <a:solidFill>
                  <a:srgbClr val="000000"/>
                </a:solidFill>
                <a:latin typeface="Times New Roman"/>
                <a:ea typeface="Times New Roman"/>
                <a:cs typeface="Times New Roman"/>
                <a:sym typeface="Times New Roman"/>
              </a:rPr>
              <a:t>The model performed very well in categories like Trouser, Sandal and Sneaker  with F1 scores above 0.95 and most of the misclassifications are happening between the classes Shirt, T-shirt/top, Pullover and Coat which are majorly impacting the performance of the classifier. </a:t>
            </a:r>
            <a:endParaRPr sz="1300">
              <a:solidFill>
                <a:srgbClr val="000000"/>
              </a:solidFill>
              <a:latin typeface="Times New Roman"/>
              <a:ea typeface="Times New Roman"/>
              <a:cs typeface="Times New Roman"/>
              <a:sym typeface="Times New Roman"/>
            </a:endParaRPr>
          </a:p>
          <a:p>
            <a:pPr marL="457200" lvl="0" indent="-311150" algn="just"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Model evaluation CNN</a:t>
            </a:r>
            <a:endParaRPr sz="1300">
              <a:solidFill>
                <a:srgbClr val="000000"/>
              </a:solidFill>
              <a:latin typeface="Times New Roman"/>
              <a:ea typeface="Times New Roman"/>
              <a:cs typeface="Times New Roman"/>
              <a:sym typeface="Times New Roman"/>
            </a:endParaRPr>
          </a:p>
          <a:p>
            <a:pPr marL="914400" lvl="1" indent="-323850" algn="just" rtl="0">
              <a:spcBef>
                <a:spcPts val="0"/>
              </a:spcBef>
              <a:spcAft>
                <a:spcPts val="0"/>
              </a:spcAft>
              <a:buClr>
                <a:srgbClr val="000000"/>
              </a:buClr>
              <a:buSzPts val="1500"/>
              <a:buFont typeface="Times New Roman"/>
              <a:buChar char="○"/>
            </a:pPr>
            <a:r>
              <a:rPr lang="en" sz="1300">
                <a:solidFill>
                  <a:srgbClr val="000000"/>
                </a:solidFill>
                <a:latin typeface="Times New Roman"/>
                <a:ea typeface="Times New Roman"/>
                <a:cs typeface="Times New Roman"/>
                <a:sym typeface="Times New Roman"/>
              </a:rPr>
              <a:t>The CNN model attained a accuracy of  92% ,comparable to the ANN model.</a:t>
            </a:r>
            <a:endParaRPr sz="1300">
              <a:solidFill>
                <a:srgbClr val="000000"/>
              </a:solidFill>
              <a:latin typeface="Times New Roman"/>
              <a:ea typeface="Times New Roman"/>
              <a:cs typeface="Times New Roman"/>
              <a:sym typeface="Times New Roman"/>
            </a:endParaRPr>
          </a:p>
          <a:p>
            <a:pPr marL="914400" lvl="1" indent="-311150" algn="just"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model performed very well in categories like Trouser, Sandal, Sneaker and Ankle boot with F1 scores above 0.95 and most of the misclassifications are happening between the classes Shirt, T-shirt/top, Pullover and Coat which are majorly impacting the performance of the classifier. </a:t>
            </a:r>
            <a:endParaRPr sz="1300">
              <a:solidFill>
                <a:srgbClr val="000000"/>
              </a:solidFill>
              <a:latin typeface="Times New Roman"/>
              <a:ea typeface="Times New Roman"/>
              <a:cs typeface="Times New Roman"/>
              <a:sym typeface="Times New Roman"/>
            </a:endParaRPr>
          </a:p>
          <a:p>
            <a:pPr marL="914400" lvl="0" indent="0" algn="just" rtl="0">
              <a:spcBef>
                <a:spcPts val="1200"/>
              </a:spcBef>
              <a:spcAft>
                <a:spcPts val="0"/>
              </a:spcAft>
              <a:buNone/>
            </a:pPr>
            <a:endParaRPr sz="1300">
              <a:solidFill>
                <a:srgbClr val="434343"/>
              </a:solidFill>
              <a:latin typeface="Times New Roman"/>
              <a:ea typeface="Times New Roman"/>
              <a:cs typeface="Times New Roman"/>
              <a:sym typeface="Times New Roman"/>
            </a:endParaRPr>
          </a:p>
          <a:p>
            <a:pPr marL="457200" lvl="0" indent="0" algn="l" rtl="0">
              <a:spcBef>
                <a:spcPts val="1200"/>
              </a:spcBef>
              <a:spcAft>
                <a:spcPts val="120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p:txBody>
      </p:sp>
      <p:sp>
        <p:nvSpPr>
          <p:cNvPr id="131" name="Google Shape;131;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650800" y="5951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Results-ANN</a:t>
            </a:r>
            <a:endParaRPr>
              <a:latin typeface="Times New Roman"/>
              <a:ea typeface="Times New Roman"/>
              <a:cs typeface="Times New Roman"/>
              <a:sym typeface="Times New Roman"/>
            </a:endParaRPr>
          </a:p>
        </p:txBody>
      </p:sp>
      <p:sp>
        <p:nvSpPr>
          <p:cNvPr id="137" name="Google Shape;13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38" name="Google Shape;138;p20"/>
          <p:cNvPicPr preferRelativeResize="0"/>
          <p:nvPr/>
        </p:nvPicPr>
        <p:blipFill>
          <a:blip r:embed="rId3">
            <a:alphaModFix/>
          </a:blip>
          <a:stretch>
            <a:fillRect/>
          </a:stretch>
        </p:blipFill>
        <p:spPr>
          <a:xfrm>
            <a:off x="895375" y="1329875"/>
            <a:ext cx="4181925" cy="3708399"/>
          </a:xfrm>
          <a:prstGeom prst="rect">
            <a:avLst/>
          </a:prstGeom>
          <a:noFill/>
          <a:ln>
            <a:noFill/>
          </a:ln>
        </p:spPr>
      </p:pic>
      <p:pic>
        <p:nvPicPr>
          <p:cNvPr id="139" name="Google Shape;139;p20"/>
          <p:cNvPicPr preferRelativeResize="0"/>
          <p:nvPr/>
        </p:nvPicPr>
        <p:blipFill>
          <a:blip r:embed="rId4">
            <a:alphaModFix/>
          </a:blip>
          <a:stretch>
            <a:fillRect/>
          </a:stretch>
        </p:blipFill>
        <p:spPr>
          <a:xfrm>
            <a:off x="5588675" y="1130300"/>
            <a:ext cx="2535550" cy="1823600"/>
          </a:xfrm>
          <a:prstGeom prst="rect">
            <a:avLst/>
          </a:prstGeom>
          <a:noFill/>
          <a:ln>
            <a:noFill/>
          </a:ln>
        </p:spPr>
      </p:pic>
      <p:pic>
        <p:nvPicPr>
          <p:cNvPr id="140" name="Google Shape;140;p20"/>
          <p:cNvPicPr preferRelativeResize="0"/>
          <p:nvPr/>
        </p:nvPicPr>
        <p:blipFill>
          <a:blip r:embed="rId5">
            <a:alphaModFix/>
          </a:blip>
          <a:stretch>
            <a:fillRect/>
          </a:stretch>
        </p:blipFill>
        <p:spPr>
          <a:xfrm>
            <a:off x="5532725" y="3106300"/>
            <a:ext cx="2548140" cy="188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760900" y="5636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Results-CNN</a:t>
            </a:r>
            <a:endParaRPr>
              <a:latin typeface="Times New Roman"/>
              <a:ea typeface="Times New Roman"/>
              <a:cs typeface="Times New Roman"/>
              <a:sym typeface="Times New Roman"/>
            </a:endParaRPr>
          </a:p>
        </p:txBody>
      </p:sp>
      <p:sp>
        <p:nvSpPr>
          <p:cNvPr id="146" name="Google Shape;146;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47" name="Google Shape;147;p21"/>
          <p:cNvPicPr preferRelativeResize="0"/>
          <p:nvPr/>
        </p:nvPicPr>
        <p:blipFill>
          <a:blip r:embed="rId3">
            <a:alphaModFix/>
          </a:blip>
          <a:stretch>
            <a:fillRect/>
          </a:stretch>
        </p:blipFill>
        <p:spPr>
          <a:xfrm>
            <a:off x="710650" y="1376325"/>
            <a:ext cx="4217424" cy="3614774"/>
          </a:xfrm>
          <a:prstGeom prst="rect">
            <a:avLst/>
          </a:prstGeom>
          <a:noFill/>
          <a:ln>
            <a:noFill/>
          </a:ln>
        </p:spPr>
      </p:pic>
      <p:pic>
        <p:nvPicPr>
          <p:cNvPr id="148" name="Google Shape;148;p21"/>
          <p:cNvPicPr preferRelativeResize="0"/>
          <p:nvPr/>
        </p:nvPicPr>
        <p:blipFill>
          <a:blip r:embed="rId4">
            <a:alphaModFix/>
          </a:blip>
          <a:stretch>
            <a:fillRect/>
          </a:stretch>
        </p:blipFill>
        <p:spPr>
          <a:xfrm>
            <a:off x="5198600" y="1227600"/>
            <a:ext cx="2776200" cy="1792400"/>
          </a:xfrm>
          <a:prstGeom prst="rect">
            <a:avLst/>
          </a:prstGeom>
          <a:noFill/>
          <a:ln>
            <a:noFill/>
          </a:ln>
        </p:spPr>
      </p:pic>
      <p:pic>
        <p:nvPicPr>
          <p:cNvPr id="149" name="Google Shape;149;p21"/>
          <p:cNvPicPr preferRelativeResize="0"/>
          <p:nvPr/>
        </p:nvPicPr>
        <p:blipFill>
          <a:blip r:embed="rId5">
            <a:alphaModFix/>
          </a:blip>
          <a:stretch>
            <a:fillRect/>
          </a:stretch>
        </p:blipFill>
        <p:spPr>
          <a:xfrm>
            <a:off x="5362724" y="3061224"/>
            <a:ext cx="2447950" cy="192987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1007</Words>
  <Application>Microsoft Office PowerPoint</Application>
  <PresentationFormat>On-screen Show (16:9)</PresentationFormat>
  <Paragraphs>71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Times New Roman</vt:lpstr>
      <vt:lpstr>Raleway</vt:lpstr>
      <vt:lpstr>Streamline</vt:lpstr>
      <vt:lpstr>Classification of Standard FASHION MNIST Dataset Using Deep Learning Based Algorithms</vt:lpstr>
      <vt:lpstr>Introduction</vt:lpstr>
      <vt:lpstr>Dataset</vt:lpstr>
      <vt:lpstr>Methodology</vt:lpstr>
      <vt:lpstr>Artificial Neural Network</vt:lpstr>
      <vt:lpstr>Convolutional Neural Network</vt:lpstr>
      <vt:lpstr>Model Evaluation</vt:lpstr>
      <vt:lpstr>Results-ANN</vt:lpstr>
      <vt:lpstr>Results-CNN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Standard FASHION MNIST Dataset Using Deep Learning Based Algorithms</dc:title>
  <cp:lastModifiedBy>Gayathri Patel</cp:lastModifiedBy>
  <cp:revision>1</cp:revision>
  <dcterms:modified xsi:type="dcterms:W3CDTF">2024-05-02T20:20:00Z</dcterms:modified>
</cp:coreProperties>
</file>