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57" r:id="rId2"/>
    <p:sldId id="26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74A56-6EA4-EA41-B011-A237C576A5A8}" v="170" dt="2023-11-22T09:30:33.225"/>
    <p1510:client id="{1DA88784-8DE9-80FE-8ACE-5FE6CE2E875A}" v="45" dt="2023-11-26T16:02:31.816"/>
    <p1510:client id="{6F0D6AB1-F4E5-FA80-D144-B9BB80C67681}" v="785" dt="2023-11-25T09:15:46.417"/>
    <p1510:client id="{92479411-469D-0795-969F-85F8EF0E02B3}" v="100" dt="2023-11-25T21:37:38.320"/>
    <p1510:client id="{A2319FBF-E4B6-4DBD-B364-8514CF4B18D0}" v="3" dt="2023-11-22T08:06:59.156"/>
    <p1510:client id="{BA8B1C4F-269B-2C8B-CF57-B20C082A4E97}" v="165" dt="2023-11-25T17:29:53.770"/>
    <p1510:client id="{BD8BF8EB-D23F-E0C9-FD34-4640A230AF7C}" v="94" dt="2023-11-23T12:15:06.1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-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37015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27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247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055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4827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662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6615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24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461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1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13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pPr/>
              <a:t>11/26/2023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027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CF46FF3-2919-57A0-86ED-5FE37C46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"/>
            <a:ext cx="10515600" cy="4465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Arial"/>
                <a:cs typeface="Arial"/>
              </a:rPr>
              <a:t> </a:t>
            </a:r>
            <a:r>
              <a:rPr lang="en-US" dirty="0"/>
              <a:t/>
            </a:r>
            <a:br>
              <a:rPr lang="en-US" dirty="0"/>
            </a:br>
            <a:endParaRPr lang="en-US">
              <a:cs typeface="Calibri"/>
            </a:endParaRPr>
          </a:p>
          <a:p>
            <a:pPr marL="0" indent="0" algn="ctr">
              <a:buNone/>
            </a:pPr>
            <a:r>
              <a:rPr lang="en-US" sz="1900" b="1" dirty="0">
                <a:latin typeface="Arial"/>
                <a:cs typeface="Arial"/>
              </a:rPr>
              <a:t>  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sz="1800" b="1" dirty="0">
                <a:latin typeface="Arial"/>
                <a:cs typeface="Arial"/>
              </a:rPr>
              <a:t>          </a:t>
            </a:r>
            <a:r>
              <a:rPr lang="en-US" sz="1500" b="1" dirty="0">
                <a:latin typeface="Arial"/>
                <a:cs typeface="Arial"/>
              </a:rPr>
              <a:t>   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37FBF0-6607-2146-2836-50AB80A8CEB4}"/>
              </a:ext>
            </a:extLst>
          </p:cNvPr>
          <p:cNvSpPr txBox="1"/>
          <p:nvPr/>
        </p:nvSpPr>
        <p:spPr>
          <a:xfrm>
            <a:off x="904875" y="5905499"/>
            <a:ext cx="10706100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latin typeface="Arial"/>
              </a:rPr>
              <a:t>                                                                 </a:t>
            </a:r>
            <a:r>
              <a:rPr lang="en-US" sz="1500" b="1" baseline="0" dirty="0">
                <a:latin typeface="Arial"/>
              </a:rPr>
              <a:t>Poornashree Ganapathi Subramanian, Yukta J Gujjar, Bhuvana Muttanapalli </a:t>
            </a:r>
            <a:r>
              <a:rPr lang="en-US" sz="1500" dirty="0">
                <a:latin typeface="Arial"/>
                <a:ea typeface="Arial"/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196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BF9814-B830-246C-E79A-CFF0025C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83" y="767180"/>
            <a:ext cx="9907713" cy="839788"/>
          </a:xfrm>
        </p:spPr>
        <p:txBody>
          <a:bodyPr/>
          <a:lstStyle/>
          <a:p>
            <a:r>
              <a:rPr lang="en-US" dirty="0">
                <a:cs typeface="Calibri Light"/>
              </a:rPr>
              <a:t>   Conclusion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A75088-FE85-3E0F-02E0-9EE82841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80" y="1779003"/>
            <a:ext cx="10181352" cy="37061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Dominance of Linear SVM</a:t>
            </a: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Outperformed both Naive Bayes and CNN 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Leveraged due to linear separability within the dataset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Optimal Algorithm for Analysis</a:t>
            </a: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Recommended model: SVM with Linear Kernel (93.75%)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Especially effective for linearly separable data, as seen in Amazon reviews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Critical Factors Affecting Performance</a:t>
            </a: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Data Collection, Preprocessing, and Feature Extraction crucial for success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ea typeface="+mn-lt"/>
                <a:cs typeface="+mn-lt"/>
              </a:rPr>
              <a:t>Data quality plays a pivotal role in all machine learning tasks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025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E13870-7217-5AB4-CDFB-9AE874D4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97" y="1845734"/>
            <a:ext cx="9972783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0F0F0F"/>
              </a:solidFill>
              <a:latin typeface="Times New Roman"/>
              <a:cs typeface="Times New Roman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cs typeface="Times New Roman"/>
              </a:rPr>
              <a:t>Ease of training post-preprocessing for Naive Bayes &amp; SVM due to fewer parameters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cs typeface="Times New Roman"/>
              </a:rPr>
              <a:t>Neural Network complexity in parameter tuning due to numerous variables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cs typeface="Times New Roman"/>
              </a:rPr>
              <a:t>Preferred Model Choice: SVM with linear kernel for Amazon review sentiment analysis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cs typeface="Times New Roman"/>
              </a:rPr>
              <a:t>Emphasis on high-quality data for optimal performance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1600" dirty="0">
                <a:solidFill>
                  <a:srgbClr val="0F0F0F"/>
                </a:solidFill>
                <a:latin typeface="Times New Roman"/>
                <a:cs typeface="Times New Roman"/>
              </a:rPr>
              <a:t>Naive Bayes and SVM proved efficient; Neural Network requires meticulous tuning</a:t>
            </a:r>
          </a:p>
          <a:p>
            <a:pPr>
              <a:buFont typeface="Arial" panose="020F0502020204030204" pitchFamily="34" charset="0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2E23536-D061-C29E-191D-02C04446D66A}"/>
              </a:ext>
            </a:extLst>
          </p:cNvPr>
          <p:cNvSpPr txBox="1"/>
          <p:nvPr/>
        </p:nvSpPr>
        <p:spPr>
          <a:xfrm>
            <a:off x="1119883" y="1000018"/>
            <a:ext cx="496070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/>
              </a:rPr>
              <a:t>Challenges in Model Design</a:t>
            </a:r>
            <a:r>
              <a:rPr lang="en-US" sz="2800" dirty="0">
                <a:solidFill>
                  <a:srgbClr val="0F0F0F"/>
                </a:solidFill>
                <a:latin typeface="Times New Roman"/>
              </a:rPr>
              <a:t>:</a:t>
            </a: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314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3F290-9652-9BAB-04D6-C9A81B02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Reference</a:t>
            </a:r>
            <a:r>
              <a:rPr lang="en-US" dirty="0">
                <a:cs typeface="Calibri Light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93633-DBDD-EFA3-52C5-877B71514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Andreea Salinca. "Convolutional Neural Networks for Sentiment Classification on Business Reviews". In: </a:t>
            </a:r>
            <a:r>
              <a:rPr lang="en-US" sz="1600" err="1">
                <a:latin typeface="Times New Roman"/>
                <a:cs typeface="Times New Roman"/>
              </a:rPr>
              <a:t>arXiv</a:t>
            </a:r>
            <a:r>
              <a:rPr lang="en-US" sz="1600" dirty="0">
                <a:latin typeface="Times New Roman"/>
                <a:cs typeface="Times New Roman"/>
              </a:rPr>
              <a:t> (2017). </a:t>
            </a:r>
          </a:p>
          <a:p>
            <a:pPr algn="just">
              <a:buAutoNum type="arabicPeriod"/>
            </a:pPr>
            <a:r>
              <a:rPr lang="en-US" sz="1600" err="1">
                <a:latin typeface="Times New Roman"/>
                <a:cs typeface="Times New Roman"/>
              </a:rPr>
              <a:t>Korovkinas</a:t>
            </a:r>
            <a:r>
              <a:rPr lang="en-US" sz="1600" dirty="0">
                <a:latin typeface="Times New Roman"/>
                <a:cs typeface="Times New Roman"/>
              </a:rPr>
              <a:t>, K., &amp;amp; Danėnas, P. (2017). SVM and Naïve Bayes Classification Ensemble Method for sentiment analysis. Baltic Journal of Modern Computing, 5(4). </a:t>
            </a:r>
          </a:p>
          <a:p>
            <a:pPr algn="just">
              <a:buAutoNum type="arabicPeriod"/>
            </a:pPr>
            <a:r>
              <a:rPr lang="en-US" sz="1600" err="1">
                <a:latin typeface="Times New Roman"/>
                <a:cs typeface="Times New Roman"/>
              </a:rPr>
              <a:t>Alhashmi</a:t>
            </a:r>
            <a:r>
              <a:rPr lang="en-US" sz="1600" dirty="0">
                <a:latin typeface="Times New Roman"/>
                <a:cs typeface="Times New Roman"/>
              </a:rPr>
              <a:t>, S. M., Khedr, A. M., Arif, I., &amp; El Bannany, M. (2021). Using a Hybrid-Classification Method to Analyze Twitter Data During Critical Events. IEEE Access, 9, 141023–141035.</a:t>
            </a:r>
          </a:p>
          <a:p>
            <a:pPr algn="just"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Y. Xu, X. Wu, and Q. Wang. Sentiment analysis of yelps ratings based on text reviews, 2015.</a:t>
            </a:r>
          </a:p>
          <a:p>
            <a:pPr algn="just">
              <a:buAutoNum type="arabicPeriod"/>
            </a:pPr>
            <a:r>
              <a:rPr lang="en-US" sz="1600" dirty="0">
                <a:latin typeface="Times New Roman"/>
                <a:cs typeface="Times New Roman"/>
              </a:rPr>
              <a:t>Shaikh, T., &amp; Deshpande, D. (2016). Feature Selection Methods in Sentiment Analysis and Sentiment Classification of Amazon Product Reviews. International Journal of Computer Trends and Technology, 36(4), 225–230.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35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0CBD7C-6F55-12BD-AD33-FC95D047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63062-5F09-E2CE-2F1B-8CC4C1D5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endParaRPr lang="en-US" sz="1800" b="1" dirty="0">
              <a:cs typeface="Calibri"/>
            </a:endParaRPr>
          </a:p>
          <a:p>
            <a:pPr marL="0" indent="0">
              <a:buNone/>
            </a:pPr>
            <a:r>
              <a:rPr lang="en-US" sz="1800" b="1" dirty="0">
                <a:cs typeface="Calibri"/>
              </a:rPr>
              <a:t>Sentimental Analysis or opinion mining</a:t>
            </a:r>
            <a:endParaRPr lang="en-US" dirty="0"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600" dirty="0">
                <a:cs typeface="Calibri"/>
              </a:rPr>
              <a:t>The process of computationally identifying and categorizing opinions expressed in a piece of text, especially in order to determine whether the writer’s attitude towards a particular topic, product, etc. is positive, negative, or neutral.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600" dirty="0">
                <a:cs typeface="Calibri"/>
              </a:rPr>
              <a:t>Huge amount of data is posted on the social media platforms on a daily basis. The sentimental analysis is a process understanding opinions, feelings, and thoughts of people about a given subject. Its advantages being scalability, real-time analysis and consistent criteria.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600" dirty="0">
                <a:cs typeface="Calibri"/>
              </a:rPr>
              <a:t>This paper analyses amazon reviews data using supervised learning</a:t>
            </a:r>
            <a:r>
              <a:rPr lang="en-US" sz="1600" dirty="0" smtClean="0">
                <a:cs typeface="Calibri"/>
              </a:rPr>
              <a:t>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1600" i="1" dirty="0" smtClean="0">
                <a:ea typeface="+mn-lt"/>
                <a:cs typeface="+mn-lt"/>
              </a:rPr>
              <a:t>The digital revolution has propelled social media into a powerhouse of expression, engaging millions worldwide to voice their diverse thoughts and ideas. This surge in user-generated content has birthed a deluge of data, a resource ripe for exploration.</a:t>
            </a:r>
            <a:endParaRPr lang="en-US" sz="1600" dirty="0" smtClean="0">
              <a:cs typeface="Calibri" panose="020F0502020204030204"/>
            </a:endParaRPr>
          </a:p>
          <a:p>
            <a:pPr marL="383540" lvl="1">
              <a:buNone/>
            </a:pPr>
            <a:endParaRPr lang="en-US" dirty="0">
              <a:cs typeface="Calibri"/>
            </a:endParaRPr>
          </a:p>
          <a:p>
            <a:pPr marL="292100" lvl="1" indent="0">
              <a:buSzPct val="100000"/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88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78747" y="296333"/>
            <a:ext cx="10058400" cy="131233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a typeface="+mn-lt"/>
                <a:cs typeface="+mn-lt"/>
              </a:rPr>
              <a:t/>
            </a:r>
            <a:br>
              <a:rPr lang="en-US" b="1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dirty="0" smtClean="0">
                <a:ea typeface="+mn-lt"/>
                <a:cs typeface="+mn-lt"/>
              </a:rPr>
              <a:t/>
            </a:r>
            <a:br>
              <a:rPr lang="en-US" dirty="0" smtClean="0">
                <a:ea typeface="+mn-lt"/>
                <a:cs typeface="+mn-lt"/>
              </a:rPr>
            </a:br>
            <a:r>
              <a:rPr lang="en-US" sz="5300" dirty="0" smtClean="0">
                <a:ea typeface="+mn-lt"/>
                <a:cs typeface="+mn-lt"/>
              </a:rPr>
              <a:t>Dataset</a:t>
            </a:r>
            <a:r>
              <a:rPr lang="en-US" dirty="0" smtClean="0">
                <a:ea typeface="+mn-lt"/>
                <a:cs typeface="+mn-lt"/>
              </a:rPr>
              <a:t>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6C58CA-0B98-2827-B94C-317FAACD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600" b="1" dirty="0" smtClean="0">
                <a:ea typeface="+mn-lt"/>
                <a:cs typeface="+mn-lt"/>
              </a:rPr>
              <a:t>1.5 </a:t>
            </a:r>
            <a:r>
              <a:rPr lang="en-US" sz="1600" b="1" dirty="0">
                <a:ea typeface="+mn-lt"/>
                <a:cs typeface="+mn-lt"/>
              </a:rPr>
              <a:t>million Amazon Reviews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ea typeface="+mn-lt"/>
                <a:cs typeface="+mn-lt"/>
              </a:rPr>
              <a:t>500,000 training reviews</a:t>
            </a:r>
            <a:endParaRPr lang="en-US" sz="1600" dirty="0">
              <a:cs typeface="Calibri"/>
            </a:endParaRPr>
          </a:p>
          <a:p>
            <a:pPr lvl="2"/>
            <a:r>
              <a:rPr lang="en-US" sz="1600" dirty="0">
                <a:ea typeface="+mn-lt"/>
                <a:cs typeface="+mn-lt"/>
              </a:rPr>
              <a:t>1 million test reviews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Ensuring Data Excellence</a:t>
            </a:r>
            <a:r>
              <a:rPr lang="en-US" sz="1600" dirty="0">
                <a:ea typeface="+mn-lt"/>
                <a:cs typeface="+mn-lt"/>
              </a:rPr>
              <a:t>: Preprocessing techniques: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Noise removal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Word contraction mapping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Eliminating errors, slang, special characters, URLs, mentions, HTML tags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Enhancing Model Features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>
              <a:cs typeface="Calibri"/>
            </a:endParaRPr>
          </a:p>
          <a:p>
            <a:pPr lvl="1"/>
            <a:r>
              <a:rPr lang="en-US" sz="1600" dirty="0">
                <a:ea typeface="+mn-lt"/>
                <a:cs typeface="+mn-lt"/>
              </a:rPr>
              <a:t>Mapping contractions to formal language</a:t>
            </a:r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Objective</a:t>
            </a:r>
            <a:r>
              <a:rPr lang="en-US" sz="1600" dirty="0">
                <a:ea typeface="+mn-lt"/>
                <a:cs typeface="+mn-lt"/>
              </a:rPr>
              <a:t>: Elevate sentiment analysis accuracy for a dependable portrayal of user sentiment.</a:t>
            </a:r>
            <a:endParaRPr lang="en-US" sz="1600" dirty="0">
              <a:cs typeface="Calibri"/>
            </a:endParaRPr>
          </a:p>
          <a:p>
            <a:r>
              <a:rPr lang="en-US" sz="1600" i="1" dirty="0">
                <a:ea typeface="+mn-lt"/>
                <a:cs typeface="+mn-lt"/>
              </a:rPr>
              <a:t>Join us as we navigate through this wealth of data, aiming to decipher sentiments and enhance the reliability of sentiment analysis in the vibrant world of social media.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76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49E67B8-6D19-5F1F-8EED-9C4ED75860C1}"/>
              </a:ext>
            </a:extLst>
          </p:cNvPr>
          <p:cNvSpPr/>
          <p:nvPr/>
        </p:nvSpPr>
        <p:spPr>
          <a:xfrm>
            <a:off x="9876638" y="1475206"/>
            <a:ext cx="2138862" cy="12698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Feature Extraction </a:t>
            </a:r>
          </a:p>
          <a:p>
            <a:pPr algn="ctr"/>
            <a:r>
              <a:rPr lang="en-US"/>
              <a:t>N –Gram , Count Vectorizer , TF-IDF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DB7F92E-46F2-106C-B2D7-A5A01774AD75}"/>
              </a:ext>
            </a:extLst>
          </p:cNvPr>
          <p:cNvSpPr/>
          <p:nvPr/>
        </p:nvSpPr>
        <p:spPr>
          <a:xfrm>
            <a:off x="2537948" y="1566289"/>
            <a:ext cx="3615192" cy="1380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Preprocessing : Noise&amp;Stop Removal , Spell correction, Lemmatization and Word-Stemming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0F912A68-EC13-997F-5ECE-917453B9E00A}"/>
              </a:ext>
            </a:extLst>
          </p:cNvPr>
          <p:cNvSpPr/>
          <p:nvPr/>
        </p:nvSpPr>
        <p:spPr>
          <a:xfrm>
            <a:off x="6591385" y="1401780"/>
            <a:ext cx="2861385" cy="1551570"/>
          </a:xfrm>
          <a:prstGeom prst="roundRect">
            <a:avLst>
              <a:gd name="adj" fmla="val 2438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Exploratory data Analysis :</a:t>
            </a:r>
          </a:p>
          <a:p>
            <a:pPr algn="ctr"/>
            <a:r>
              <a:rPr lang="en-US" dirty="0"/>
              <a:t>I) Positive</a:t>
            </a:r>
            <a:endParaRPr lang="en-US" dirty="0">
              <a:cs typeface="Calibri"/>
            </a:endParaRPr>
          </a:p>
          <a:p>
            <a:pPr algn="ctr"/>
            <a:r>
              <a:rPr lang="en-US" dirty="0"/>
              <a:t>II) Negative   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xmlns="" id="{7D336D31-0A98-1879-C9E4-1565F9618008}"/>
              </a:ext>
            </a:extLst>
          </p:cNvPr>
          <p:cNvSpPr/>
          <p:nvPr/>
        </p:nvSpPr>
        <p:spPr>
          <a:xfrm>
            <a:off x="294469" y="1359812"/>
            <a:ext cx="1664199" cy="1735532"/>
          </a:xfrm>
          <a:prstGeom prst="can">
            <a:avLst>
              <a:gd name="adj" fmla="val 45062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Amazon review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8F0F70E0-E965-77F7-258D-417C1067429B}"/>
              </a:ext>
            </a:extLst>
          </p:cNvPr>
          <p:cNvSpPr/>
          <p:nvPr/>
        </p:nvSpPr>
        <p:spPr>
          <a:xfrm>
            <a:off x="489285" y="3685124"/>
            <a:ext cx="2165963" cy="153528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Results :</a:t>
            </a:r>
          </a:p>
          <a:p>
            <a:pPr algn="ctr"/>
            <a:r>
              <a:rPr lang="en-US"/>
              <a:t>Confusion matrix , Precision , Recall , Accuracy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6ADCFB06-70A9-DD3C-DE76-F181DD9BBADC}"/>
              </a:ext>
            </a:extLst>
          </p:cNvPr>
          <p:cNvCxnSpPr>
            <a:cxnSpLocks/>
          </p:cNvCxnSpPr>
          <p:nvPr/>
        </p:nvCxnSpPr>
        <p:spPr>
          <a:xfrm>
            <a:off x="1958669" y="2227578"/>
            <a:ext cx="565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832A5D5A-1D59-BF37-3CC5-78735A2E0521}"/>
              </a:ext>
            </a:extLst>
          </p:cNvPr>
          <p:cNvCxnSpPr>
            <a:cxnSpLocks/>
          </p:cNvCxnSpPr>
          <p:nvPr/>
        </p:nvCxnSpPr>
        <p:spPr>
          <a:xfrm flipV="1">
            <a:off x="6196270" y="2227578"/>
            <a:ext cx="3951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FD00BA40-FB2A-A5F0-111A-2FED7BAC1380}"/>
              </a:ext>
            </a:extLst>
          </p:cNvPr>
          <p:cNvCxnSpPr>
            <a:cxnSpLocks/>
          </p:cNvCxnSpPr>
          <p:nvPr/>
        </p:nvCxnSpPr>
        <p:spPr>
          <a:xfrm>
            <a:off x="9452769" y="2177565"/>
            <a:ext cx="423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FF25FC70-18ED-00E2-BEC7-647B58C6669F}"/>
              </a:ext>
            </a:extLst>
          </p:cNvPr>
          <p:cNvCxnSpPr>
            <a:cxnSpLocks/>
          </p:cNvCxnSpPr>
          <p:nvPr/>
        </p:nvCxnSpPr>
        <p:spPr>
          <a:xfrm>
            <a:off x="10946068" y="2745095"/>
            <a:ext cx="14377" cy="819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37BBEDA6-4EBB-D90B-1860-45CD9C9ED369}"/>
              </a:ext>
            </a:extLst>
          </p:cNvPr>
          <p:cNvCxnSpPr>
            <a:cxnSpLocks/>
          </p:cNvCxnSpPr>
          <p:nvPr/>
        </p:nvCxnSpPr>
        <p:spPr>
          <a:xfrm flipH="1" flipV="1">
            <a:off x="2659848" y="4341727"/>
            <a:ext cx="4423310" cy="1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0A3A341-430A-DAAE-CC87-4B56BF492CC5}"/>
              </a:ext>
            </a:extLst>
          </p:cNvPr>
          <p:cNvSpPr txBox="1"/>
          <p:nvPr/>
        </p:nvSpPr>
        <p:spPr>
          <a:xfrm>
            <a:off x="2808400" y="3986953"/>
            <a:ext cx="417257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dirty="0"/>
              <a:t>Optimization : Adam, Stochastic Gradient Descent , Adagrad and </a:t>
            </a:r>
            <a:r>
              <a:rPr lang="en-US" err="1"/>
              <a:t>RMSProp</a:t>
            </a:r>
            <a:endParaRPr lang="en-US"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894E468-9DA5-4E72-5C52-EF9A46ACAB6C}"/>
              </a:ext>
            </a:extLst>
          </p:cNvPr>
          <p:cNvSpPr/>
          <p:nvPr/>
        </p:nvSpPr>
        <p:spPr>
          <a:xfrm>
            <a:off x="7112624" y="3571626"/>
            <a:ext cx="4859547" cy="188343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800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ML Algorithm :</a:t>
            </a:r>
            <a:r>
              <a:rPr lang="en-US" sz="1800">
                <a:solidFill>
                  <a:srgbClr val="FFFFFF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342900" lvl="0" indent="-342900" algn="ctr" rtl="0">
              <a:buAutoNum type="arabicPeriod"/>
            </a:pPr>
            <a:r>
              <a:rPr lang="en-US" sz="1800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Multinomial Naïve bayes </a:t>
            </a:r>
            <a:r>
              <a:rPr lang="en-US" sz="1800">
                <a:solidFill>
                  <a:srgbClr val="FFFFFF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342900" lvl="0" indent="-342900" algn="ctr" rtl="0">
              <a:buAutoNum type="arabicPeriod"/>
            </a:pPr>
            <a:r>
              <a:rPr lang="en-US" sz="1800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Support vactor Machine (RBF Kernal) </a:t>
            </a:r>
            <a:r>
              <a:rPr lang="en-US" sz="1800">
                <a:solidFill>
                  <a:srgbClr val="FFFFFF"/>
                </a:solidFill>
                <a:latin typeface="Calibri"/>
                <a:ea typeface="Arial"/>
                <a:cs typeface="Arial"/>
              </a:rPr>
              <a:t>​</a:t>
            </a:r>
          </a:p>
          <a:p>
            <a:pPr marL="342900" lvl="0" indent="-342900" algn="ctr" rtl="0">
              <a:buAutoNum type="arabicPeriod"/>
            </a:pPr>
            <a:r>
              <a:rPr lang="en-US" sz="1800" baseline="0">
                <a:solidFill>
                  <a:srgbClr val="FFFFFF"/>
                </a:solidFill>
                <a:latin typeface="Calibri"/>
                <a:ea typeface="Arial"/>
                <a:cs typeface="Arial"/>
              </a:rPr>
              <a:t>Convolution neural Network</a:t>
            </a:r>
            <a:r>
              <a:rPr lang="en-US" sz="1800">
                <a:solidFill>
                  <a:srgbClr val="FFFFFF"/>
                </a:solidFill>
                <a:latin typeface="Calibri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FBC4955-BAFA-186E-0D4B-C6F200371A3A}"/>
              </a:ext>
            </a:extLst>
          </p:cNvPr>
          <p:cNvSpPr txBox="1"/>
          <p:nvPr/>
        </p:nvSpPr>
        <p:spPr>
          <a:xfrm>
            <a:off x="3408947" y="655053"/>
            <a:ext cx="40840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Flowchart of method used in this project </a:t>
            </a:r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314A65-3AB1-F151-3FEB-B72BF115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93871"/>
          </a:xfrm>
        </p:spPr>
        <p:txBody>
          <a:bodyPr/>
          <a:lstStyle/>
          <a:p>
            <a:r>
              <a:rPr lang="en-US" dirty="0">
                <a:cs typeface="Calibri Light"/>
              </a:rPr>
              <a:t>Feature Extraction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4935A8-7172-6391-4365-9187CB23C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030"/>
            <a:ext cx="10515600" cy="480493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Approach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Calibri" panose="020F0502020204030204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Experimentation with three-word representations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Utilization of N-gram models for feature extraction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Feature Vectorization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TdfVectorizer function in Scikit-learn library employed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Conversion of reviews into feature vectors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TF-IDF Method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Term Frequency-Inverse Document Frequency technique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Assigns unique indices to words, determining feature indexes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Values set based on word frequency and count proportionately adjusted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Uni-gram, Bi-gram, Tri-gram Employment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383540" lvl="1"/>
            <a:r>
              <a:rPr lang="en-US" sz="2000" dirty="0">
                <a:latin typeface="Times New Roman"/>
                <a:ea typeface="+mn-lt"/>
                <a:cs typeface="+mn-lt"/>
              </a:rPr>
              <a:t>Analysis showcasing the effectiveness of using word sequences in bi- and tri-grams over unigrams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Calibri"/>
            </a:endParaRPr>
          </a:p>
        </p:txBody>
      </p:sp>
      <p:pic>
        <p:nvPicPr>
          <p:cNvPr id="4" name="Picture 3" descr="A graph showing a number of features&#10;&#10;Description automatically generated">
            <a:extLst>
              <a:ext uri="{FF2B5EF4-FFF2-40B4-BE49-F238E27FC236}">
                <a16:creationId xmlns:a16="http://schemas.microsoft.com/office/drawing/2014/main" xmlns="" id="{A9DA2498-32C4-6249-FB01-D7AFF7C3B6D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51559" y="1379358"/>
            <a:ext cx="4357436" cy="282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BF9D1E1-5F8A-C8A9-3EEC-A765A04B9323}"/>
              </a:ext>
            </a:extLst>
          </p:cNvPr>
          <p:cNvSpPr txBox="1"/>
          <p:nvPr/>
        </p:nvSpPr>
        <p:spPr>
          <a:xfrm>
            <a:off x="8976896" y="4247815"/>
            <a:ext cx="23060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i="1" dirty="0">
                <a:solidFill>
                  <a:srgbClr val="0F0F0F"/>
                </a:solidFill>
                <a:ea typeface="+mn-lt"/>
                <a:cs typeface="+mn-lt"/>
              </a:rPr>
              <a:t>Fig: N-gram Model Performance</a:t>
            </a:r>
            <a:br>
              <a:rPr lang="en-US" sz="1200" i="1" dirty="0">
                <a:solidFill>
                  <a:srgbClr val="0F0F0F"/>
                </a:solidFill>
                <a:ea typeface="+mn-lt"/>
                <a:cs typeface="+mn-lt"/>
              </a:rPr>
            </a:br>
            <a:endParaRPr lang="en-US" sz="1200" i="1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627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4AEE2B-2DCB-B0E4-15FE-ACA5C9A0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Classifiers used for Sentimental Analysis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47557C-E582-330D-1D32-83F4EDEE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Naive Bayes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Calibri" panose="020F0502020204030204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Algorithm grounded in Bayes' theorem</a:t>
            </a:r>
            <a:endParaRPr lang="en-US" sz="1600" dirty="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Assumption: Features are independent within classes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Efficient text classification via Multinomial Naive Bayes (Scikit-learn)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Support Vector Machine (SVM)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Supervised learning for classification tasks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Establishes optimal boundary between data classes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Kernel selection crucial: Linear for separable data, RBF for non-linear relationships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Parameter tuning via Grid Search with Cross Validation</a:t>
            </a: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+mn-lt"/>
              </a:rPr>
              <a:t>Convolutional Neural Network (CNN)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Widely recognized in computer vision, also applied to text classification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Implemented using Keras (TensorFlow backend) for NLP tasks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Tokenization of reviews into numerical sequences</a:t>
            </a:r>
            <a:endParaRPr lang="en-US" sz="1600">
              <a:latin typeface="Times New Roman"/>
              <a:cs typeface="Times New Roman"/>
            </a:endParaRPr>
          </a:p>
          <a:p>
            <a:pPr marL="383540" lvl="1"/>
            <a:r>
              <a:rPr lang="en-US" sz="1600" dirty="0">
                <a:latin typeface="Times New Roman"/>
                <a:ea typeface="+mn-lt"/>
                <a:cs typeface="+mn-lt"/>
              </a:rPr>
              <a:t>Architecture: Four hidden layers, multiple optimization algorithms, prevention of overfitting</a:t>
            </a:r>
            <a:endParaRPr lang="en-US" sz="160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59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7A3B3-9C2C-7040-17DA-BEFFDEFB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148" y="-315087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Multinomial Naïve Bayes :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xmlns="" id="{46A6B216-900C-BAFA-91C4-080EFAFD94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37883512"/>
              </p:ext>
            </p:extLst>
          </p:nvPr>
        </p:nvGraphicFramePr>
        <p:xfrm>
          <a:off x="1815100" y="4512066"/>
          <a:ext cx="7387406" cy="143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629">
                  <a:extLst>
                    <a:ext uri="{9D8B030D-6E8A-4147-A177-3AD203B41FA5}">
                      <a16:colId xmlns:a16="http://schemas.microsoft.com/office/drawing/2014/main" xmlns="" val="1725984787"/>
                    </a:ext>
                  </a:extLst>
                </a:gridCol>
                <a:gridCol w="2322328">
                  <a:extLst>
                    <a:ext uri="{9D8B030D-6E8A-4147-A177-3AD203B41FA5}">
                      <a16:colId xmlns:a16="http://schemas.microsoft.com/office/drawing/2014/main" xmlns="" val="1225388348"/>
                    </a:ext>
                  </a:extLst>
                </a:gridCol>
                <a:gridCol w="2442449">
                  <a:extLst>
                    <a:ext uri="{9D8B030D-6E8A-4147-A177-3AD203B41FA5}">
                      <a16:colId xmlns:a16="http://schemas.microsoft.com/office/drawing/2014/main" xmlns="" val="1344809161"/>
                    </a:ext>
                  </a:extLst>
                </a:gridCol>
              </a:tblGrid>
              <a:tr h="35814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Accuracy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89.37%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5595970"/>
                  </a:ext>
                </a:extLst>
              </a:tr>
              <a:tr h="35814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Class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Precision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Recall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1758845"/>
                  </a:ext>
                </a:extLst>
              </a:tr>
              <a:tr h="35814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Negative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0.8945 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0.8929 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73065154"/>
                  </a:ext>
                </a:extLst>
              </a:tr>
              <a:tr h="358144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Positive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0.8931 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0" dirty="0">
                          <a:effectLst/>
                          <a:latin typeface="Times New Roman"/>
                        </a:rPr>
                        <a:t>0.8947 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0780095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39B74C8-09B8-D4B5-50D6-5A8737D488F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8112" y="1068676"/>
            <a:ext cx="4497804" cy="3031799"/>
          </a:xfrm>
          <a:prstGeom prst="rect">
            <a:avLst/>
          </a:prstGeom>
        </p:spPr>
      </p:pic>
      <p:pic>
        <p:nvPicPr>
          <p:cNvPr id="12" name="Picture 11" descr="A chart of negative and negative&#10;&#10;Description automatically generated">
            <a:extLst>
              <a:ext uri="{FF2B5EF4-FFF2-40B4-BE49-F238E27FC236}">
                <a16:creationId xmlns:a16="http://schemas.microsoft.com/office/drawing/2014/main" xmlns="" id="{1C00474C-4DC0-AAE0-CA80-05C9C824C3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-1987" r="225" b="1656"/>
          <a:stretch/>
        </p:blipFill>
        <p:spPr>
          <a:xfrm>
            <a:off x="5837626" y="936463"/>
            <a:ext cx="4636043" cy="30301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DC66E90-1A4C-1C75-01C8-65CF54B8E74A}"/>
              </a:ext>
            </a:extLst>
          </p:cNvPr>
          <p:cNvSpPr txBox="1"/>
          <p:nvPr/>
        </p:nvSpPr>
        <p:spPr>
          <a:xfrm>
            <a:off x="2608510" y="5668451"/>
            <a:ext cx="471838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                                       Table 1: </a:t>
            </a:r>
            <a:r>
              <a:rPr lang="en-US" sz="1200" b="1" dirty="0">
                <a:latin typeface="Times New Roman"/>
                <a:cs typeface="Segoe UI"/>
              </a:rPr>
              <a:t>Naïve Bayes classification result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        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</a:p>
          <a:p>
            <a:pPr algn="just"/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B5071C8-0492-379F-0330-4FE3F7F19FD3}"/>
              </a:ext>
            </a:extLst>
          </p:cNvPr>
          <p:cNvSpPr txBox="1"/>
          <p:nvPr/>
        </p:nvSpPr>
        <p:spPr>
          <a:xfrm>
            <a:off x="1014438" y="4097361"/>
            <a:ext cx="92001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200" dirty="0">
                <a:latin typeface="Times New Roman"/>
                <a:cs typeface="Segoe UI"/>
              </a:rPr>
              <a:t> Fig : ROC curve- </a:t>
            </a:r>
            <a:r>
              <a:rPr lang="en-US" sz="1200" b="1" dirty="0">
                <a:latin typeface="Times New Roman"/>
                <a:cs typeface="Segoe UI"/>
              </a:rPr>
              <a:t>Naïve Bayes classifier</a:t>
            </a:r>
            <a:r>
              <a:rPr lang="en-US" sz="1200" dirty="0">
                <a:latin typeface="Times New Roman"/>
                <a:cs typeface="Segoe UI"/>
              </a:rPr>
              <a:t>                                                                                                   Fig : Confusion Matrix ​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xmlns="" val="8635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668582-1D21-FF81-0483-3A3A1A0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13" y="-39597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Support Vactor Machine :</a:t>
            </a:r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xmlns="" id="{F9A0ED07-8B23-DAC4-0755-B22278DA6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17112446"/>
              </p:ext>
            </p:extLst>
          </p:nvPr>
        </p:nvGraphicFramePr>
        <p:xfrm>
          <a:off x="701999" y="4721653"/>
          <a:ext cx="1051559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494">
                  <a:extLst>
                    <a:ext uri="{9D8B030D-6E8A-4147-A177-3AD203B41FA5}">
                      <a16:colId xmlns:a16="http://schemas.microsoft.com/office/drawing/2014/main" xmlns="" val="3378690154"/>
                    </a:ext>
                  </a:extLst>
                </a:gridCol>
                <a:gridCol w="3414402">
                  <a:extLst>
                    <a:ext uri="{9D8B030D-6E8A-4147-A177-3AD203B41FA5}">
                      <a16:colId xmlns:a16="http://schemas.microsoft.com/office/drawing/2014/main" xmlns="" val="4234022063"/>
                    </a:ext>
                  </a:extLst>
                </a:gridCol>
                <a:gridCol w="3476702">
                  <a:extLst>
                    <a:ext uri="{9D8B030D-6E8A-4147-A177-3AD203B41FA5}">
                      <a16:colId xmlns:a16="http://schemas.microsoft.com/office/drawing/2014/main" xmlns="" val="36446666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Accuracy 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93.753% 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214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Class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Precision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Recall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4507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Negative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0.9377 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0.9373 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2065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Positive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  <a:latin typeface="Times New Roman"/>
                        </a:rPr>
                        <a:t>0.9373 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  <a:latin typeface="Times New Roman"/>
                        </a:rPr>
                        <a:t>0.9378 </a:t>
                      </a:r>
                      <a:endParaRPr lang="en-US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45056370"/>
                  </a:ext>
                </a:extLst>
              </a:tr>
            </a:tbl>
          </a:graphicData>
        </a:graphic>
      </p:graphicFrame>
      <p:pic>
        <p:nvPicPr>
          <p:cNvPr id="11" name="Picture 10" descr="A graph of a function&#10;&#10;Description automatically generated">
            <a:extLst>
              <a:ext uri="{FF2B5EF4-FFF2-40B4-BE49-F238E27FC236}">
                <a16:creationId xmlns:a16="http://schemas.microsoft.com/office/drawing/2014/main" xmlns="" id="{7D0E388F-E76B-00FF-9BB9-6CD7AD3517B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420" y="974495"/>
            <a:ext cx="4317330" cy="3200650"/>
          </a:xfrm>
          <a:prstGeom prst="rect">
            <a:avLst/>
          </a:prstGeom>
        </p:spPr>
      </p:pic>
      <p:pic>
        <p:nvPicPr>
          <p:cNvPr id="12" name="Picture 11" descr="A chart of negative and negative&#10;&#10;Description automatically generated">
            <a:extLst>
              <a:ext uri="{FF2B5EF4-FFF2-40B4-BE49-F238E27FC236}">
                <a16:creationId xmlns:a16="http://schemas.microsoft.com/office/drawing/2014/main" xmlns="" id="{B3C83EB2-5666-6570-7B20-9B03C2DC88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04615" y="856349"/>
            <a:ext cx="4894800" cy="3324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3580F8-FB82-6FBA-A3E4-0CB26201A8B6}"/>
              </a:ext>
            </a:extLst>
          </p:cNvPr>
          <p:cNvSpPr txBox="1"/>
          <p:nvPr/>
        </p:nvSpPr>
        <p:spPr>
          <a:xfrm>
            <a:off x="5857374" y="-399048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3071E3E-AFB4-57B0-2F1D-38A7185310B0}"/>
              </a:ext>
            </a:extLst>
          </p:cNvPr>
          <p:cNvSpPr txBox="1"/>
          <p:nvPr/>
        </p:nvSpPr>
        <p:spPr>
          <a:xfrm>
            <a:off x="4611407" y="5383320"/>
            <a:ext cx="27432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"/>
                <a:cs typeface="Segoe UI"/>
              </a:rPr>
              <a:t>​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                                               Table : </a:t>
            </a:r>
            <a:r>
              <a:rPr lang="en-US" sz="1200" b="1" dirty="0">
                <a:latin typeface="Times New Roman"/>
                <a:cs typeface="Segoe UI"/>
              </a:rPr>
              <a:t> SVM classification result</a:t>
            </a:r>
            <a:r>
              <a:rPr lang="en-US" sz="1200" dirty="0">
                <a:latin typeface="Times New Roman"/>
                <a:cs typeface="Segoe UI"/>
              </a:rPr>
              <a:t>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EF0E1111-659F-AAF2-CD93-0A929C47C3D1}"/>
              </a:ext>
            </a:extLst>
          </p:cNvPr>
          <p:cNvSpPr txBox="1"/>
          <p:nvPr/>
        </p:nvSpPr>
        <p:spPr>
          <a:xfrm>
            <a:off x="1014776" y="3583766"/>
            <a:ext cx="105135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Segoe UI"/>
                <a:cs typeface="Segoe UI"/>
              </a:rPr>
              <a:t>​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​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                   ​</a:t>
            </a: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 Fig : ROC curve- SVM </a:t>
            </a:r>
            <a:r>
              <a:rPr lang="en-US" sz="1200" b="1" dirty="0">
                <a:latin typeface="Times New Roman"/>
                <a:cs typeface="Segoe UI"/>
              </a:rPr>
              <a:t>classifier</a:t>
            </a:r>
            <a:r>
              <a:rPr lang="en-US" sz="1200" dirty="0">
                <a:latin typeface="Times New Roman"/>
                <a:cs typeface="Segoe UI"/>
              </a:rPr>
              <a:t> - Linear Kernel                                                                Fig : Confusion Matrix ​</a:t>
            </a:r>
          </a:p>
        </p:txBody>
      </p:sp>
    </p:spTree>
    <p:extLst>
      <p:ext uri="{BB962C8B-B14F-4D97-AF65-F5344CB8AC3E}">
        <p14:creationId xmlns:p14="http://schemas.microsoft.com/office/powerpoint/2010/main" xmlns="" val="8841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33A18E-082C-EC2C-0525-635511A7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80" y="-491393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Convolution Neural Network: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ABA33B1-4F51-5476-8A2C-D0677C423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83339453"/>
              </p:ext>
            </p:extLst>
          </p:nvPr>
        </p:nvGraphicFramePr>
        <p:xfrm>
          <a:off x="859334" y="4726000"/>
          <a:ext cx="10515599" cy="1338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180">
                  <a:extLst>
                    <a:ext uri="{9D8B030D-6E8A-4147-A177-3AD203B41FA5}">
                      <a16:colId xmlns:a16="http://schemas.microsoft.com/office/drawing/2014/main" xmlns="" val="1077256037"/>
                    </a:ext>
                  </a:extLst>
                </a:gridCol>
                <a:gridCol w="3305717">
                  <a:extLst>
                    <a:ext uri="{9D8B030D-6E8A-4147-A177-3AD203B41FA5}">
                      <a16:colId xmlns:a16="http://schemas.microsoft.com/office/drawing/2014/main" xmlns="" val="4181735776"/>
                    </a:ext>
                  </a:extLst>
                </a:gridCol>
                <a:gridCol w="3476702">
                  <a:extLst>
                    <a:ext uri="{9D8B030D-6E8A-4147-A177-3AD203B41FA5}">
                      <a16:colId xmlns:a16="http://schemas.microsoft.com/office/drawing/2014/main" xmlns="" val="2265874151"/>
                    </a:ext>
                  </a:extLst>
                </a:gridCol>
              </a:tblGrid>
              <a:tr h="334742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Accuracy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200" b="0" i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90.09% </a:t>
                      </a:r>
                      <a:endParaRPr lang="en-US" b="0" i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1693013"/>
                  </a:ext>
                </a:extLst>
              </a:tr>
              <a:tr h="334742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Class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Precision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Recall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2349470"/>
                  </a:ext>
                </a:extLst>
              </a:tr>
              <a:tr h="334742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Negative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0.9594 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0.8372 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39372377"/>
                  </a:ext>
                </a:extLst>
              </a:tr>
              <a:tr h="334742"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Positive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b="0" i="0" dirty="0">
                          <a:effectLst/>
                          <a:latin typeface="Times New Roman"/>
                        </a:rPr>
                        <a:t>0.8556 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0" dirty="0">
                          <a:effectLst/>
                          <a:latin typeface="Times New Roman"/>
                        </a:rPr>
                        <a:t>0.9646 </a:t>
                      </a:r>
                      <a:endParaRPr lang="en-US" b="0" i="0" dirty="0">
                        <a:effectLst/>
                        <a:latin typeface="Times New Roman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7679973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CA2674-E1B8-D581-CA2C-6C906A129A3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3638" y="1015165"/>
            <a:ext cx="4287252" cy="3373156"/>
          </a:xfrm>
          <a:prstGeom prst="rect">
            <a:avLst/>
          </a:prstGeom>
        </p:spPr>
      </p:pic>
      <p:pic>
        <p:nvPicPr>
          <p:cNvPr id="7" name="Picture 6" descr="A diagram of different colors&#10;&#10;Description automatically generated">
            <a:extLst>
              <a:ext uri="{FF2B5EF4-FFF2-40B4-BE49-F238E27FC236}">
                <a16:creationId xmlns:a16="http://schemas.microsoft.com/office/drawing/2014/main" xmlns="" id="{A925F575-B01F-96D5-313B-500BCE9F9C0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9092" y="917408"/>
            <a:ext cx="4928936" cy="3477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C39E80-71BC-D253-3821-960C28FD542F}"/>
              </a:ext>
            </a:extLst>
          </p:cNvPr>
          <p:cNvSpPr txBox="1"/>
          <p:nvPr/>
        </p:nvSpPr>
        <p:spPr>
          <a:xfrm>
            <a:off x="561564" y="4113246"/>
            <a:ext cx="1028298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Segoe UI"/>
              <a:cs typeface="Segoe UI"/>
            </a:endParaRPr>
          </a:p>
          <a:p>
            <a:pPr algn="just"/>
            <a:r>
              <a:rPr lang="en-US" sz="1200" dirty="0">
                <a:latin typeface="Times New Roman"/>
                <a:cs typeface="Segoe UI"/>
              </a:rPr>
              <a:t>                     Fig : ROC curve- CNN </a:t>
            </a:r>
            <a:r>
              <a:rPr lang="en-US" sz="1200" b="1" dirty="0">
                <a:latin typeface="Times New Roman"/>
                <a:cs typeface="Segoe UI"/>
              </a:rPr>
              <a:t>classifier</a:t>
            </a:r>
            <a:r>
              <a:rPr lang="en-US" sz="1200" dirty="0">
                <a:latin typeface="Times New Roman"/>
                <a:cs typeface="Segoe UI"/>
              </a:rPr>
              <a:t>                                                                                                         Fig : Confusion Matrix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endParaRPr lang="en-US" sz="120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B37AC5-C455-D32D-2ACF-E896C6EF3D86}"/>
              </a:ext>
            </a:extLst>
          </p:cNvPr>
          <p:cNvSpPr txBox="1"/>
          <p:nvPr/>
        </p:nvSpPr>
        <p:spPr>
          <a:xfrm>
            <a:off x="4724400" y="607761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</a:rPr>
              <a:t>Table : </a:t>
            </a:r>
            <a:r>
              <a:rPr lang="en-US" sz="1200" b="1" dirty="0">
                <a:latin typeface="Times New Roman"/>
              </a:rPr>
              <a:t> CNN classification result</a:t>
            </a:r>
            <a:r>
              <a:rPr lang="en-US" sz="1200" dirty="0">
                <a:latin typeface="Times New Roman"/>
              </a:rPr>
              <a:t> </a:t>
            </a:r>
            <a:r>
              <a:rPr lang="en-US" sz="1200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7933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646</Words>
  <Application>Microsoft Office PowerPoint</Application>
  <PresentationFormat>Custom</PresentationFormat>
  <Paragraphs>142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Retrospect</vt:lpstr>
      <vt:lpstr>Slide 1</vt:lpstr>
      <vt:lpstr>Introduction</vt:lpstr>
      <vt:lpstr>                          Dataset Overview</vt:lpstr>
      <vt:lpstr>Slide 4</vt:lpstr>
      <vt:lpstr>Feature Extraction :</vt:lpstr>
      <vt:lpstr>Classifiers used for Sentimental Analysis </vt:lpstr>
      <vt:lpstr>Multinomial Naïve Bayes :</vt:lpstr>
      <vt:lpstr>Support Vactor Machine :</vt:lpstr>
      <vt:lpstr>Convolution Neural Network:</vt:lpstr>
      <vt:lpstr>   Conclusion :</vt:lpstr>
      <vt:lpstr>Slide 11</vt:lpstr>
      <vt:lpstr>Reference: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FIONA_SHREK</cp:lastModifiedBy>
  <cp:revision>374</cp:revision>
  <dcterms:created xsi:type="dcterms:W3CDTF">2023-11-22T08:04:59Z</dcterms:created>
  <dcterms:modified xsi:type="dcterms:W3CDTF">2023-11-26T21:33:30Z</dcterms:modified>
</cp:coreProperties>
</file>