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ed2f335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ed2f335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fed2f3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fed2f3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ed2f335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ed2f33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fed2f335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fed2f335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fed2f33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fed2f33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fed2f33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fed2f33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03c762c0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03c762c0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fed2f3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fed2f3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03c762c03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03c762c03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fed2f33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fed2f33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fed2f3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fed2f3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fed2f33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fed2f33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fed2f33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fed2f33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fed2f3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fed2f3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90375" y="1179725"/>
            <a:ext cx="8520600" cy="19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000"/>
              <a:t>Urinary System Diseases Diagnosis Using</a:t>
            </a:r>
            <a:endParaRPr sz="3000"/>
          </a:p>
          <a:p>
            <a:pPr indent="0" lvl="0" marL="0" rtl="0" algn="ctr">
              <a:spcBef>
                <a:spcPts val="0"/>
              </a:spcBef>
              <a:spcAft>
                <a:spcPts val="0"/>
              </a:spcAft>
              <a:buClr>
                <a:schemeClr val="dk1"/>
              </a:buClr>
              <a:buSzPts val="990"/>
              <a:buFont typeface="Arial"/>
              <a:buNone/>
            </a:pPr>
            <a:r>
              <a:rPr lang="en" sz="3000"/>
              <a:t>Machine Learning Techniques</a:t>
            </a:r>
            <a:endParaRPr sz="3000"/>
          </a:p>
          <a:p>
            <a:pPr indent="0" lvl="0" marL="0" rtl="0" algn="ctr">
              <a:spcBef>
                <a:spcPts val="0"/>
              </a:spcBef>
              <a:spcAft>
                <a:spcPts val="0"/>
              </a:spcAft>
              <a:buSzPts val="990"/>
              <a:buNone/>
            </a:pPr>
            <a:r>
              <a:t/>
            </a:r>
            <a:endParaRPr sz="358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    -By 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SVM</a:t>
            </a:r>
            <a:endParaRPr/>
          </a:p>
        </p:txBody>
      </p:sp>
      <p:pic>
        <p:nvPicPr>
          <p:cNvPr id="120" name="Google Shape;120;p22"/>
          <p:cNvPicPr preferRelativeResize="0"/>
          <p:nvPr/>
        </p:nvPicPr>
        <p:blipFill>
          <a:blip r:embed="rId3">
            <a:alphaModFix/>
          </a:blip>
          <a:stretch>
            <a:fillRect/>
          </a:stretch>
        </p:blipFill>
        <p:spPr>
          <a:xfrm>
            <a:off x="165350" y="1147222"/>
            <a:ext cx="4139025" cy="31552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635525" y="1147225"/>
            <a:ext cx="4139025" cy="3155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a:t>
            </a:r>
            <a:r>
              <a:rPr lang="en"/>
              <a:t> - MLP</a:t>
            </a:r>
            <a:endParaRPr/>
          </a:p>
        </p:txBody>
      </p:sp>
      <p:sp>
        <p:nvSpPr>
          <p:cNvPr id="127" name="Google Shape;12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MLP is a type of feedforward artificial neural network composed of multiple layers of nodes (neurons). It consists of an input layer, one or more hidden layers, and an output layer. Each node in one layer connects to every node in the next layer, forming a fully connected network.</a:t>
            </a:r>
            <a:endParaRPr/>
          </a:p>
          <a:p>
            <a:pPr indent="-342900" lvl="0" marL="457200" rtl="0" algn="just">
              <a:spcBef>
                <a:spcPts val="0"/>
              </a:spcBef>
              <a:spcAft>
                <a:spcPts val="0"/>
              </a:spcAft>
              <a:buSzPts val="1800"/>
              <a:buChar char="●"/>
            </a:pPr>
            <a:r>
              <a:rPr lang="en"/>
              <a:t>The architecture of the MLP classifier is specified by the hidden_layer_sizes parameter, which determines the number of hidden layers and the number of nodes in each hidden layer.The implemented model has 2 hidden layers with 64 and 32 nodes, respectively.</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771975" y="491675"/>
            <a:ext cx="7505700" cy="428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Results - MLP</a:t>
            </a:r>
            <a:endParaRPr sz="2400"/>
          </a:p>
        </p:txBody>
      </p:sp>
      <p:pic>
        <p:nvPicPr>
          <p:cNvPr id="133" name="Google Shape;133;p24"/>
          <p:cNvPicPr preferRelativeResize="0"/>
          <p:nvPr/>
        </p:nvPicPr>
        <p:blipFill>
          <a:blip r:embed="rId3">
            <a:alphaModFix/>
          </a:blip>
          <a:stretch>
            <a:fillRect/>
          </a:stretch>
        </p:blipFill>
        <p:spPr>
          <a:xfrm>
            <a:off x="771975" y="1434250"/>
            <a:ext cx="3537874" cy="2446625"/>
          </a:xfrm>
          <a:prstGeom prst="rect">
            <a:avLst/>
          </a:prstGeom>
          <a:noFill/>
          <a:ln>
            <a:noFill/>
          </a:ln>
        </p:spPr>
      </p:pic>
      <p:pic>
        <p:nvPicPr>
          <p:cNvPr id="134" name="Google Shape;134;p24"/>
          <p:cNvPicPr preferRelativeResize="0"/>
          <p:nvPr/>
        </p:nvPicPr>
        <p:blipFill>
          <a:blip r:embed="rId4">
            <a:alphaModFix/>
          </a:blip>
          <a:stretch>
            <a:fillRect/>
          </a:stretch>
        </p:blipFill>
        <p:spPr>
          <a:xfrm>
            <a:off x="4776850" y="1466349"/>
            <a:ext cx="3190075" cy="227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732625" y="507425"/>
            <a:ext cx="7505700" cy="405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Results - MLP</a:t>
            </a:r>
            <a:endParaRPr sz="2400"/>
          </a:p>
        </p:txBody>
      </p:sp>
      <p:pic>
        <p:nvPicPr>
          <p:cNvPr id="140" name="Google Shape;140;p25"/>
          <p:cNvPicPr preferRelativeResize="0"/>
          <p:nvPr/>
        </p:nvPicPr>
        <p:blipFill>
          <a:blip r:embed="rId3">
            <a:alphaModFix/>
          </a:blip>
          <a:stretch>
            <a:fillRect/>
          </a:stretch>
        </p:blipFill>
        <p:spPr>
          <a:xfrm>
            <a:off x="799925" y="1245225"/>
            <a:ext cx="3772076" cy="2417100"/>
          </a:xfrm>
          <a:prstGeom prst="rect">
            <a:avLst/>
          </a:prstGeom>
          <a:noFill/>
          <a:ln>
            <a:noFill/>
          </a:ln>
        </p:spPr>
      </p:pic>
      <p:pic>
        <p:nvPicPr>
          <p:cNvPr id="141" name="Google Shape;141;p25"/>
          <p:cNvPicPr preferRelativeResize="0"/>
          <p:nvPr/>
        </p:nvPicPr>
        <p:blipFill>
          <a:blip r:embed="rId4">
            <a:alphaModFix/>
          </a:blip>
          <a:stretch>
            <a:fillRect/>
          </a:stretch>
        </p:blipFill>
        <p:spPr>
          <a:xfrm>
            <a:off x="4826650" y="1257638"/>
            <a:ext cx="3772076" cy="23922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756225" y="517050"/>
            <a:ext cx="7505700" cy="4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Results - MLP</a:t>
            </a:r>
            <a:endParaRPr sz="2400"/>
          </a:p>
        </p:txBody>
      </p:sp>
      <p:pic>
        <p:nvPicPr>
          <p:cNvPr id="147" name="Google Shape;147;p26"/>
          <p:cNvPicPr preferRelativeResize="0"/>
          <p:nvPr/>
        </p:nvPicPr>
        <p:blipFill>
          <a:blip r:embed="rId3">
            <a:alphaModFix/>
          </a:blip>
          <a:stretch>
            <a:fillRect/>
          </a:stretch>
        </p:blipFill>
        <p:spPr>
          <a:xfrm>
            <a:off x="647875" y="1397275"/>
            <a:ext cx="3630859" cy="2771475"/>
          </a:xfrm>
          <a:prstGeom prst="rect">
            <a:avLst/>
          </a:prstGeom>
          <a:noFill/>
          <a:ln>
            <a:noFill/>
          </a:ln>
        </p:spPr>
      </p:pic>
      <p:pic>
        <p:nvPicPr>
          <p:cNvPr id="148" name="Google Shape;148;p26"/>
          <p:cNvPicPr preferRelativeResize="0"/>
          <p:nvPr/>
        </p:nvPicPr>
        <p:blipFill>
          <a:blip r:embed="rId4">
            <a:alphaModFix/>
          </a:blip>
          <a:stretch>
            <a:fillRect/>
          </a:stretch>
        </p:blipFill>
        <p:spPr>
          <a:xfrm>
            <a:off x="4887375" y="1437075"/>
            <a:ext cx="3535700" cy="269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4" name="Google Shape;154;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In this project, we used Multi-Layer Perceptron (MLP) classifiers and Support Vector Machine (SVM) models to predict inflammation and nephritis using a dataset from the UCI Machine Learning Repository. </a:t>
            </a:r>
            <a:endParaRPr/>
          </a:p>
          <a:p>
            <a:pPr indent="-342900" lvl="0" marL="457200" rtl="0" algn="just">
              <a:spcBef>
                <a:spcPts val="0"/>
              </a:spcBef>
              <a:spcAft>
                <a:spcPts val="0"/>
              </a:spcAft>
              <a:buSzPts val="1800"/>
              <a:buChar char="●"/>
            </a:pPr>
            <a:r>
              <a:rPr lang="en"/>
              <a:t>The structured MLP classifier with two hidden layers of 64 and 32 nodes showed promising performance, while SVM, known for its robust classification capabilities, showed competitive accuracy in classifying various medical conditions and confirms its potential, and provides reliable support for diagnosis and patient management. </a:t>
            </a:r>
            <a:endParaRPr/>
          </a:p>
          <a:p>
            <a:pPr indent="-342900" lvl="0" marL="457200" rtl="0" algn="just">
              <a:spcBef>
                <a:spcPts val="0"/>
              </a:spcBef>
              <a:spcAft>
                <a:spcPts val="0"/>
              </a:spcAft>
              <a:buSzPts val="1800"/>
              <a:buChar char="●"/>
            </a:pPr>
            <a:r>
              <a:rPr lang="en"/>
              <a:t>Refining and analyzing model standards can improve their performance, contributing to clinical decision-making and improving patient outcomes.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613450" y="491700"/>
            <a:ext cx="7546200" cy="5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00"/>
              <a:t>Introduction</a:t>
            </a:r>
            <a:endParaRPr sz="2400"/>
          </a:p>
        </p:txBody>
      </p:sp>
      <p:sp>
        <p:nvSpPr>
          <p:cNvPr id="69" name="Google Shape;69;p14"/>
          <p:cNvSpPr txBox="1"/>
          <p:nvPr>
            <p:ph idx="1" type="body"/>
          </p:nvPr>
        </p:nvSpPr>
        <p:spPr>
          <a:xfrm>
            <a:off x="542675" y="1006800"/>
            <a:ext cx="7782300" cy="3432000"/>
          </a:xfrm>
          <a:prstGeom prst="rect">
            <a:avLst/>
          </a:prstGeom>
        </p:spPr>
        <p:txBody>
          <a:bodyPr anchorCtr="0" anchor="t" bIns="91425" lIns="91425" spcFirstLastPara="1" rIns="91425" wrap="square" tIns="91425">
            <a:normAutofit fontScale="92500"/>
          </a:bodyPr>
          <a:lstStyle/>
          <a:p>
            <a:pPr indent="-334327" lvl="0" marL="457200" rtl="0" algn="just">
              <a:lnSpc>
                <a:spcPct val="115000"/>
              </a:lnSpc>
              <a:spcBef>
                <a:spcPts val="0"/>
              </a:spcBef>
              <a:spcAft>
                <a:spcPts val="0"/>
              </a:spcAft>
              <a:buSzPct val="100000"/>
              <a:buChar char="●"/>
            </a:pPr>
            <a:r>
              <a:rPr lang="en"/>
              <a:t>The urinary system, which includes kidneys, bladder, ureters, and urethra, is the major organ responsible for filtration of blood. The study considers both diseases affecting the urinary system: urinary bladder inflammation and nephritis of renal pelvis origin.</a:t>
            </a:r>
            <a:endParaRPr/>
          </a:p>
          <a:p>
            <a:pPr indent="-334327" lvl="0" marL="457200" rtl="0" algn="just">
              <a:lnSpc>
                <a:spcPct val="115000"/>
              </a:lnSpc>
              <a:spcBef>
                <a:spcPts val="0"/>
              </a:spcBef>
              <a:spcAft>
                <a:spcPts val="0"/>
              </a:spcAft>
              <a:buSzPct val="100000"/>
              <a:buChar char="●"/>
            </a:pPr>
            <a:r>
              <a:rPr lang="en"/>
              <a:t>Machine learning techniques show promise in diagnosis, we have implemented Artificial neural network and Support vector machine.</a:t>
            </a:r>
            <a:endParaRPr/>
          </a:p>
          <a:p>
            <a:pPr indent="-334327" lvl="0" marL="457200" rtl="0" algn="just">
              <a:lnSpc>
                <a:spcPct val="115000"/>
              </a:lnSpc>
              <a:spcBef>
                <a:spcPts val="0"/>
              </a:spcBef>
              <a:spcAft>
                <a:spcPts val="0"/>
              </a:spcAft>
              <a:buSzPct val="100000"/>
              <a:buChar char="●"/>
            </a:pPr>
            <a:r>
              <a:rPr lang="en"/>
              <a:t>The experimentation is conducted on the "Acute Inflammations Data Set" database obtained from the UCI Machine Learning Repository.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98925" y="271475"/>
            <a:ext cx="7505700" cy="43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Dataset</a:t>
            </a:r>
            <a:endParaRPr sz="2400"/>
          </a:p>
        </p:txBody>
      </p:sp>
      <p:sp>
        <p:nvSpPr>
          <p:cNvPr id="75" name="Google Shape;75;p15"/>
          <p:cNvSpPr txBox="1"/>
          <p:nvPr>
            <p:ph idx="1" type="body"/>
          </p:nvPr>
        </p:nvSpPr>
        <p:spPr>
          <a:xfrm>
            <a:off x="446675" y="648975"/>
            <a:ext cx="7505700" cy="2448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120 samples</a:t>
            </a:r>
            <a:endParaRPr/>
          </a:p>
          <a:p>
            <a:pPr indent="-325755" lvl="0" marL="457200" rtl="0" algn="l">
              <a:spcBef>
                <a:spcPts val="0"/>
              </a:spcBef>
              <a:spcAft>
                <a:spcPts val="0"/>
              </a:spcAft>
              <a:buSzPct val="100000"/>
              <a:buChar char="●"/>
            </a:pPr>
            <a:r>
              <a:rPr lang="en"/>
              <a:t>6 features</a:t>
            </a:r>
            <a:endParaRPr/>
          </a:p>
          <a:p>
            <a:pPr indent="-304165" lvl="1" marL="914400" rtl="0" algn="l">
              <a:spcBef>
                <a:spcPts val="0"/>
              </a:spcBef>
              <a:spcAft>
                <a:spcPts val="0"/>
              </a:spcAft>
              <a:buSzPct val="100000"/>
              <a:buChar char="○"/>
            </a:pPr>
            <a:r>
              <a:rPr lang="en"/>
              <a:t>1 Continuous</a:t>
            </a:r>
            <a:endParaRPr/>
          </a:p>
          <a:p>
            <a:pPr indent="-304165" lvl="1" marL="914400" rtl="0" algn="l">
              <a:spcBef>
                <a:spcPts val="0"/>
              </a:spcBef>
              <a:spcAft>
                <a:spcPts val="0"/>
              </a:spcAft>
              <a:buSzPct val="100000"/>
              <a:buChar char="○"/>
            </a:pPr>
            <a:r>
              <a:rPr lang="en"/>
              <a:t>5 Categorical (Yes/No)</a:t>
            </a:r>
            <a:endParaRPr/>
          </a:p>
          <a:p>
            <a:pPr indent="-325755" lvl="0" marL="457200" rtl="0" algn="l">
              <a:spcBef>
                <a:spcPts val="0"/>
              </a:spcBef>
              <a:spcAft>
                <a:spcPts val="0"/>
              </a:spcAft>
              <a:buSzPct val="100000"/>
              <a:buChar char="●"/>
            </a:pPr>
            <a:r>
              <a:rPr lang="en"/>
              <a:t>2 outputs</a:t>
            </a:r>
            <a:endParaRPr/>
          </a:p>
          <a:p>
            <a:pPr indent="-304165" lvl="1" marL="914400" rtl="0" algn="l">
              <a:spcBef>
                <a:spcPts val="0"/>
              </a:spcBef>
              <a:spcAft>
                <a:spcPts val="0"/>
              </a:spcAft>
              <a:buSzPct val="100000"/>
              <a:buChar char="○"/>
            </a:pPr>
            <a:r>
              <a:rPr lang="en"/>
              <a:t>Both Categorical (Yes/No)</a:t>
            </a:r>
            <a:endParaRPr/>
          </a:p>
          <a:p>
            <a:pPr indent="-325755" lvl="0" marL="457200" rtl="0" algn="l">
              <a:spcBef>
                <a:spcPts val="0"/>
              </a:spcBef>
              <a:spcAft>
                <a:spcPts val="0"/>
              </a:spcAft>
              <a:buSzPct val="100000"/>
              <a:buChar char="●"/>
            </a:pPr>
            <a:r>
              <a:rPr lang="en"/>
              <a:t>These samples were randomized with random_state=42 and split 80/20 into training and validation sets that were used in our algorithms</a:t>
            </a:r>
            <a:endParaRPr/>
          </a:p>
          <a:p>
            <a:pPr indent="0" lvl="0" marL="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1976025" y="2571750"/>
            <a:ext cx="5103376" cy="201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724775" y="302925"/>
            <a:ext cx="7505700" cy="43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00"/>
              <a:t>Data Visualization</a:t>
            </a:r>
            <a:endParaRPr sz="2400"/>
          </a:p>
        </p:txBody>
      </p:sp>
      <p:pic>
        <p:nvPicPr>
          <p:cNvPr id="82" name="Google Shape;82;p16"/>
          <p:cNvPicPr preferRelativeResize="0"/>
          <p:nvPr/>
        </p:nvPicPr>
        <p:blipFill>
          <a:blip r:embed="rId3">
            <a:alphaModFix/>
          </a:blip>
          <a:stretch>
            <a:fillRect/>
          </a:stretch>
        </p:blipFill>
        <p:spPr>
          <a:xfrm>
            <a:off x="524225" y="841525"/>
            <a:ext cx="4088426" cy="3735699"/>
          </a:xfrm>
          <a:prstGeom prst="rect">
            <a:avLst/>
          </a:prstGeom>
          <a:noFill/>
          <a:ln>
            <a:noFill/>
          </a:ln>
        </p:spPr>
      </p:pic>
      <p:pic>
        <p:nvPicPr>
          <p:cNvPr id="83" name="Google Shape;83;p16"/>
          <p:cNvPicPr preferRelativeResize="0"/>
          <p:nvPr/>
        </p:nvPicPr>
        <p:blipFill>
          <a:blip r:embed="rId4">
            <a:alphaModFix/>
          </a:blip>
          <a:stretch>
            <a:fillRect/>
          </a:stretch>
        </p:blipFill>
        <p:spPr>
          <a:xfrm>
            <a:off x="4758125" y="904450"/>
            <a:ext cx="4131224" cy="247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 - SVM</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One-vs-Rest algorithms</a:t>
            </a:r>
            <a:endParaRPr/>
          </a:p>
          <a:p>
            <a:pPr indent="-342900" lvl="0" marL="457200" rtl="0" algn="l">
              <a:spcBef>
                <a:spcPts val="0"/>
              </a:spcBef>
              <a:spcAft>
                <a:spcPts val="0"/>
              </a:spcAft>
              <a:buSzPts val="1800"/>
              <a:buChar char="●"/>
            </a:pPr>
            <a:r>
              <a:rPr lang="en"/>
              <a:t>Trained one SVM model for Inflammations and another for Nephritis</a:t>
            </a:r>
            <a:endParaRPr/>
          </a:p>
          <a:p>
            <a:pPr indent="-342900" lvl="0" marL="457200" rtl="0" algn="l">
              <a:spcBef>
                <a:spcPts val="0"/>
              </a:spcBef>
              <a:spcAft>
                <a:spcPts val="0"/>
              </a:spcAft>
              <a:buSzPts val="1800"/>
              <a:buChar char="●"/>
            </a:pPr>
            <a:r>
              <a:rPr lang="en"/>
              <a:t>To create these models we used the SKLearn SVM library functions</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SVM - Overfitting</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default SKLearn uses these default parameters for SVM:</a:t>
            </a:r>
            <a:endParaRPr/>
          </a:p>
          <a:p>
            <a:pPr indent="-317500" lvl="1" marL="914400" rtl="0" algn="l">
              <a:spcBef>
                <a:spcPts val="0"/>
              </a:spcBef>
              <a:spcAft>
                <a:spcPts val="0"/>
              </a:spcAft>
              <a:buSzPts val="1400"/>
              <a:buChar char="○"/>
            </a:pPr>
            <a:r>
              <a:rPr lang="en"/>
              <a:t>C = 1</a:t>
            </a:r>
            <a:endParaRPr/>
          </a:p>
          <a:p>
            <a:pPr indent="-317500" lvl="1" marL="914400" rtl="0" algn="l">
              <a:spcBef>
                <a:spcPts val="0"/>
              </a:spcBef>
              <a:spcAft>
                <a:spcPts val="0"/>
              </a:spcAft>
              <a:buSzPts val="1400"/>
              <a:buChar char="○"/>
            </a:pPr>
            <a:r>
              <a:rPr lang="en"/>
              <a:t>Kernel = radial basis function (rbf)</a:t>
            </a:r>
            <a:endParaRPr/>
          </a:p>
          <a:p>
            <a:pPr indent="-317500" lvl="1" marL="914400" rtl="0" algn="l">
              <a:spcBef>
                <a:spcPts val="0"/>
              </a:spcBef>
              <a:spcAft>
                <a:spcPts val="0"/>
              </a:spcAft>
              <a:buSzPts val="1400"/>
              <a:buChar char="○"/>
            </a:pPr>
            <a:r>
              <a:rPr lang="en"/>
              <a:t>Gamma = 1/n_features * X.var()</a:t>
            </a:r>
            <a:endParaRPr/>
          </a:p>
          <a:p>
            <a:pPr indent="-342900" lvl="0" marL="457200" rtl="0" algn="l">
              <a:spcBef>
                <a:spcPts val="0"/>
              </a:spcBef>
              <a:spcAft>
                <a:spcPts val="0"/>
              </a:spcAft>
              <a:buSzPts val="1800"/>
              <a:buChar char="●"/>
            </a:pPr>
            <a:r>
              <a:rPr lang="en"/>
              <a:t>These parameters </a:t>
            </a:r>
            <a:r>
              <a:rPr lang="en"/>
              <a:t>caused</a:t>
            </a:r>
            <a:r>
              <a:rPr lang="en"/>
              <a:t> our algorithm to overfit, causing the model to only predict ‘0’ or for all test cases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SVM - Choosing the Training Parameters</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GridSearchCV we were able to test multiple parameters at once</a:t>
            </a:r>
            <a:endParaRPr/>
          </a:p>
          <a:p>
            <a:pPr indent="-342900" lvl="0" marL="457200" rtl="0" algn="l">
              <a:spcBef>
                <a:spcPts val="0"/>
              </a:spcBef>
              <a:spcAft>
                <a:spcPts val="0"/>
              </a:spcAft>
              <a:buSzPts val="1800"/>
              <a:buChar char="●"/>
            </a:pPr>
            <a:r>
              <a:rPr lang="en"/>
              <a:t>This gave us the parameters</a:t>
            </a:r>
            <a:endParaRPr/>
          </a:p>
          <a:p>
            <a:pPr indent="-317500" lvl="1" marL="914400" rtl="0" algn="l">
              <a:spcBef>
                <a:spcPts val="0"/>
              </a:spcBef>
              <a:spcAft>
                <a:spcPts val="0"/>
              </a:spcAft>
              <a:buSzPts val="1400"/>
              <a:buChar char="○"/>
            </a:pPr>
            <a:r>
              <a:rPr lang="en"/>
              <a:t>C = 1</a:t>
            </a:r>
            <a:endParaRPr/>
          </a:p>
          <a:p>
            <a:pPr indent="-317500" lvl="1" marL="914400" rtl="0" algn="l">
              <a:spcBef>
                <a:spcPts val="0"/>
              </a:spcBef>
              <a:spcAft>
                <a:spcPts val="0"/>
              </a:spcAft>
              <a:buSzPts val="1400"/>
              <a:buChar char="○"/>
            </a:pPr>
            <a:r>
              <a:rPr lang="en"/>
              <a:t>Gamma = 1</a:t>
            </a:r>
            <a:endParaRPr/>
          </a:p>
          <a:p>
            <a:pPr indent="-342900" lvl="0" marL="457200" rtl="0" algn="l">
              <a:spcBef>
                <a:spcPts val="0"/>
              </a:spcBef>
              <a:spcAft>
                <a:spcPts val="0"/>
              </a:spcAft>
              <a:buSzPts val="1800"/>
              <a:buChar char="●"/>
            </a:pPr>
            <a:r>
              <a:rPr lang="en"/>
              <a:t>Using these parameters we were able to find a correct fit for our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SVM</a:t>
            </a:r>
            <a:endParaRPr/>
          </a:p>
        </p:txBody>
      </p:sp>
      <p:pic>
        <p:nvPicPr>
          <p:cNvPr id="107" name="Google Shape;107;p20"/>
          <p:cNvPicPr preferRelativeResize="0"/>
          <p:nvPr/>
        </p:nvPicPr>
        <p:blipFill>
          <a:blip r:embed="rId3">
            <a:alphaModFix/>
          </a:blip>
          <a:stretch>
            <a:fillRect/>
          </a:stretch>
        </p:blipFill>
        <p:spPr>
          <a:xfrm>
            <a:off x="584050" y="1147225"/>
            <a:ext cx="3422900" cy="3113609"/>
          </a:xfrm>
          <a:prstGeom prst="rect">
            <a:avLst/>
          </a:prstGeom>
          <a:noFill/>
          <a:ln>
            <a:noFill/>
          </a:ln>
        </p:spPr>
      </p:pic>
      <p:pic>
        <p:nvPicPr>
          <p:cNvPr id="108" name="Google Shape;108;p20"/>
          <p:cNvPicPr preferRelativeResize="0"/>
          <p:nvPr/>
        </p:nvPicPr>
        <p:blipFill>
          <a:blip r:embed="rId4">
            <a:alphaModFix/>
          </a:blip>
          <a:stretch>
            <a:fillRect/>
          </a:stretch>
        </p:blipFill>
        <p:spPr>
          <a:xfrm>
            <a:off x="5071250" y="1147225"/>
            <a:ext cx="3488700" cy="31734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SVM</a:t>
            </a:r>
            <a:endParaRPr/>
          </a:p>
        </p:txBody>
      </p:sp>
      <p:pic>
        <p:nvPicPr>
          <p:cNvPr id="114" name="Google Shape;114;p21"/>
          <p:cNvPicPr preferRelativeResize="0"/>
          <p:nvPr/>
        </p:nvPicPr>
        <p:blipFill>
          <a:blip r:embed="rId3">
            <a:alphaModFix/>
          </a:blip>
          <a:stretch>
            <a:fillRect/>
          </a:stretch>
        </p:blipFill>
        <p:spPr>
          <a:xfrm>
            <a:off x="1507925" y="1087725"/>
            <a:ext cx="6128149" cy="38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